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1049" r:id="rId2"/>
    <p:sldId id="489" r:id="rId3"/>
    <p:sldId id="490" r:id="rId4"/>
    <p:sldId id="491" r:id="rId5"/>
    <p:sldId id="518" r:id="rId6"/>
    <p:sldId id="519" r:id="rId7"/>
    <p:sldId id="520" r:id="rId8"/>
    <p:sldId id="521" r:id="rId9"/>
    <p:sldId id="522" r:id="rId10"/>
    <p:sldId id="523" r:id="rId11"/>
    <p:sldId id="524" r:id="rId12"/>
    <p:sldId id="526" r:id="rId13"/>
    <p:sldId id="527" r:id="rId14"/>
    <p:sldId id="528" r:id="rId15"/>
    <p:sldId id="529" r:id="rId16"/>
    <p:sldId id="578" r:id="rId17"/>
    <p:sldId id="579" r:id="rId18"/>
    <p:sldId id="580" r:id="rId19"/>
    <p:sldId id="581" r:id="rId20"/>
    <p:sldId id="582" r:id="rId21"/>
    <p:sldId id="583" r:id="rId22"/>
    <p:sldId id="584" r:id="rId23"/>
    <p:sldId id="585" r:id="rId24"/>
    <p:sldId id="586" r:id="rId25"/>
    <p:sldId id="587" r:id="rId26"/>
    <p:sldId id="588" r:id="rId27"/>
    <p:sldId id="1050" r:id="rId28"/>
    <p:sldId id="589" r:id="rId29"/>
    <p:sldId id="590" r:id="rId30"/>
    <p:sldId id="591" r:id="rId31"/>
    <p:sldId id="1737" r:id="rId32"/>
    <p:sldId id="592" r:id="rId33"/>
    <p:sldId id="593" r:id="rId34"/>
    <p:sldId id="594" r:id="rId35"/>
    <p:sldId id="595" r:id="rId36"/>
    <p:sldId id="596" r:id="rId37"/>
    <p:sldId id="597" r:id="rId38"/>
    <p:sldId id="1711" r:id="rId39"/>
    <p:sldId id="598" r:id="rId40"/>
    <p:sldId id="599" r:id="rId41"/>
    <p:sldId id="600" r:id="rId42"/>
    <p:sldId id="601" r:id="rId43"/>
    <p:sldId id="1738" r:id="rId44"/>
    <p:sldId id="602" r:id="rId45"/>
    <p:sldId id="603" r:id="rId46"/>
    <p:sldId id="604" r:id="rId47"/>
    <p:sldId id="605" r:id="rId48"/>
    <p:sldId id="1689" r:id="rId49"/>
    <p:sldId id="1058" r:id="rId50"/>
    <p:sldId id="1059" r:id="rId51"/>
    <p:sldId id="1054" r:id="rId52"/>
    <p:sldId id="606" r:id="rId53"/>
    <p:sldId id="607" r:id="rId54"/>
    <p:sldId id="608" r:id="rId55"/>
    <p:sldId id="609" r:id="rId56"/>
    <p:sldId id="610" r:id="rId57"/>
    <p:sldId id="611" r:id="rId58"/>
    <p:sldId id="612" r:id="rId59"/>
    <p:sldId id="613" r:id="rId60"/>
    <p:sldId id="614" r:id="rId61"/>
    <p:sldId id="615" r:id="rId62"/>
    <p:sldId id="1713" r:id="rId63"/>
    <p:sldId id="1070" r:id="rId64"/>
    <p:sldId id="616" r:id="rId65"/>
    <p:sldId id="617" r:id="rId66"/>
    <p:sldId id="618" r:id="rId67"/>
    <p:sldId id="619" r:id="rId68"/>
    <p:sldId id="1075" r:id="rId69"/>
    <p:sldId id="1071" r:id="rId70"/>
    <p:sldId id="1039" r:id="rId71"/>
    <p:sldId id="1040" r:id="rId72"/>
    <p:sldId id="1677" r:id="rId73"/>
    <p:sldId id="1714" r:id="rId74"/>
    <p:sldId id="1041" r:id="rId75"/>
    <p:sldId id="620" r:id="rId76"/>
    <p:sldId id="621" r:id="rId77"/>
    <p:sldId id="622" r:id="rId78"/>
    <p:sldId id="1715" r:id="rId79"/>
    <p:sldId id="623" r:id="rId80"/>
    <p:sldId id="624" r:id="rId81"/>
    <p:sldId id="625" r:id="rId82"/>
    <p:sldId id="626" r:id="rId83"/>
    <p:sldId id="627" r:id="rId84"/>
    <p:sldId id="628" r:id="rId85"/>
    <p:sldId id="629" r:id="rId86"/>
    <p:sldId id="630" r:id="rId87"/>
    <p:sldId id="631" r:id="rId88"/>
    <p:sldId id="632" r:id="rId89"/>
    <p:sldId id="633" r:id="rId90"/>
    <p:sldId id="634" r:id="rId91"/>
    <p:sldId id="635" r:id="rId92"/>
    <p:sldId id="636" r:id="rId93"/>
    <p:sldId id="637" r:id="rId94"/>
    <p:sldId id="638" r:id="rId95"/>
    <p:sldId id="639" r:id="rId96"/>
    <p:sldId id="640" r:id="rId97"/>
    <p:sldId id="641" r:id="rId98"/>
    <p:sldId id="1668" r:id="rId99"/>
    <p:sldId id="642" r:id="rId100"/>
    <p:sldId id="643" r:id="rId101"/>
    <p:sldId id="644" r:id="rId102"/>
    <p:sldId id="1009" r:id="rId103"/>
    <p:sldId id="645" r:id="rId104"/>
    <p:sldId id="646" r:id="rId105"/>
    <p:sldId id="647" r:id="rId106"/>
    <p:sldId id="648"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99C52-2198-408D-BEBB-DD628868F42B}" v="1" dt="2023-08-28T04:55:38.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6/11/relationships/changesInfo" Target="changesInfos/changesInfo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afat youssef" userId="33141e7cec9403bf" providerId="LiveId" clId="{C4A99C52-2198-408D-BEBB-DD628868F42B}"/>
    <pc:docChg chg="custSel modSld">
      <pc:chgData name="raafat youssef" userId="33141e7cec9403bf" providerId="LiveId" clId="{C4A99C52-2198-408D-BEBB-DD628868F42B}" dt="2023-08-28T04:55:39.023" v="18" actId="27636"/>
      <pc:docMkLst>
        <pc:docMk/>
      </pc:docMkLst>
      <pc:sldChg chg="modSp mod">
        <pc:chgData name="raafat youssef" userId="33141e7cec9403bf" providerId="LiveId" clId="{C4A99C52-2198-408D-BEBB-DD628868F42B}" dt="2023-08-28T04:55:38.805" v="0" actId="27636"/>
        <pc:sldMkLst>
          <pc:docMk/>
          <pc:sldMk cId="0" sldId="491"/>
        </pc:sldMkLst>
        <pc:spChg chg="mod">
          <ac:chgData name="raafat youssef" userId="33141e7cec9403bf" providerId="LiveId" clId="{C4A99C52-2198-408D-BEBB-DD628868F42B}" dt="2023-08-28T04:55:38.805" v="0" actId="27636"/>
          <ac:spMkLst>
            <pc:docMk/>
            <pc:sldMk cId="0" sldId="491"/>
            <ac:spMk id="367619" creationId="{5AD044AA-FE74-97C8-DEAF-C5497F753EFA}"/>
          </ac:spMkLst>
        </pc:spChg>
      </pc:sldChg>
      <pc:sldChg chg="modSp mod">
        <pc:chgData name="raafat youssef" userId="33141e7cec9403bf" providerId="LiveId" clId="{C4A99C52-2198-408D-BEBB-DD628868F42B}" dt="2023-08-28T04:55:38.820" v="1" actId="27636"/>
        <pc:sldMkLst>
          <pc:docMk/>
          <pc:sldMk cId="0" sldId="523"/>
        </pc:sldMkLst>
        <pc:spChg chg="mod">
          <ac:chgData name="raafat youssef" userId="33141e7cec9403bf" providerId="LiveId" clId="{C4A99C52-2198-408D-BEBB-DD628868F42B}" dt="2023-08-28T04:55:38.820" v="1" actId="27636"/>
          <ac:spMkLst>
            <pc:docMk/>
            <pc:sldMk cId="0" sldId="523"/>
            <ac:spMk id="417794" creationId="{850A632D-99D2-EC59-1099-7113146A55A5}"/>
          </ac:spMkLst>
        </pc:spChg>
      </pc:sldChg>
      <pc:sldChg chg="modSp mod">
        <pc:chgData name="raafat youssef" userId="33141e7cec9403bf" providerId="LiveId" clId="{C4A99C52-2198-408D-BEBB-DD628868F42B}" dt="2023-08-28T04:55:38.825" v="2" actId="27636"/>
        <pc:sldMkLst>
          <pc:docMk/>
          <pc:sldMk cId="0" sldId="527"/>
        </pc:sldMkLst>
        <pc:spChg chg="mod">
          <ac:chgData name="raafat youssef" userId="33141e7cec9403bf" providerId="LiveId" clId="{C4A99C52-2198-408D-BEBB-DD628868F42B}" dt="2023-08-28T04:55:38.825" v="2" actId="27636"/>
          <ac:spMkLst>
            <pc:docMk/>
            <pc:sldMk cId="0" sldId="527"/>
            <ac:spMk id="423941" creationId="{858C5623-C73B-E5B5-907E-46552387D7B6}"/>
          </ac:spMkLst>
        </pc:spChg>
      </pc:sldChg>
      <pc:sldChg chg="modSp mod">
        <pc:chgData name="raafat youssef" userId="33141e7cec9403bf" providerId="LiveId" clId="{C4A99C52-2198-408D-BEBB-DD628868F42B}" dt="2023-08-28T04:55:38.841" v="3" actId="27636"/>
        <pc:sldMkLst>
          <pc:docMk/>
          <pc:sldMk cId="0" sldId="579"/>
        </pc:sldMkLst>
        <pc:spChg chg="mod">
          <ac:chgData name="raafat youssef" userId="33141e7cec9403bf" providerId="LiveId" clId="{C4A99C52-2198-408D-BEBB-DD628868F42B}" dt="2023-08-28T04:55:38.841" v="3" actId="27636"/>
          <ac:spMkLst>
            <pc:docMk/>
            <pc:sldMk cId="0" sldId="579"/>
            <ac:spMk id="513026" creationId="{19249789-A5F5-D7F1-F7F3-B37582BC91D0}"/>
          </ac:spMkLst>
        </pc:spChg>
      </pc:sldChg>
      <pc:sldChg chg="modSp mod">
        <pc:chgData name="raafat youssef" userId="33141e7cec9403bf" providerId="LiveId" clId="{C4A99C52-2198-408D-BEBB-DD628868F42B}" dt="2023-08-28T04:55:38.845" v="4" actId="27636"/>
        <pc:sldMkLst>
          <pc:docMk/>
          <pc:sldMk cId="0" sldId="580"/>
        </pc:sldMkLst>
        <pc:spChg chg="mod">
          <ac:chgData name="raafat youssef" userId="33141e7cec9403bf" providerId="LiveId" clId="{C4A99C52-2198-408D-BEBB-DD628868F42B}" dt="2023-08-28T04:55:38.845" v="4" actId="27636"/>
          <ac:spMkLst>
            <pc:docMk/>
            <pc:sldMk cId="0" sldId="580"/>
            <ac:spMk id="1797123" creationId="{F8495113-264C-B228-ED83-6BF808FB1768}"/>
          </ac:spMkLst>
        </pc:spChg>
      </pc:sldChg>
      <pc:sldChg chg="modSp mod">
        <pc:chgData name="raafat youssef" userId="33141e7cec9403bf" providerId="LiveId" clId="{C4A99C52-2198-408D-BEBB-DD628868F42B}" dt="2023-08-28T04:55:38.848" v="5" actId="27636"/>
        <pc:sldMkLst>
          <pc:docMk/>
          <pc:sldMk cId="0" sldId="581"/>
        </pc:sldMkLst>
        <pc:spChg chg="mod">
          <ac:chgData name="raafat youssef" userId="33141e7cec9403bf" providerId="LiveId" clId="{C4A99C52-2198-408D-BEBB-DD628868F42B}" dt="2023-08-28T04:55:38.848" v="5" actId="27636"/>
          <ac:spMkLst>
            <pc:docMk/>
            <pc:sldMk cId="0" sldId="581"/>
            <ac:spMk id="517122" creationId="{8C5D47D0-54E3-90BC-B82C-1C0EF6E57972}"/>
          </ac:spMkLst>
        </pc:spChg>
      </pc:sldChg>
      <pc:sldChg chg="modSp mod">
        <pc:chgData name="raafat youssef" userId="33141e7cec9403bf" providerId="LiveId" clId="{C4A99C52-2198-408D-BEBB-DD628868F42B}" dt="2023-08-28T04:55:38.856" v="6" actId="27636"/>
        <pc:sldMkLst>
          <pc:docMk/>
          <pc:sldMk cId="0" sldId="586"/>
        </pc:sldMkLst>
        <pc:spChg chg="mod">
          <ac:chgData name="raafat youssef" userId="33141e7cec9403bf" providerId="LiveId" clId="{C4A99C52-2198-408D-BEBB-DD628868F42B}" dt="2023-08-28T04:55:38.856" v="6" actId="27636"/>
          <ac:spMkLst>
            <pc:docMk/>
            <pc:sldMk cId="0" sldId="586"/>
            <ac:spMk id="525314" creationId="{69AAFC90-7A97-FF05-19F6-BA53AF5A99F9}"/>
          </ac:spMkLst>
        </pc:spChg>
      </pc:sldChg>
      <pc:sldChg chg="modSp mod">
        <pc:chgData name="raafat youssef" userId="33141e7cec9403bf" providerId="LiveId" clId="{C4A99C52-2198-408D-BEBB-DD628868F42B}" dt="2023-08-28T04:55:38.883" v="7" actId="27636"/>
        <pc:sldMkLst>
          <pc:docMk/>
          <pc:sldMk cId="0" sldId="599"/>
        </pc:sldMkLst>
        <pc:spChg chg="mod">
          <ac:chgData name="raafat youssef" userId="33141e7cec9403bf" providerId="LiveId" clId="{C4A99C52-2198-408D-BEBB-DD628868F42B}" dt="2023-08-28T04:55:38.883" v="7" actId="27636"/>
          <ac:spMkLst>
            <pc:docMk/>
            <pc:sldMk cId="0" sldId="599"/>
            <ac:spMk id="544770" creationId="{29D54543-5CB1-4F0C-B2A1-70091B1182E9}"/>
          </ac:spMkLst>
        </pc:spChg>
      </pc:sldChg>
      <pc:sldChg chg="modSp mod">
        <pc:chgData name="raafat youssef" userId="33141e7cec9403bf" providerId="LiveId" clId="{C4A99C52-2198-408D-BEBB-DD628868F42B}" dt="2023-08-28T04:55:38.889" v="8" actId="27636"/>
        <pc:sldMkLst>
          <pc:docMk/>
          <pc:sldMk cId="0" sldId="600"/>
        </pc:sldMkLst>
        <pc:spChg chg="mod">
          <ac:chgData name="raafat youssef" userId="33141e7cec9403bf" providerId="LiveId" clId="{C4A99C52-2198-408D-BEBB-DD628868F42B}" dt="2023-08-28T04:55:38.889" v="8" actId="27636"/>
          <ac:spMkLst>
            <pc:docMk/>
            <pc:sldMk cId="0" sldId="600"/>
            <ac:spMk id="545795" creationId="{C61BC27D-BA90-9E48-1CC3-371226DA87D5}"/>
          </ac:spMkLst>
        </pc:spChg>
      </pc:sldChg>
      <pc:sldChg chg="modSp mod">
        <pc:chgData name="raafat youssef" userId="33141e7cec9403bf" providerId="LiveId" clId="{C4A99C52-2198-408D-BEBB-DD628868F42B}" dt="2023-08-28T04:55:38.897" v="9" actId="27636"/>
        <pc:sldMkLst>
          <pc:docMk/>
          <pc:sldMk cId="0" sldId="602"/>
        </pc:sldMkLst>
        <pc:spChg chg="mod">
          <ac:chgData name="raafat youssef" userId="33141e7cec9403bf" providerId="LiveId" clId="{C4A99C52-2198-408D-BEBB-DD628868F42B}" dt="2023-08-28T04:55:38.897" v="9" actId="27636"/>
          <ac:spMkLst>
            <pc:docMk/>
            <pc:sldMk cId="0" sldId="602"/>
            <ac:spMk id="549890" creationId="{4FE7D53D-FD66-1CA5-90AD-F0FC3F114057}"/>
          </ac:spMkLst>
        </pc:spChg>
      </pc:sldChg>
      <pc:sldChg chg="modSp mod">
        <pc:chgData name="raafat youssef" userId="33141e7cec9403bf" providerId="LiveId" clId="{C4A99C52-2198-408D-BEBB-DD628868F42B}" dt="2023-08-28T04:55:38.901" v="10" actId="27636"/>
        <pc:sldMkLst>
          <pc:docMk/>
          <pc:sldMk cId="0" sldId="603"/>
        </pc:sldMkLst>
        <pc:spChg chg="mod">
          <ac:chgData name="raafat youssef" userId="33141e7cec9403bf" providerId="LiveId" clId="{C4A99C52-2198-408D-BEBB-DD628868F42B}" dt="2023-08-28T04:55:38.901" v="10" actId="27636"/>
          <ac:spMkLst>
            <pc:docMk/>
            <pc:sldMk cId="0" sldId="603"/>
            <ac:spMk id="550914" creationId="{9785EC5F-0918-AA9E-1BC5-DF3639A820FD}"/>
          </ac:spMkLst>
        </pc:spChg>
      </pc:sldChg>
      <pc:sldChg chg="modSp mod">
        <pc:chgData name="raafat youssef" userId="33141e7cec9403bf" providerId="LiveId" clId="{C4A99C52-2198-408D-BEBB-DD628868F42B}" dt="2023-08-28T04:55:38.956" v="12" actId="27636"/>
        <pc:sldMkLst>
          <pc:docMk/>
          <pc:sldMk cId="0" sldId="623"/>
        </pc:sldMkLst>
        <pc:spChg chg="mod">
          <ac:chgData name="raafat youssef" userId="33141e7cec9403bf" providerId="LiveId" clId="{C4A99C52-2198-408D-BEBB-DD628868F42B}" dt="2023-08-28T04:55:38.956" v="12" actId="27636"/>
          <ac:spMkLst>
            <pc:docMk/>
            <pc:sldMk cId="0" sldId="623"/>
            <ac:spMk id="591874" creationId="{79859672-4AAD-126D-8A34-C68359575C06}"/>
          </ac:spMkLst>
        </pc:spChg>
      </pc:sldChg>
      <pc:sldChg chg="modSp mod">
        <pc:chgData name="raafat youssef" userId="33141e7cec9403bf" providerId="LiveId" clId="{C4A99C52-2198-408D-BEBB-DD628868F42B}" dt="2023-08-28T04:55:38.964" v="13" actId="27636"/>
        <pc:sldMkLst>
          <pc:docMk/>
          <pc:sldMk cId="0" sldId="626"/>
        </pc:sldMkLst>
        <pc:spChg chg="mod">
          <ac:chgData name="raafat youssef" userId="33141e7cec9403bf" providerId="LiveId" clId="{C4A99C52-2198-408D-BEBB-DD628868F42B}" dt="2023-08-28T04:55:38.964" v="13" actId="27636"/>
          <ac:spMkLst>
            <pc:docMk/>
            <pc:sldMk cId="0" sldId="626"/>
            <ac:spMk id="595970" creationId="{991FAD66-484E-5125-E92A-1493D7C19BB0}"/>
          </ac:spMkLst>
        </pc:spChg>
      </pc:sldChg>
      <pc:sldChg chg="modSp mod">
        <pc:chgData name="raafat youssef" userId="33141e7cec9403bf" providerId="LiveId" clId="{C4A99C52-2198-408D-BEBB-DD628868F42B}" dt="2023-08-28T04:55:38.976" v="14" actId="27636"/>
        <pc:sldMkLst>
          <pc:docMk/>
          <pc:sldMk cId="0" sldId="630"/>
        </pc:sldMkLst>
        <pc:spChg chg="mod">
          <ac:chgData name="raafat youssef" userId="33141e7cec9403bf" providerId="LiveId" clId="{C4A99C52-2198-408D-BEBB-DD628868F42B}" dt="2023-08-28T04:55:38.976" v="14" actId="27636"/>
          <ac:spMkLst>
            <pc:docMk/>
            <pc:sldMk cId="0" sldId="630"/>
            <ac:spMk id="601090" creationId="{4447F886-140E-EC2D-4015-D693C87C2D3D}"/>
          </ac:spMkLst>
        </pc:spChg>
      </pc:sldChg>
      <pc:sldChg chg="modSp mod">
        <pc:chgData name="raafat youssef" userId="33141e7cec9403bf" providerId="LiveId" clId="{C4A99C52-2198-408D-BEBB-DD628868F42B}" dt="2023-08-28T04:55:38.983" v="15" actId="27636"/>
        <pc:sldMkLst>
          <pc:docMk/>
          <pc:sldMk cId="0" sldId="632"/>
        </pc:sldMkLst>
        <pc:spChg chg="mod">
          <ac:chgData name="raafat youssef" userId="33141e7cec9403bf" providerId="LiveId" clId="{C4A99C52-2198-408D-BEBB-DD628868F42B}" dt="2023-08-28T04:55:38.983" v="15" actId="27636"/>
          <ac:spMkLst>
            <pc:docMk/>
            <pc:sldMk cId="0" sldId="632"/>
            <ac:spMk id="603138" creationId="{50F0995D-0E20-A066-01FA-DF1D6B082E13}"/>
          </ac:spMkLst>
        </pc:spChg>
      </pc:sldChg>
      <pc:sldChg chg="modSp mod">
        <pc:chgData name="raafat youssef" userId="33141e7cec9403bf" providerId="LiveId" clId="{C4A99C52-2198-408D-BEBB-DD628868F42B}" dt="2023-08-28T04:55:38.991" v="16" actId="27636"/>
        <pc:sldMkLst>
          <pc:docMk/>
          <pc:sldMk cId="0" sldId="635"/>
        </pc:sldMkLst>
        <pc:spChg chg="mod">
          <ac:chgData name="raafat youssef" userId="33141e7cec9403bf" providerId="LiveId" clId="{C4A99C52-2198-408D-BEBB-DD628868F42B}" dt="2023-08-28T04:55:38.991" v="16" actId="27636"/>
          <ac:spMkLst>
            <pc:docMk/>
            <pc:sldMk cId="0" sldId="635"/>
            <ac:spMk id="606210" creationId="{AABA8FCA-B17F-0ABB-F944-9C74CCF32686}"/>
          </ac:spMkLst>
        </pc:spChg>
      </pc:sldChg>
      <pc:sldChg chg="modSp mod">
        <pc:chgData name="raafat youssef" userId="33141e7cec9403bf" providerId="LiveId" clId="{C4A99C52-2198-408D-BEBB-DD628868F42B}" dt="2023-08-28T04:55:38.997" v="17" actId="27636"/>
        <pc:sldMkLst>
          <pc:docMk/>
          <pc:sldMk cId="0" sldId="636"/>
        </pc:sldMkLst>
        <pc:spChg chg="mod">
          <ac:chgData name="raafat youssef" userId="33141e7cec9403bf" providerId="LiveId" clId="{C4A99C52-2198-408D-BEBB-DD628868F42B}" dt="2023-08-28T04:55:38.997" v="17" actId="27636"/>
          <ac:spMkLst>
            <pc:docMk/>
            <pc:sldMk cId="0" sldId="636"/>
            <ac:spMk id="607234" creationId="{E9B73C1E-D306-1161-AF0E-F0DD4A086F1D}"/>
          </ac:spMkLst>
        </pc:spChg>
      </pc:sldChg>
      <pc:sldChg chg="modSp mod">
        <pc:chgData name="raafat youssef" userId="33141e7cec9403bf" providerId="LiveId" clId="{C4A99C52-2198-408D-BEBB-DD628868F42B}" dt="2023-08-28T04:55:39.023" v="18" actId="27636"/>
        <pc:sldMkLst>
          <pc:docMk/>
          <pc:sldMk cId="0" sldId="646"/>
        </pc:sldMkLst>
        <pc:spChg chg="mod">
          <ac:chgData name="raafat youssef" userId="33141e7cec9403bf" providerId="LiveId" clId="{C4A99C52-2198-408D-BEBB-DD628868F42B}" dt="2023-08-28T04:55:39.023" v="18" actId="27636"/>
          <ac:spMkLst>
            <pc:docMk/>
            <pc:sldMk cId="0" sldId="646"/>
            <ac:spMk id="631810" creationId="{6B14F7D6-40AF-9768-A6AF-207321BF6C7F}"/>
          </ac:spMkLst>
        </pc:spChg>
      </pc:sldChg>
      <pc:sldChg chg="modSp mod">
        <pc:chgData name="raafat youssef" userId="33141e7cec9403bf" providerId="LiveId" clId="{C4A99C52-2198-408D-BEBB-DD628868F42B}" dt="2023-08-28T04:55:38.934" v="11" actId="27636"/>
        <pc:sldMkLst>
          <pc:docMk/>
          <pc:sldMk cId="0" sldId="1075"/>
        </pc:sldMkLst>
        <pc:spChg chg="mod">
          <ac:chgData name="raafat youssef" userId="33141e7cec9403bf" providerId="LiveId" clId="{C4A99C52-2198-408D-BEBB-DD628868F42B}" dt="2023-08-28T04:55:38.934" v="11" actId="27636"/>
          <ac:spMkLst>
            <pc:docMk/>
            <pc:sldMk cId="0" sldId="1075"/>
            <ac:spMk id="619523" creationId="{E61F728B-2154-3449-4116-7D2953D27D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9A7C5-F3B4-4678-B430-7EE4D6EDB874}" type="datetimeFigureOut">
              <a:rPr lang="en-CA" smtClean="0"/>
              <a:t>2023-08-28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9D37C-5D88-44A0-8EB6-CB7C8AE597D6}" type="slidenum">
              <a:rPr lang="en-CA" smtClean="0"/>
              <a:t>‹#›</a:t>
            </a:fld>
            <a:endParaRPr lang="en-CA"/>
          </a:p>
        </p:txBody>
      </p:sp>
    </p:spTree>
    <p:extLst>
      <p:ext uri="{BB962C8B-B14F-4D97-AF65-F5344CB8AC3E}">
        <p14:creationId xmlns:p14="http://schemas.microsoft.com/office/powerpoint/2010/main" val="325778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a:extLst>
              <a:ext uri="{FF2B5EF4-FFF2-40B4-BE49-F238E27FC236}">
                <a16:creationId xmlns:a16="http://schemas.microsoft.com/office/drawing/2014/main" id="{01E18C57-4010-D236-181A-3AFAC5C4ADA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46A041A5-2B87-4E2C-9010-593FA182911C}" type="slidenum">
              <a:rPr lang="ar-EG" altLang="en-US" b="0" baseline="0" smtClean="0">
                <a:latin typeface="Arial" panose="020B0604020202020204" pitchFamily="34" charset="0"/>
                <a:ea typeface="MS PGothic" panose="020B0600070205080204" pitchFamily="34" charset="-128"/>
              </a:rPr>
              <a:pPr/>
              <a:t>2</a:t>
            </a:fld>
            <a:endParaRPr lang="ar-SA" altLang="en-US" b="0" baseline="0">
              <a:latin typeface="Arial" panose="020B0604020202020204" pitchFamily="34"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a:extLst>
              <a:ext uri="{FF2B5EF4-FFF2-40B4-BE49-F238E27FC236}">
                <a16:creationId xmlns:a16="http://schemas.microsoft.com/office/drawing/2014/main" id="{70487535-7D8F-C193-DD65-DDDD2DB201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02AB0683-B381-4287-A185-8726912DA104}" type="slidenum">
              <a:rPr lang="ar-SA" altLang="en-US" b="0" baseline="0" smtClean="0">
                <a:latin typeface="Arial" panose="020B0604020202020204" pitchFamily="34" charset="0"/>
                <a:ea typeface="MS PGothic" panose="020B0600070205080204" pitchFamily="34" charset="-128"/>
              </a:rPr>
              <a:pPr/>
              <a:t>18</a:t>
            </a:fld>
            <a:endParaRPr lang="ar-SA" altLang="en-US" b="0" baseline="0">
              <a:latin typeface="Arial" panose="020B0604020202020204" pitchFamily="34" charset="0"/>
              <a:ea typeface="MS PGothic" panose="020B0600070205080204" pitchFamily="34" charset="-128"/>
            </a:endParaRPr>
          </a:p>
        </p:txBody>
      </p:sp>
      <p:sp>
        <p:nvSpPr>
          <p:cNvPr id="516099" name="Rectangle 2">
            <a:extLst>
              <a:ext uri="{FF2B5EF4-FFF2-40B4-BE49-F238E27FC236}">
                <a16:creationId xmlns:a16="http://schemas.microsoft.com/office/drawing/2014/main" id="{A4798CE6-5479-A534-1237-7250574B84B8}"/>
              </a:ext>
            </a:extLst>
          </p:cNvPr>
          <p:cNvSpPr>
            <a:spLocks noGrp="1" noRot="1" noChangeAspect="1" noChangeArrowheads="1" noTextEdit="1"/>
          </p:cNvSpPr>
          <p:nvPr>
            <p:ph type="sldImg"/>
          </p:nvPr>
        </p:nvSpPr>
        <p:spPr>
          <a:ln/>
        </p:spPr>
      </p:sp>
      <p:sp>
        <p:nvSpPr>
          <p:cNvPr id="516100" name="Rectangle 3">
            <a:extLst>
              <a:ext uri="{FF2B5EF4-FFF2-40B4-BE49-F238E27FC236}">
                <a16:creationId xmlns:a16="http://schemas.microsoft.com/office/drawing/2014/main" id="{D33E5303-46FD-3D55-5673-F7AAE35A9CBA}"/>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a:extLst>
              <a:ext uri="{FF2B5EF4-FFF2-40B4-BE49-F238E27FC236}">
                <a16:creationId xmlns:a16="http://schemas.microsoft.com/office/drawing/2014/main" id="{0762807D-0536-9E32-0D74-3D0E684402D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6FA7C1A7-80E7-49B8-A559-7921BB89BD39}" type="slidenum">
              <a:rPr lang="ar-SA" altLang="en-US" b="0" baseline="0" smtClean="0">
                <a:latin typeface="Arial" panose="020B0604020202020204" pitchFamily="34" charset="0"/>
                <a:ea typeface="MS PGothic" panose="020B0600070205080204" pitchFamily="34" charset="-128"/>
              </a:rPr>
              <a:pPr/>
              <a:t>19</a:t>
            </a:fld>
            <a:endParaRPr lang="ar-SA" altLang="en-US" b="0" baseline="0">
              <a:latin typeface="Arial" panose="020B0604020202020204" pitchFamily="34" charset="0"/>
              <a:ea typeface="MS PGothic" panose="020B0600070205080204" pitchFamily="34" charset="-128"/>
            </a:endParaRPr>
          </a:p>
        </p:txBody>
      </p:sp>
      <p:sp>
        <p:nvSpPr>
          <p:cNvPr id="518147" name="Rectangle 2">
            <a:extLst>
              <a:ext uri="{FF2B5EF4-FFF2-40B4-BE49-F238E27FC236}">
                <a16:creationId xmlns:a16="http://schemas.microsoft.com/office/drawing/2014/main" id="{97C26B78-9FA5-8CF1-1992-5878EF76CFEE}"/>
              </a:ext>
            </a:extLst>
          </p:cNvPr>
          <p:cNvSpPr>
            <a:spLocks noGrp="1" noRot="1" noChangeAspect="1" noChangeArrowheads="1" noTextEdit="1"/>
          </p:cNvSpPr>
          <p:nvPr>
            <p:ph type="sldImg"/>
          </p:nvPr>
        </p:nvSpPr>
        <p:spPr>
          <a:ln/>
        </p:spPr>
      </p:sp>
      <p:sp>
        <p:nvSpPr>
          <p:cNvPr id="518148" name="Rectangle 3">
            <a:extLst>
              <a:ext uri="{FF2B5EF4-FFF2-40B4-BE49-F238E27FC236}">
                <a16:creationId xmlns:a16="http://schemas.microsoft.com/office/drawing/2014/main" id="{D8EE5D9E-E9DA-0599-8AB5-4B10379DA485}"/>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a:extLst>
              <a:ext uri="{FF2B5EF4-FFF2-40B4-BE49-F238E27FC236}">
                <a16:creationId xmlns:a16="http://schemas.microsoft.com/office/drawing/2014/main" id="{580C3479-3D26-358E-F342-CE801CF915E9}"/>
              </a:ext>
            </a:extLst>
          </p:cNvPr>
          <p:cNvSpPr>
            <a:spLocks noGrp="1" noRot="1" noChangeAspect="1" noChangeArrowheads="1" noTextEdit="1"/>
          </p:cNvSpPr>
          <p:nvPr>
            <p:ph type="sldImg"/>
          </p:nvPr>
        </p:nvSpPr>
        <p:spPr>
          <a:ln/>
        </p:spPr>
      </p:sp>
      <p:sp>
        <p:nvSpPr>
          <p:cNvPr id="522243" name="Rectangle 3">
            <a:extLst>
              <a:ext uri="{FF2B5EF4-FFF2-40B4-BE49-F238E27FC236}">
                <a16:creationId xmlns:a16="http://schemas.microsoft.com/office/drawing/2014/main" id="{979FE24C-740C-238B-822B-30AAE6E3D0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a:extLst>
              <a:ext uri="{FF2B5EF4-FFF2-40B4-BE49-F238E27FC236}">
                <a16:creationId xmlns:a16="http://schemas.microsoft.com/office/drawing/2014/main" id="{98BE00E5-0B9D-544D-9903-E641678ABA0C}"/>
              </a:ext>
            </a:extLst>
          </p:cNvPr>
          <p:cNvSpPr>
            <a:spLocks noGrp="1" noRot="1" noChangeAspect="1" noChangeArrowheads="1" noTextEdit="1"/>
          </p:cNvSpPr>
          <p:nvPr>
            <p:ph type="sldImg"/>
          </p:nvPr>
        </p:nvSpPr>
        <p:spPr>
          <a:ln/>
        </p:spPr>
      </p:sp>
      <p:sp>
        <p:nvSpPr>
          <p:cNvPr id="524291" name="Rectangle 3">
            <a:extLst>
              <a:ext uri="{FF2B5EF4-FFF2-40B4-BE49-F238E27FC236}">
                <a16:creationId xmlns:a16="http://schemas.microsoft.com/office/drawing/2014/main" id="{42DADD2E-5C0C-CB7A-E615-116387DC62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a:extLst>
              <a:ext uri="{FF2B5EF4-FFF2-40B4-BE49-F238E27FC236}">
                <a16:creationId xmlns:a16="http://schemas.microsoft.com/office/drawing/2014/main" id="{18759016-6BBD-E1DD-1340-E2BEABFF83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DE599C48-2B9E-4874-BBCF-A9A0CF094EBE}" type="slidenum">
              <a:rPr lang="ar-EG" altLang="en-US" b="0" baseline="0" smtClean="0">
                <a:latin typeface="Arial" panose="020B0604020202020204" pitchFamily="34" charset="0"/>
              </a:rPr>
              <a:pPr/>
              <a:t>28</a:t>
            </a:fld>
            <a:endParaRPr lang="en-US" altLang="en-US" b="0" baseline="0">
              <a:latin typeface="Arial" panose="020B0604020202020204" pitchFamily="34" charset="0"/>
            </a:endParaRPr>
          </a:p>
        </p:txBody>
      </p:sp>
      <p:sp>
        <p:nvSpPr>
          <p:cNvPr id="530435" name="Rectangle 2">
            <a:extLst>
              <a:ext uri="{FF2B5EF4-FFF2-40B4-BE49-F238E27FC236}">
                <a16:creationId xmlns:a16="http://schemas.microsoft.com/office/drawing/2014/main" id="{89AF3C1F-DAB2-271F-F627-E81EE9229229}"/>
              </a:ext>
            </a:extLst>
          </p:cNvPr>
          <p:cNvSpPr>
            <a:spLocks noGrp="1" noRot="1" noChangeAspect="1" noChangeArrowheads="1" noTextEdit="1"/>
          </p:cNvSpPr>
          <p:nvPr>
            <p:ph type="sldImg"/>
          </p:nvPr>
        </p:nvSpPr>
        <p:spPr>
          <a:ln/>
        </p:spPr>
      </p:sp>
      <p:sp>
        <p:nvSpPr>
          <p:cNvPr id="530436" name="Rectangle 3">
            <a:extLst>
              <a:ext uri="{FF2B5EF4-FFF2-40B4-BE49-F238E27FC236}">
                <a16:creationId xmlns:a16="http://schemas.microsoft.com/office/drawing/2014/main" id="{C057B02C-D3DF-A2CF-BD90-150ED9A62314}"/>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a:extLst>
              <a:ext uri="{FF2B5EF4-FFF2-40B4-BE49-F238E27FC236}">
                <a16:creationId xmlns:a16="http://schemas.microsoft.com/office/drawing/2014/main" id="{3EC9A89E-906E-7780-3E0F-CE6DEC4974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AD44FAA4-F659-49FF-98FC-68066A3B2150}" type="slidenum">
              <a:rPr lang="ar-EG" altLang="en-US" b="0" baseline="0" smtClean="0">
                <a:latin typeface="Arial" panose="020B0604020202020204" pitchFamily="34" charset="0"/>
              </a:rPr>
              <a:pPr/>
              <a:t>32</a:t>
            </a:fld>
            <a:endParaRPr lang="en-US" altLang="en-US" b="0" baseline="0">
              <a:latin typeface="Arial" panose="020B0604020202020204" pitchFamily="34" charset="0"/>
            </a:endParaRPr>
          </a:p>
        </p:txBody>
      </p:sp>
      <p:sp>
        <p:nvSpPr>
          <p:cNvPr id="535555" name="Rectangle 2">
            <a:extLst>
              <a:ext uri="{FF2B5EF4-FFF2-40B4-BE49-F238E27FC236}">
                <a16:creationId xmlns:a16="http://schemas.microsoft.com/office/drawing/2014/main" id="{89D9ABAF-A8A4-2829-1DD4-ECC8BCE51B12}"/>
              </a:ext>
            </a:extLst>
          </p:cNvPr>
          <p:cNvSpPr>
            <a:spLocks noGrp="1" noRot="1" noChangeAspect="1" noChangeArrowheads="1" noTextEdit="1"/>
          </p:cNvSpPr>
          <p:nvPr>
            <p:ph type="sldImg"/>
          </p:nvPr>
        </p:nvSpPr>
        <p:spPr>
          <a:ln/>
        </p:spPr>
      </p:sp>
      <p:sp>
        <p:nvSpPr>
          <p:cNvPr id="535556" name="Rectangle 3">
            <a:extLst>
              <a:ext uri="{FF2B5EF4-FFF2-40B4-BE49-F238E27FC236}">
                <a16:creationId xmlns:a16="http://schemas.microsoft.com/office/drawing/2014/main" id="{69D0DFF1-F9DC-4408-38BC-C0CC257BA8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a:extLst>
              <a:ext uri="{FF2B5EF4-FFF2-40B4-BE49-F238E27FC236}">
                <a16:creationId xmlns:a16="http://schemas.microsoft.com/office/drawing/2014/main" id="{6807EB75-E96B-C8A7-7DDE-27C914BB34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40B9FD36-E256-4BB4-A7D8-375610E3EB64}" type="slidenum">
              <a:rPr lang="ar-EG" altLang="en-US" b="0" baseline="0" smtClean="0">
                <a:latin typeface="Arial" panose="020B0604020202020204" pitchFamily="34" charset="0"/>
              </a:rPr>
              <a:pPr/>
              <a:t>33</a:t>
            </a:fld>
            <a:endParaRPr lang="en-US" altLang="en-US" b="0" baseline="0">
              <a:latin typeface="Arial" panose="020B0604020202020204" pitchFamily="34" charset="0"/>
            </a:endParaRPr>
          </a:p>
        </p:txBody>
      </p:sp>
      <p:sp>
        <p:nvSpPr>
          <p:cNvPr id="537603" name="Rectangle 2">
            <a:extLst>
              <a:ext uri="{FF2B5EF4-FFF2-40B4-BE49-F238E27FC236}">
                <a16:creationId xmlns:a16="http://schemas.microsoft.com/office/drawing/2014/main" id="{477AE844-EBA5-0630-BE6D-45DB3E58215E}"/>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a:extLst>
              <a:ext uri="{FF2B5EF4-FFF2-40B4-BE49-F238E27FC236}">
                <a16:creationId xmlns:a16="http://schemas.microsoft.com/office/drawing/2014/main" id="{F5FF038F-BB2E-D2E5-F97B-2CAB648AB48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2DD73826-986D-488D-AC58-4C4BE5519DA0}" type="slidenum">
              <a:rPr lang="ar-EG" altLang="en-US" b="0" baseline="0" smtClean="0">
                <a:latin typeface="Arial" panose="020B0604020202020204" pitchFamily="34" charset="0"/>
              </a:rPr>
              <a:pPr/>
              <a:t>41</a:t>
            </a:fld>
            <a:endParaRPr lang="en-US" altLang="en-US" b="0" baseline="0">
              <a:latin typeface="Arial" panose="020B0604020202020204" pitchFamily="34" charset="0"/>
            </a:endParaRPr>
          </a:p>
        </p:txBody>
      </p:sp>
      <p:sp>
        <p:nvSpPr>
          <p:cNvPr id="546819" name="Rectangle 2">
            <a:extLst>
              <a:ext uri="{FF2B5EF4-FFF2-40B4-BE49-F238E27FC236}">
                <a16:creationId xmlns:a16="http://schemas.microsoft.com/office/drawing/2014/main" id="{D2443B87-7A77-2FA2-080F-0DDBA3CE5EFC}"/>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a:extLst>
              <a:ext uri="{FF2B5EF4-FFF2-40B4-BE49-F238E27FC236}">
                <a16:creationId xmlns:a16="http://schemas.microsoft.com/office/drawing/2014/main" id="{3E0F85E7-F15E-ABB5-4984-8B6FDAAEF8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CC1E0FEA-C653-4DB9-AD39-36D3C9A96F0B}" type="slidenum">
              <a:rPr lang="ar-EG" altLang="en-US" b="0" baseline="0" smtClean="0">
                <a:latin typeface="Arial" panose="020B0604020202020204" pitchFamily="34" charset="0"/>
              </a:rPr>
              <a:pPr/>
              <a:t>46</a:t>
            </a:fld>
            <a:endParaRPr lang="en-US" altLang="en-US" b="0" baseline="0">
              <a:latin typeface="Arial" panose="020B0604020202020204" pitchFamily="34" charset="0"/>
            </a:endParaRPr>
          </a:p>
        </p:txBody>
      </p:sp>
      <p:sp>
        <p:nvSpPr>
          <p:cNvPr id="552963" name="Rectangle 2">
            <a:extLst>
              <a:ext uri="{FF2B5EF4-FFF2-40B4-BE49-F238E27FC236}">
                <a16:creationId xmlns:a16="http://schemas.microsoft.com/office/drawing/2014/main" id="{6B9F424A-6E2D-A921-A922-832402F75508}"/>
              </a:ext>
            </a:extLst>
          </p:cNvPr>
          <p:cNvSpPr>
            <a:spLocks noGrp="1" noRot="1" noChangeAspect="1" noChangeArrowheads="1" noTextEdit="1"/>
          </p:cNvSpPr>
          <p:nvPr>
            <p:ph type="sldImg"/>
          </p:nvPr>
        </p:nvSpPr>
        <p:spPr>
          <a:ln/>
        </p:spPr>
      </p:sp>
      <p:sp>
        <p:nvSpPr>
          <p:cNvPr id="552964" name="Rectangle 3">
            <a:extLst>
              <a:ext uri="{FF2B5EF4-FFF2-40B4-BE49-F238E27FC236}">
                <a16:creationId xmlns:a16="http://schemas.microsoft.com/office/drawing/2014/main" id="{AFB2CF37-3F6F-5E98-EC52-CF64F5F246E4}"/>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a:extLst>
              <a:ext uri="{FF2B5EF4-FFF2-40B4-BE49-F238E27FC236}">
                <a16:creationId xmlns:a16="http://schemas.microsoft.com/office/drawing/2014/main" id="{58331831-9340-C1F9-2C14-7A881920EB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2C27C319-7083-424C-91D1-8CE9F9A77AE7}" type="slidenum">
              <a:rPr lang="ar-EG" altLang="en-US" b="0" baseline="0" smtClean="0">
                <a:latin typeface="Arial" panose="020B0604020202020204" pitchFamily="34" charset="0"/>
              </a:rPr>
              <a:pPr/>
              <a:t>54</a:t>
            </a:fld>
            <a:endParaRPr lang="en-US" altLang="en-US" b="0" baseline="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a:extLst>
              <a:ext uri="{FF2B5EF4-FFF2-40B4-BE49-F238E27FC236}">
                <a16:creationId xmlns:a16="http://schemas.microsoft.com/office/drawing/2014/main" id="{ACB5A56A-CE12-9B7C-9DE7-95D289FA09F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D554E32C-42AF-4AC1-AD9B-43D7F2B3C255}" type="slidenum">
              <a:rPr lang="ar-EG" altLang="en-US" b="0" baseline="0" smtClean="0">
                <a:latin typeface="Arial" panose="020B0604020202020204" pitchFamily="34" charset="0"/>
                <a:ea typeface="MS PGothic" panose="020B0600070205080204" pitchFamily="34" charset="-128"/>
              </a:rPr>
              <a:pPr/>
              <a:t>3</a:t>
            </a:fld>
            <a:endParaRPr lang="ar-SA" altLang="en-US" b="0" baseline="0">
              <a:latin typeface="Arial" panose="020B0604020202020204" pitchFamily="34" charset="0"/>
              <a:ea typeface="MS PGothic" panose="020B0600070205080204" pitchFamily="34" charset="-128"/>
            </a:endParaRPr>
          </a:p>
        </p:txBody>
      </p:sp>
      <p:sp>
        <p:nvSpPr>
          <p:cNvPr id="366595" name="Rectangle 2">
            <a:extLst>
              <a:ext uri="{FF2B5EF4-FFF2-40B4-BE49-F238E27FC236}">
                <a16:creationId xmlns:a16="http://schemas.microsoft.com/office/drawing/2014/main" id="{3B283D77-E1B1-E9D6-5DD3-47E5E16BB7FB}"/>
              </a:ext>
            </a:extLst>
          </p:cNvPr>
          <p:cNvSpPr>
            <a:spLocks noGrp="1" noRot="1" noChangeAspect="1" noChangeArrowheads="1" noTextEdit="1"/>
          </p:cNvSpPr>
          <p:nvPr>
            <p:ph type="sldImg"/>
          </p:nvPr>
        </p:nvSpPr>
        <p:spPr>
          <a:ln/>
        </p:spPr>
      </p:sp>
      <p:sp>
        <p:nvSpPr>
          <p:cNvPr id="366596" name="Rectangle 3">
            <a:extLst>
              <a:ext uri="{FF2B5EF4-FFF2-40B4-BE49-F238E27FC236}">
                <a16:creationId xmlns:a16="http://schemas.microsoft.com/office/drawing/2014/main" id="{91BE8C45-75F4-6E79-7CC3-0E121074599E}"/>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7">
            <a:extLst>
              <a:ext uri="{FF2B5EF4-FFF2-40B4-BE49-F238E27FC236}">
                <a16:creationId xmlns:a16="http://schemas.microsoft.com/office/drawing/2014/main" id="{3658D09C-9884-A613-E536-D14097C18B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784ECB87-36BE-439D-82C0-8415DBBF8E05}" type="slidenum">
              <a:rPr lang="ar-EG" altLang="en-US" b="0" baseline="0" smtClean="0">
                <a:latin typeface="Arial" panose="020B0604020202020204" pitchFamily="34" charset="0"/>
              </a:rPr>
              <a:pPr/>
              <a:t>55</a:t>
            </a:fld>
            <a:endParaRPr lang="en-US" altLang="en-US" b="0" baseline="0">
              <a:latin typeface="Arial" panose="020B0604020202020204" pitchFamily="34" charset="0"/>
            </a:endParaRPr>
          </a:p>
        </p:txBody>
      </p:sp>
      <p:sp>
        <p:nvSpPr>
          <p:cNvPr id="564227" name="Rectangle 2">
            <a:extLst>
              <a:ext uri="{FF2B5EF4-FFF2-40B4-BE49-F238E27FC236}">
                <a16:creationId xmlns:a16="http://schemas.microsoft.com/office/drawing/2014/main" id="{3161A82D-4F8C-2490-C2BE-0A8C2232A008}"/>
              </a:ext>
            </a:extLst>
          </p:cNvPr>
          <p:cNvSpPr>
            <a:spLocks noGrp="1" noRot="1" noChangeAspect="1" noChangeArrowheads="1" noTextEdit="1"/>
          </p:cNvSpPr>
          <p:nvPr>
            <p:ph type="sldImg"/>
          </p:nvPr>
        </p:nvSpPr>
        <p:spPr>
          <a:ln/>
        </p:spPr>
      </p:sp>
      <p:sp>
        <p:nvSpPr>
          <p:cNvPr id="564228" name="Rectangle 3">
            <a:extLst>
              <a:ext uri="{FF2B5EF4-FFF2-40B4-BE49-F238E27FC236}">
                <a16:creationId xmlns:a16="http://schemas.microsoft.com/office/drawing/2014/main" id="{0C4A3D57-A9B3-9A34-81F7-5B16FBDB3034}"/>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a:extLst>
              <a:ext uri="{FF2B5EF4-FFF2-40B4-BE49-F238E27FC236}">
                <a16:creationId xmlns:a16="http://schemas.microsoft.com/office/drawing/2014/main" id="{6ECCF94C-FDD8-F277-178F-C89F7455E7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3EE6C9B8-07FE-4A78-B423-DDC85945837F}" type="slidenum">
              <a:rPr lang="ar-EG" altLang="en-US" b="0" baseline="0" smtClean="0">
                <a:latin typeface="Arial" panose="020B0604020202020204" pitchFamily="34" charset="0"/>
              </a:rPr>
              <a:pPr/>
              <a:t>56</a:t>
            </a:fld>
            <a:endParaRPr lang="en-US" altLang="en-US" b="0" baseline="0">
              <a:latin typeface="Arial" panose="020B0604020202020204" pitchFamily="34" charset="0"/>
            </a:endParaRPr>
          </a:p>
        </p:txBody>
      </p:sp>
      <p:sp>
        <p:nvSpPr>
          <p:cNvPr id="566275" name="Rectangle 2">
            <a:extLst>
              <a:ext uri="{FF2B5EF4-FFF2-40B4-BE49-F238E27FC236}">
                <a16:creationId xmlns:a16="http://schemas.microsoft.com/office/drawing/2014/main" id="{F469B38B-590A-D53A-E8A2-4C8F7EB30A2A}"/>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a:extLst>
              <a:ext uri="{FF2B5EF4-FFF2-40B4-BE49-F238E27FC236}">
                <a16:creationId xmlns:a16="http://schemas.microsoft.com/office/drawing/2014/main" id="{89AC01DE-36D3-893E-FF86-1BEAAB0B28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D41E43AA-19F2-48B9-AC15-C54813B4EB84}" type="slidenum">
              <a:rPr lang="ar-EG" altLang="en-US" b="0" baseline="0" smtClean="0">
                <a:latin typeface="Arial" panose="020B0604020202020204" pitchFamily="34" charset="0"/>
              </a:rPr>
              <a:pPr/>
              <a:t>57</a:t>
            </a:fld>
            <a:endParaRPr lang="en-US" altLang="en-US" b="0" baseline="0">
              <a:latin typeface="Arial" panose="020B0604020202020204" pitchFamily="34" charset="0"/>
            </a:endParaRPr>
          </a:p>
        </p:txBody>
      </p:sp>
      <p:sp>
        <p:nvSpPr>
          <p:cNvPr id="568323" name="Rectangle 2">
            <a:extLst>
              <a:ext uri="{FF2B5EF4-FFF2-40B4-BE49-F238E27FC236}">
                <a16:creationId xmlns:a16="http://schemas.microsoft.com/office/drawing/2014/main" id="{BC026B89-5484-216C-0FB1-622BA874CBEF}"/>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ltLang="en-US">
              <a:latin typeface="Arial" panose="020B0604020202020204" pitchFamily="34" charset="0"/>
              <a:cs typeface="Arial" panose="020B0604020202020204" pitchFamily="34" charset="0"/>
            </a:endParaRPr>
          </a:p>
        </p:txBody>
      </p:sp>
      <p:sp>
        <p:nvSpPr>
          <p:cNvPr id="568324" name="Rectangle 3">
            <a:extLst>
              <a:ext uri="{FF2B5EF4-FFF2-40B4-BE49-F238E27FC236}">
                <a16:creationId xmlns:a16="http://schemas.microsoft.com/office/drawing/2014/main" id="{D6A565B1-DB34-55C0-118C-B60FE27BD9FA}"/>
              </a:ext>
            </a:extLst>
          </p:cNvPr>
          <p:cNvSpPr>
            <a:spLocks noGrp="1" noRot="1" noChangeAspect="1" noChangeArrowheads="1" noTextEdit="1"/>
          </p:cNvSpPr>
          <p:nvPr>
            <p:ph type="sldImg"/>
          </p:nvPr>
        </p:nvSpPr>
        <p:spPr>
          <a:xfrm>
            <a:off x="874713" y="746125"/>
            <a:ext cx="4914900" cy="3686175"/>
          </a:xfrm>
          <a:ln w="12700" cap="flat">
            <a:solidFill>
              <a:schemeClr val="tx1"/>
            </a:solid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a:extLst>
              <a:ext uri="{FF2B5EF4-FFF2-40B4-BE49-F238E27FC236}">
                <a16:creationId xmlns:a16="http://schemas.microsoft.com/office/drawing/2014/main" id="{8935D76A-95D9-325D-2637-72ACD18BAC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6D5AAF09-2490-46DF-8196-7CBFB8C220CB}" type="slidenum">
              <a:rPr lang="ar-EG" altLang="en-US" b="0" baseline="0" smtClean="0">
                <a:latin typeface="Arial" panose="020B0604020202020204" pitchFamily="34" charset="0"/>
              </a:rPr>
              <a:pPr/>
              <a:t>60</a:t>
            </a:fld>
            <a:endParaRPr lang="en-US" altLang="en-US" b="0" baseline="0">
              <a:latin typeface="Arial" panose="020B0604020202020204" pitchFamily="34" charset="0"/>
            </a:endParaRPr>
          </a:p>
        </p:txBody>
      </p:sp>
      <p:sp>
        <p:nvSpPr>
          <p:cNvPr id="572419" name="Rectangle 2">
            <a:extLst>
              <a:ext uri="{FF2B5EF4-FFF2-40B4-BE49-F238E27FC236}">
                <a16:creationId xmlns:a16="http://schemas.microsoft.com/office/drawing/2014/main" id="{6BB08D0D-553B-843F-5B6C-1B1D005D9CE4}"/>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7">
            <a:extLst>
              <a:ext uri="{FF2B5EF4-FFF2-40B4-BE49-F238E27FC236}">
                <a16:creationId xmlns:a16="http://schemas.microsoft.com/office/drawing/2014/main" id="{C859502D-CD1C-C949-CF05-7DF62F3955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54473D96-0635-4A00-B35C-27E37995C7A6}" type="slidenum">
              <a:rPr lang="ar-EG" altLang="en-US" b="0" baseline="0" smtClean="0">
                <a:latin typeface="Arial" panose="020B0604020202020204" pitchFamily="34" charset="0"/>
              </a:rPr>
              <a:pPr/>
              <a:t>79</a:t>
            </a:fld>
            <a:endParaRPr lang="en-US" altLang="en-US" b="0" baseline="0">
              <a:latin typeface="Arial" panose="020B0604020202020204" pitchFamily="34" charset="0"/>
            </a:endParaRPr>
          </a:p>
        </p:txBody>
      </p:sp>
      <p:sp>
        <p:nvSpPr>
          <p:cNvPr id="592899" name="Rectangle 2">
            <a:extLst>
              <a:ext uri="{FF2B5EF4-FFF2-40B4-BE49-F238E27FC236}">
                <a16:creationId xmlns:a16="http://schemas.microsoft.com/office/drawing/2014/main" id="{28AE353A-5E64-3176-56A6-A80C58942F7D}"/>
              </a:ext>
            </a:extLst>
          </p:cNvPr>
          <p:cNvSpPr>
            <a:spLocks noGrp="1" noRot="1" noChangeAspect="1" noChangeArrowheads="1" noTextEdit="1"/>
          </p:cNvSpPr>
          <p:nvPr>
            <p:ph type="sldImg"/>
          </p:nvPr>
        </p:nvSpPr>
        <p:spPr>
          <a:ln/>
        </p:spPr>
      </p:sp>
      <p:sp>
        <p:nvSpPr>
          <p:cNvPr id="592900" name="Rectangle 3">
            <a:extLst>
              <a:ext uri="{FF2B5EF4-FFF2-40B4-BE49-F238E27FC236}">
                <a16:creationId xmlns:a16="http://schemas.microsoft.com/office/drawing/2014/main" id="{F0F09401-905E-B568-0DCF-E0EEB78449F2}"/>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7">
            <a:extLst>
              <a:ext uri="{FF2B5EF4-FFF2-40B4-BE49-F238E27FC236}">
                <a16:creationId xmlns:a16="http://schemas.microsoft.com/office/drawing/2014/main" id="{DFB32A43-F8AC-3DAD-36ED-DD3AB01BF6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B14EAE70-1F10-4851-9E4E-66EE2C8794EB}" type="slidenum">
              <a:rPr lang="ar-EG" altLang="en-US" b="0" baseline="0" smtClean="0">
                <a:latin typeface="Arial" panose="020B0604020202020204" pitchFamily="34" charset="0"/>
              </a:rPr>
              <a:pPr/>
              <a:t>84</a:t>
            </a:fld>
            <a:endParaRPr lang="en-US" altLang="en-US" b="0" baseline="0">
              <a:latin typeface="Arial" panose="020B0604020202020204" pitchFamily="34" charset="0"/>
            </a:endParaRPr>
          </a:p>
        </p:txBody>
      </p:sp>
      <p:sp>
        <p:nvSpPr>
          <p:cNvPr id="599043" name="Rectangle 2">
            <a:extLst>
              <a:ext uri="{FF2B5EF4-FFF2-40B4-BE49-F238E27FC236}">
                <a16:creationId xmlns:a16="http://schemas.microsoft.com/office/drawing/2014/main" id="{F6BBC58D-03EC-F170-86D4-F7D437633512}"/>
              </a:ext>
            </a:extLst>
          </p:cNvPr>
          <p:cNvSpPr>
            <a:spLocks noGrp="1" noRot="1" noChangeAspect="1" noChangeArrowheads="1" noTextEdit="1"/>
          </p:cNvSpPr>
          <p:nvPr>
            <p:ph type="sldImg"/>
          </p:nvPr>
        </p:nvSpPr>
        <p:spPr>
          <a:ln/>
        </p:spPr>
      </p:sp>
      <p:sp>
        <p:nvSpPr>
          <p:cNvPr id="599044" name="Rectangle 3">
            <a:extLst>
              <a:ext uri="{FF2B5EF4-FFF2-40B4-BE49-F238E27FC236}">
                <a16:creationId xmlns:a16="http://schemas.microsoft.com/office/drawing/2014/main" id="{9DEBCCEF-65BC-B000-5EE7-8EADB5C70139}"/>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7">
            <a:extLst>
              <a:ext uri="{FF2B5EF4-FFF2-40B4-BE49-F238E27FC236}">
                <a16:creationId xmlns:a16="http://schemas.microsoft.com/office/drawing/2014/main" id="{11490C25-355E-CAF0-C229-FC696E962FF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188C223F-0098-4DB8-9208-58C0D81B7619}" type="slidenum">
              <a:rPr lang="ar-EG" altLang="en-US" b="0" baseline="0" smtClean="0">
                <a:latin typeface="Arial" panose="020B0604020202020204" pitchFamily="34" charset="0"/>
              </a:rPr>
              <a:pPr/>
              <a:t>94</a:t>
            </a:fld>
            <a:endParaRPr lang="en-US" altLang="en-US" b="0" baseline="0">
              <a:latin typeface="Arial" panose="020B0604020202020204" pitchFamily="34" charset="0"/>
            </a:endParaRPr>
          </a:p>
        </p:txBody>
      </p:sp>
      <p:sp>
        <p:nvSpPr>
          <p:cNvPr id="610307" name="Rectangle 2">
            <a:extLst>
              <a:ext uri="{FF2B5EF4-FFF2-40B4-BE49-F238E27FC236}">
                <a16:creationId xmlns:a16="http://schemas.microsoft.com/office/drawing/2014/main" id="{C1198237-C1D5-2B23-E0AA-30389FD782BF}"/>
              </a:ext>
            </a:extLst>
          </p:cNvPr>
          <p:cNvSpPr>
            <a:spLocks noGrp="1" noRot="1" noChangeAspect="1" noChangeArrowheads="1" noTextEdit="1"/>
          </p:cNvSpPr>
          <p:nvPr>
            <p:ph type="sldImg"/>
          </p:nvPr>
        </p:nvSpPr>
        <p:spPr>
          <a:ln/>
        </p:spPr>
      </p:sp>
      <p:sp>
        <p:nvSpPr>
          <p:cNvPr id="610308" name="Rectangle 3">
            <a:extLst>
              <a:ext uri="{FF2B5EF4-FFF2-40B4-BE49-F238E27FC236}">
                <a16:creationId xmlns:a16="http://schemas.microsoft.com/office/drawing/2014/main" id="{B3149139-DF2B-E52A-4ECB-0FD88C23ED25}"/>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7">
            <a:extLst>
              <a:ext uri="{FF2B5EF4-FFF2-40B4-BE49-F238E27FC236}">
                <a16:creationId xmlns:a16="http://schemas.microsoft.com/office/drawing/2014/main" id="{4C054D5A-CBEF-142D-387E-6FC1895534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9009BA1B-00E8-412C-AA46-C4853CF2D9B0}" type="slidenum">
              <a:rPr lang="ar-EG" altLang="en-US" b="0" baseline="0" smtClean="0">
                <a:latin typeface="Arial" panose="020B0604020202020204" pitchFamily="34" charset="0"/>
              </a:rPr>
              <a:pPr/>
              <a:t>96</a:t>
            </a:fld>
            <a:endParaRPr lang="en-US" altLang="en-US" b="0" baseline="0">
              <a:latin typeface="Arial" panose="020B0604020202020204" pitchFamily="34" charset="0"/>
            </a:endParaRPr>
          </a:p>
        </p:txBody>
      </p:sp>
      <p:sp>
        <p:nvSpPr>
          <p:cNvPr id="613379" name="Rectangle 2">
            <a:extLst>
              <a:ext uri="{FF2B5EF4-FFF2-40B4-BE49-F238E27FC236}">
                <a16:creationId xmlns:a16="http://schemas.microsoft.com/office/drawing/2014/main" id="{3C430460-AC36-EEA0-748C-99C3D61F0DF8}"/>
              </a:ext>
            </a:extLst>
          </p:cNvPr>
          <p:cNvSpPr>
            <a:spLocks noGrp="1" noRot="1" noChangeAspect="1" noChangeArrowheads="1" noTextEdit="1"/>
          </p:cNvSpPr>
          <p:nvPr>
            <p:ph type="sldImg"/>
          </p:nvPr>
        </p:nvSpPr>
        <p:spPr>
          <a:ln/>
        </p:spPr>
      </p:sp>
      <p:sp>
        <p:nvSpPr>
          <p:cNvPr id="613380" name="Rectangle 3">
            <a:extLst>
              <a:ext uri="{FF2B5EF4-FFF2-40B4-BE49-F238E27FC236}">
                <a16:creationId xmlns:a16="http://schemas.microsoft.com/office/drawing/2014/main" id="{A4977774-F327-91CE-EBAE-BA8D2CED85C7}"/>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7">
            <a:extLst>
              <a:ext uri="{FF2B5EF4-FFF2-40B4-BE49-F238E27FC236}">
                <a16:creationId xmlns:a16="http://schemas.microsoft.com/office/drawing/2014/main" id="{7A52C81C-356B-61F7-0EAD-44CEA521CD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5E8FCAEF-20CA-4BEF-A684-5740C3D6843D}" type="slidenum">
              <a:rPr lang="ar-EG" altLang="en-US" b="0" baseline="0" smtClean="0">
                <a:latin typeface="Arial" panose="020B0604020202020204" pitchFamily="34" charset="0"/>
              </a:rPr>
              <a:pPr/>
              <a:t>97</a:t>
            </a:fld>
            <a:endParaRPr lang="en-US" altLang="en-US" b="0" baseline="0">
              <a:latin typeface="Arial" panose="020B0604020202020204" pitchFamily="34" charset="0"/>
            </a:endParaRPr>
          </a:p>
        </p:txBody>
      </p:sp>
      <p:sp>
        <p:nvSpPr>
          <p:cNvPr id="615427" name="Rectangle 2">
            <a:extLst>
              <a:ext uri="{FF2B5EF4-FFF2-40B4-BE49-F238E27FC236}">
                <a16:creationId xmlns:a16="http://schemas.microsoft.com/office/drawing/2014/main" id="{9B078035-B8C8-2E81-2962-4A7F88BB8F22}"/>
              </a:ext>
            </a:extLst>
          </p:cNvPr>
          <p:cNvSpPr>
            <a:spLocks noGrp="1" noRot="1" noChangeAspect="1" noChangeArrowheads="1" noTextEdit="1"/>
          </p:cNvSpPr>
          <p:nvPr>
            <p:ph type="sldImg"/>
          </p:nvPr>
        </p:nvSpPr>
        <p:spPr>
          <a:xfrm>
            <a:off x="1797050" y="246063"/>
            <a:ext cx="3070225" cy="2303462"/>
          </a:xfrm>
          <a:ln/>
        </p:spPr>
      </p:sp>
      <p:sp>
        <p:nvSpPr>
          <p:cNvPr id="615428" name="Rectangle 3">
            <a:extLst>
              <a:ext uri="{FF2B5EF4-FFF2-40B4-BE49-F238E27FC236}">
                <a16:creationId xmlns:a16="http://schemas.microsoft.com/office/drawing/2014/main" id="{8C69396C-C320-BAA0-B11A-59708C427DCB}"/>
              </a:ext>
            </a:extLst>
          </p:cNvPr>
          <p:cNvSpPr>
            <a:spLocks noGrp="1" noChangeArrowheads="1"/>
          </p:cNvSpPr>
          <p:nvPr>
            <p:ph type="body" idx="1"/>
          </p:nvPr>
        </p:nvSpPr>
        <p:spPr>
          <a:xfrm>
            <a:off x="222250" y="2795588"/>
            <a:ext cx="6218238" cy="6740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a:extLst>
              <a:ext uri="{FF2B5EF4-FFF2-40B4-BE49-F238E27FC236}">
                <a16:creationId xmlns:a16="http://schemas.microsoft.com/office/drawing/2014/main" id="{A15CE6A8-093D-574A-19D2-1EE9A3E043D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C4E33088-C901-4873-BC07-D5DB89595731}" type="slidenum">
              <a:rPr lang="ar-EG" altLang="en-US" b="0" baseline="0" smtClean="0">
                <a:latin typeface="Arial" panose="020B0604020202020204" pitchFamily="34" charset="0"/>
              </a:rPr>
              <a:pPr/>
              <a:t>99</a:t>
            </a:fld>
            <a:endParaRPr lang="en-US" altLang="en-US" b="0" baseline="0">
              <a:latin typeface="Arial" panose="020B0604020202020204" pitchFamily="34" charset="0"/>
            </a:endParaRPr>
          </a:p>
        </p:txBody>
      </p:sp>
      <p:sp>
        <p:nvSpPr>
          <p:cNvPr id="618499" name="Rectangle 2">
            <a:extLst>
              <a:ext uri="{FF2B5EF4-FFF2-40B4-BE49-F238E27FC236}">
                <a16:creationId xmlns:a16="http://schemas.microsoft.com/office/drawing/2014/main" id="{8C757EE8-4596-35C9-5672-E68FDA554169}"/>
              </a:ext>
            </a:extLst>
          </p:cNvPr>
          <p:cNvSpPr>
            <a:spLocks noGrp="1" noRot="1" noChangeAspect="1" noChangeArrowheads="1" noTextEdit="1"/>
          </p:cNvSpPr>
          <p:nvPr>
            <p:ph type="sldImg"/>
          </p:nvPr>
        </p:nvSpPr>
        <p:spPr>
          <a:ln/>
        </p:spPr>
      </p:sp>
      <p:sp>
        <p:nvSpPr>
          <p:cNvPr id="618500" name="Rectangle 3">
            <a:extLst>
              <a:ext uri="{FF2B5EF4-FFF2-40B4-BE49-F238E27FC236}">
                <a16:creationId xmlns:a16="http://schemas.microsoft.com/office/drawing/2014/main" id="{497D622A-5C7D-098F-BEBC-D77BF4C005CE}"/>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a:extLst>
              <a:ext uri="{FF2B5EF4-FFF2-40B4-BE49-F238E27FC236}">
                <a16:creationId xmlns:a16="http://schemas.microsoft.com/office/drawing/2014/main" id="{9664FBB9-E2EC-7C9B-897A-BFB7B25165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46814F38-4A48-444D-9802-6512AEC4DA6B}" type="slidenum">
              <a:rPr lang="ar-EG" altLang="en-US" b="0" baseline="0" smtClean="0">
                <a:latin typeface="Arial" panose="020B0604020202020204" pitchFamily="34" charset="0"/>
                <a:ea typeface="MS PGothic" panose="020B0600070205080204" pitchFamily="34" charset="-128"/>
              </a:rPr>
              <a:pPr/>
              <a:t>4</a:t>
            </a:fld>
            <a:endParaRPr lang="ar-SA" altLang="en-US" b="0" baseline="0">
              <a:latin typeface="Arial" panose="020B0604020202020204" pitchFamily="34" charset="0"/>
              <a:ea typeface="MS PGothic"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7">
            <a:extLst>
              <a:ext uri="{FF2B5EF4-FFF2-40B4-BE49-F238E27FC236}">
                <a16:creationId xmlns:a16="http://schemas.microsoft.com/office/drawing/2014/main" id="{14062CF8-9B23-5D68-0742-30126CACCF0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3504FA5F-55B4-4D0E-B036-E30295A906CE}" type="slidenum">
              <a:rPr lang="ar-EG" altLang="en-US" b="0" baseline="0" smtClean="0">
                <a:latin typeface="Arial" panose="020B0604020202020204" pitchFamily="34" charset="0"/>
              </a:rPr>
              <a:pPr/>
              <a:t>101</a:t>
            </a:fld>
            <a:endParaRPr lang="en-US" altLang="en-US" b="0" baseline="0">
              <a:latin typeface="Arial" panose="020B0604020202020204" pitchFamily="34" charset="0"/>
            </a:endParaRPr>
          </a:p>
        </p:txBody>
      </p:sp>
      <p:sp>
        <p:nvSpPr>
          <p:cNvPr id="626691" name="Rectangle 2">
            <a:extLst>
              <a:ext uri="{FF2B5EF4-FFF2-40B4-BE49-F238E27FC236}">
                <a16:creationId xmlns:a16="http://schemas.microsoft.com/office/drawing/2014/main" id="{D2F284DA-71FC-33EA-752D-05FB8D056A54}"/>
              </a:ext>
            </a:extLst>
          </p:cNvPr>
          <p:cNvSpPr>
            <a:spLocks noGrp="1" noRot="1" noChangeAspect="1" noChangeArrowheads="1" noTextEdit="1"/>
          </p:cNvSpPr>
          <p:nvPr>
            <p:ph type="sldImg"/>
          </p:nvPr>
        </p:nvSpPr>
        <p:spPr>
          <a:xfrm>
            <a:off x="1797050" y="246063"/>
            <a:ext cx="3070225" cy="2303462"/>
          </a:xfrm>
          <a:ln/>
        </p:spPr>
      </p:sp>
      <p:sp>
        <p:nvSpPr>
          <p:cNvPr id="626692" name="Rectangle 3">
            <a:extLst>
              <a:ext uri="{FF2B5EF4-FFF2-40B4-BE49-F238E27FC236}">
                <a16:creationId xmlns:a16="http://schemas.microsoft.com/office/drawing/2014/main" id="{86617BF8-D150-304D-9F8B-4FC6BED48E0A}"/>
              </a:ext>
            </a:extLst>
          </p:cNvPr>
          <p:cNvSpPr>
            <a:spLocks noGrp="1" noChangeArrowheads="1"/>
          </p:cNvSpPr>
          <p:nvPr>
            <p:ph type="body" idx="1"/>
          </p:nvPr>
        </p:nvSpPr>
        <p:spPr>
          <a:xfrm>
            <a:off x="222250" y="2795588"/>
            <a:ext cx="6218238" cy="6740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a:extLst>
              <a:ext uri="{FF2B5EF4-FFF2-40B4-BE49-F238E27FC236}">
                <a16:creationId xmlns:a16="http://schemas.microsoft.com/office/drawing/2014/main" id="{C4FA55D0-FF73-CA25-B7BF-5692E4C7A2E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CE6554E0-3A60-4373-99D7-CF1C7152FFF8}" type="slidenum">
              <a:rPr lang="ar-EG" altLang="en-US" b="0" baseline="0" smtClean="0">
                <a:latin typeface="Arial" panose="020B0604020202020204" pitchFamily="34" charset="0"/>
              </a:rPr>
              <a:pPr/>
              <a:t>103</a:t>
            </a:fld>
            <a:endParaRPr lang="en-US" altLang="en-US" b="0" baseline="0">
              <a:latin typeface="Arial" panose="020B0604020202020204" pitchFamily="34" charset="0"/>
            </a:endParaRPr>
          </a:p>
        </p:txBody>
      </p:sp>
      <p:sp>
        <p:nvSpPr>
          <p:cNvPr id="630787" name="Rectangle 2">
            <a:extLst>
              <a:ext uri="{FF2B5EF4-FFF2-40B4-BE49-F238E27FC236}">
                <a16:creationId xmlns:a16="http://schemas.microsoft.com/office/drawing/2014/main" id="{3AC93924-118A-64C7-9535-E9418EDECFA6}"/>
              </a:ext>
            </a:extLst>
          </p:cNvPr>
          <p:cNvSpPr>
            <a:spLocks noGrp="1" noRot="1" noChangeAspect="1" noChangeArrowheads="1" noTextEdit="1"/>
          </p:cNvSpPr>
          <p:nvPr>
            <p:ph type="sldImg"/>
          </p:nvPr>
        </p:nvSpPr>
        <p:spPr>
          <a:ln/>
        </p:spPr>
      </p:sp>
      <p:sp>
        <p:nvSpPr>
          <p:cNvPr id="630788" name="Rectangle 3">
            <a:extLst>
              <a:ext uri="{FF2B5EF4-FFF2-40B4-BE49-F238E27FC236}">
                <a16:creationId xmlns:a16="http://schemas.microsoft.com/office/drawing/2014/main" id="{15D4888E-64F1-7320-E714-48A85AB233C5}"/>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a:extLst>
              <a:ext uri="{FF2B5EF4-FFF2-40B4-BE49-F238E27FC236}">
                <a16:creationId xmlns:a16="http://schemas.microsoft.com/office/drawing/2014/main" id="{C2F56D1A-1DE3-9EF6-FFBA-BCA101B778E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905AA755-5419-4BAE-A9C4-28B1D63ACFB6}" type="slidenum">
              <a:rPr lang="ar-EG" altLang="en-US" b="0" baseline="0" smtClean="0">
                <a:latin typeface="Arial" panose="020B0604020202020204" pitchFamily="34" charset="0"/>
                <a:ea typeface="MS PGothic" panose="020B0600070205080204" pitchFamily="34" charset="-128"/>
              </a:rPr>
              <a:pPr/>
              <a:t>5</a:t>
            </a:fld>
            <a:endParaRPr lang="ar-SA" altLang="en-US" b="0" baseline="0">
              <a:latin typeface="Arial" panose="020B0604020202020204" pitchFamily="34" charset="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a:extLst>
              <a:ext uri="{FF2B5EF4-FFF2-40B4-BE49-F238E27FC236}">
                <a16:creationId xmlns:a16="http://schemas.microsoft.com/office/drawing/2014/main" id="{50E4A914-ED8E-FC09-7E6D-7A7F1181C4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617B1320-DC5C-4FE5-9D85-FC4531EC3BF8}" type="slidenum">
              <a:rPr lang="ar-EG" altLang="en-US" b="0" baseline="0" smtClean="0">
                <a:latin typeface="Arial" panose="020B0604020202020204" pitchFamily="34" charset="0"/>
                <a:ea typeface="MS PGothic" panose="020B0600070205080204" pitchFamily="34" charset="-128"/>
              </a:rPr>
              <a:pPr/>
              <a:t>6</a:t>
            </a:fld>
            <a:endParaRPr lang="ar-SA" altLang="en-US" b="0" baseline="0">
              <a:latin typeface="Arial" panose="020B0604020202020204" pitchFamily="34" charset="0"/>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a:extLst>
              <a:ext uri="{FF2B5EF4-FFF2-40B4-BE49-F238E27FC236}">
                <a16:creationId xmlns:a16="http://schemas.microsoft.com/office/drawing/2014/main" id="{43B6A3C1-7DF8-6D2F-D81C-90C96CB2B5A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F40E77E5-21F9-49A5-A7DA-540501A54A73}" type="slidenum">
              <a:rPr lang="ar-EG" altLang="en-US" b="0" baseline="0" smtClean="0">
                <a:latin typeface="Arial" panose="020B0604020202020204" pitchFamily="34" charset="0"/>
                <a:ea typeface="MS PGothic" panose="020B0600070205080204" pitchFamily="34" charset="-128"/>
              </a:rPr>
              <a:pPr/>
              <a:t>7</a:t>
            </a:fld>
            <a:endParaRPr lang="ar-SA" altLang="en-US" b="0" baseline="0">
              <a:latin typeface="Arial" panose="020B0604020202020204" pitchFamily="34" charset="0"/>
              <a:ea typeface="MS PGothic"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a:extLst>
              <a:ext uri="{FF2B5EF4-FFF2-40B4-BE49-F238E27FC236}">
                <a16:creationId xmlns:a16="http://schemas.microsoft.com/office/drawing/2014/main" id="{46A25040-67E2-7C92-DC6F-E05D417690B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ED946F0F-63C5-4F5D-AB6B-3C51B952D5AE}" type="slidenum">
              <a:rPr lang="ar-EG" altLang="en-US" b="0" baseline="0" smtClean="0">
                <a:latin typeface="Arial" panose="020B0604020202020204" pitchFamily="34" charset="0"/>
                <a:ea typeface="MS PGothic" panose="020B0600070205080204" pitchFamily="34" charset="-128"/>
              </a:rPr>
              <a:pPr/>
              <a:t>8</a:t>
            </a:fld>
            <a:endParaRPr lang="ar-SA" altLang="en-US" b="0" baseline="0">
              <a:latin typeface="Arial" panose="020B0604020202020204" pitchFamily="34" charset="0"/>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a:extLst>
              <a:ext uri="{FF2B5EF4-FFF2-40B4-BE49-F238E27FC236}">
                <a16:creationId xmlns:a16="http://schemas.microsoft.com/office/drawing/2014/main" id="{A85BB1A4-45C0-E3F7-7D0E-D3E1AFD889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7E78C7FC-C7A6-4450-A06C-CC07B6979BC4}" type="slidenum">
              <a:rPr lang="ar-SA" altLang="en-US" b="0" baseline="0" smtClean="0">
                <a:latin typeface="Arial" panose="020B0604020202020204" pitchFamily="34" charset="0"/>
                <a:ea typeface="MS PGothic" panose="020B0600070205080204" pitchFamily="34" charset="-128"/>
              </a:rPr>
              <a:pPr/>
              <a:t>11</a:t>
            </a:fld>
            <a:endParaRPr lang="ar-SA" altLang="en-US" b="0" baseline="0">
              <a:latin typeface="Arial" panose="020B0604020202020204" pitchFamily="34"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a:extLst>
              <a:ext uri="{FF2B5EF4-FFF2-40B4-BE49-F238E27FC236}">
                <a16:creationId xmlns:a16="http://schemas.microsoft.com/office/drawing/2014/main" id="{41748D3E-6BFB-1294-F290-21CFBC3330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baseline="-25000">
                <a:solidFill>
                  <a:schemeClr val="tx1"/>
                </a:solidFill>
                <a:latin typeface="Arial Black" panose="020B0A04020102020204" pitchFamily="34" charset="0"/>
              </a:defRPr>
            </a:lvl1pPr>
            <a:lvl2pPr marL="742950" indent="-285750">
              <a:defRPr b="1" baseline="-25000">
                <a:solidFill>
                  <a:schemeClr val="tx1"/>
                </a:solidFill>
                <a:latin typeface="Arial Black" panose="020B0A04020102020204" pitchFamily="34" charset="0"/>
              </a:defRPr>
            </a:lvl2pPr>
            <a:lvl3pPr marL="1143000" indent="-228600">
              <a:defRPr b="1" baseline="-25000">
                <a:solidFill>
                  <a:schemeClr val="tx1"/>
                </a:solidFill>
                <a:latin typeface="Arial Black" panose="020B0A04020102020204" pitchFamily="34" charset="0"/>
              </a:defRPr>
            </a:lvl3pPr>
            <a:lvl4pPr marL="1600200" indent="-228600">
              <a:defRPr b="1" baseline="-25000">
                <a:solidFill>
                  <a:schemeClr val="tx1"/>
                </a:solidFill>
                <a:latin typeface="Arial Black" panose="020B0A04020102020204" pitchFamily="34" charset="0"/>
              </a:defRPr>
            </a:lvl4pPr>
            <a:lvl5pPr marL="2057400" indent="-228600">
              <a:defRPr b="1" baseline="-25000">
                <a:solidFill>
                  <a:schemeClr val="tx1"/>
                </a:solidFill>
                <a:latin typeface="Arial Black" panose="020B0A04020102020204" pitchFamily="34" charset="0"/>
              </a:defRPr>
            </a:lvl5pPr>
            <a:lvl6pPr marL="2514600" indent="-228600" eaLnBrk="0" fontAlgn="base" hangingPunct="0">
              <a:spcBef>
                <a:spcPct val="0"/>
              </a:spcBef>
              <a:spcAft>
                <a:spcPct val="0"/>
              </a:spcAft>
              <a:defRPr b="1" baseline="-25000">
                <a:solidFill>
                  <a:schemeClr val="tx1"/>
                </a:solidFill>
                <a:latin typeface="Arial Black" panose="020B0A04020102020204" pitchFamily="34" charset="0"/>
              </a:defRPr>
            </a:lvl6pPr>
            <a:lvl7pPr marL="2971800" indent="-228600" eaLnBrk="0" fontAlgn="base" hangingPunct="0">
              <a:spcBef>
                <a:spcPct val="0"/>
              </a:spcBef>
              <a:spcAft>
                <a:spcPct val="0"/>
              </a:spcAft>
              <a:defRPr b="1" baseline="-25000">
                <a:solidFill>
                  <a:schemeClr val="tx1"/>
                </a:solidFill>
                <a:latin typeface="Arial Black" panose="020B0A04020102020204" pitchFamily="34" charset="0"/>
              </a:defRPr>
            </a:lvl7pPr>
            <a:lvl8pPr marL="3429000" indent="-228600" eaLnBrk="0" fontAlgn="base" hangingPunct="0">
              <a:spcBef>
                <a:spcPct val="0"/>
              </a:spcBef>
              <a:spcAft>
                <a:spcPct val="0"/>
              </a:spcAft>
              <a:defRPr b="1" baseline="-25000">
                <a:solidFill>
                  <a:schemeClr val="tx1"/>
                </a:solidFill>
                <a:latin typeface="Arial Black" panose="020B0A04020102020204" pitchFamily="34" charset="0"/>
              </a:defRPr>
            </a:lvl8pPr>
            <a:lvl9pPr marL="3886200" indent="-228600" eaLnBrk="0" fontAlgn="base" hangingPunct="0">
              <a:spcBef>
                <a:spcPct val="0"/>
              </a:spcBef>
              <a:spcAft>
                <a:spcPct val="0"/>
              </a:spcAft>
              <a:defRPr b="1" baseline="-25000">
                <a:solidFill>
                  <a:schemeClr val="tx1"/>
                </a:solidFill>
                <a:latin typeface="Arial Black" panose="020B0A04020102020204" pitchFamily="34" charset="0"/>
              </a:defRPr>
            </a:lvl9pPr>
          </a:lstStyle>
          <a:p>
            <a:fld id="{783F62E2-C91A-4D4A-B0A6-2A0985005D1E}" type="slidenum">
              <a:rPr lang="ar-SA" altLang="en-US" b="0" baseline="0" smtClean="0">
                <a:latin typeface="Arial" panose="020B0604020202020204" pitchFamily="34" charset="0"/>
                <a:ea typeface="MS PGothic" panose="020B0600070205080204" pitchFamily="34" charset="-128"/>
              </a:rPr>
              <a:pPr/>
              <a:t>17</a:t>
            </a:fld>
            <a:endParaRPr lang="ar-SA" altLang="en-US" b="0" baseline="0">
              <a:latin typeface="Arial" panose="020B0604020202020204" pitchFamily="34" charset="0"/>
              <a:ea typeface="MS PGothic" panose="020B0600070205080204" pitchFamily="34" charset="-128"/>
            </a:endParaRPr>
          </a:p>
        </p:txBody>
      </p:sp>
      <p:sp>
        <p:nvSpPr>
          <p:cNvPr id="514051" name="Rectangle 2">
            <a:extLst>
              <a:ext uri="{FF2B5EF4-FFF2-40B4-BE49-F238E27FC236}">
                <a16:creationId xmlns:a16="http://schemas.microsoft.com/office/drawing/2014/main" id="{177BC511-D238-D13A-4C6B-E292BA6888D8}"/>
              </a:ext>
            </a:extLst>
          </p:cNvPr>
          <p:cNvSpPr>
            <a:spLocks noGrp="1" noRot="1" noChangeAspect="1" noChangeArrowheads="1" noTextEdit="1"/>
          </p:cNvSpPr>
          <p:nvPr>
            <p:ph type="sldImg"/>
          </p:nvPr>
        </p:nvSpPr>
        <p:spPr>
          <a:ln/>
        </p:spPr>
      </p:sp>
      <p:sp>
        <p:nvSpPr>
          <p:cNvPr id="514052" name="Rectangle 3">
            <a:extLst>
              <a:ext uri="{FF2B5EF4-FFF2-40B4-BE49-F238E27FC236}">
                <a16:creationId xmlns:a16="http://schemas.microsoft.com/office/drawing/2014/main" id="{B9D33582-D14F-DD16-A9BB-EA995D080611}"/>
              </a:ext>
            </a:extLst>
          </p:cNvPr>
          <p:cNvSpPr>
            <a:spLocks noGrp="1" noChangeArrowheads="1"/>
          </p:cNvSpPr>
          <p:nvPr>
            <p:ph type="body" idx="1"/>
          </p:nvPr>
        </p:nvSpPr>
        <p:spPr>
          <a:xfrm>
            <a:off x="889000" y="4686300"/>
            <a:ext cx="4884738"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576-3172-8B42-9C7B-5581746F98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279CBAC-EC3E-F022-99B1-4109FEFF92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529D8C8-551F-A303-8FC0-97EC9C36B7A3}"/>
              </a:ext>
            </a:extLst>
          </p:cNvPr>
          <p:cNvSpPr>
            <a:spLocks noGrp="1"/>
          </p:cNvSpPr>
          <p:nvPr>
            <p:ph type="dt" sz="half" idx="10"/>
          </p:nvPr>
        </p:nvSpPr>
        <p:spPr/>
        <p:txBody>
          <a:bodyPr/>
          <a:lstStyle/>
          <a:p>
            <a:fld id="{AE77485D-8F16-4518-AB76-8E3F8E6F6AA6}" type="datetimeFigureOut">
              <a:rPr lang="en-CA" smtClean="0"/>
              <a:t>2023-08-28</a:t>
            </a:fld>
            <a:endParaRPr lang="en-CA"/>
          </a:p>
        </p:txBody>
      </p:sp>
      <p:sp>
        <p:nvSpPr>
          <p:cNvPr id="5" name="Footer Placeholder 4">
            <a:extLst>
              <a:ext uri="{FF2B5EF4-FFF2-40B4-BE49-F238E27FC236}">
                <a16:creationId xmlns:a16="http://schemas.microsoft.com/office/drawing/2014/main" id="{5F01C263-D7A1-57A3-5A7C-333EC9C67C4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776A6D-5AA3-9F6B-BDCC-F6D88A8A10C9}"/>
              </a:ext>
            </a:extLst>
          </p:cNvPr>
          <p:cNvSpPr>
            <a:spLocks noGrp="1"/>
          </p:cNvSpPr>
          <p:nvPr>
            <p:ph type="sldNum" sz="quarter" idx="12"/>
          </p:nvPr>
        </p:nvSpPr>
        <p:spPr/>
        <p:txBody>
          <a:bodyPr/>
          <a:lstStyle/>
          <a:p>
            <a:fld id="{81A68727-AC70-4426-A5AF-8E40A960CADE}" type="slidenum">
              <a:rPr lang="en-CA" smtClean="0"/>
              <a:t>‹#›</a:t>
            </a:fld>
            <a:endParaRPr lang="en-CA"/>
          </a:p>
        </p:txBody>
      </p:sp>
    </p:spTree>
    <p:extLst>
      <p:ext uri="{BB962C8B-B14F-4D97-AF65-F5344CB8AC3E}">
        <p14:creationId xmlns:p14="http://schemas.microsoft.com/office/powerpoint/2010/main" val="363655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5DA7-CFAB-E7F9-F817-66C39837678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6A5BD5-CE79-E04E-3C69-7040B8183E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7A38646-1481-E1AE-31B1-8E336DEEB7BE}"/>
              </a:ext>
            </a:extLst>
          </p:cNvPr>
          <p:cNvSpPr>
            <a:spLocks noGrp="1"/>
          </p:cNvSpPr>
          <p:nvPr>
            <p:ph type="dt" sz="half" idx="10"/>
          </p:nvPr>
        </p:nvSpPr>
        <p:spPr/>
        <p:txBody>
          <a:bodyPr/>
          <a:lstStyle/>
          <a:p>
            <a:fld id="{AE77485D-8F16-4518-AB76-8E3F8E6F6AA6}" type="datetimeFigureOut">
              <a:rPr lang="en-CA" smtClean="0"/>
              <a:t>2023-08-28</a:t>
            </a:fld>
            <a:endParaRPr lang="en-CA"/>
          </a:p>
        </p:txBody>
      </p:sp>
      <p:sp>
        <p:nvSpPr>
          <p:cNvPr id="5" name="Footer Placeholder 4">
            <a:extLst>
              <a:ext uri="{FF2B5EF4-FFF2-40B4-BE49-F238E27FC236}">
                <a16:creationId xmlns:a16="http://schemas.microsoft.com/office/drawing/2014/main" id="{B8458E61-ABE3-BFE5-5A41-B252A048863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9914CBB-0950-600C-87D6-C6867688FBAE}"/>
              </a:ext>
            </a:extLst>
          </p:cNvPr>
          <p:cNvSpPr>
            <a:spLocks noGrp="1"/>
          </p:cNvSpPr>
          <p:nvPr>
            <p:ph type="sldNum" sz="quarter" idx="12"/>
          </p:nvPr>
        </p:nvSpPr>
        <p:spPr/>
        <p:txBody>
          <a:bodyPr/>
          <a:lstStyle/>
          <a:p>
            <a:fld id="{81A68727-AC70-4426-A5AF-8E40A960CADE}" type="slidenum">
              <a:rPr lang="en-CA" smtClean="0"/>
              <a:t>‹#›</a:t>
            </a:fld>
            <a:endParaRPr lang="en-CA"/>
          </a:p>
        </p:txBody>
      </p:sp>
    </p:spTree>
    <p:extLst>
      <p:ext uri="{BB962C8B-B14F-4D97-AF65-F5344CB8AC3E}">
        <p14:creationId xmlns:p14="http://schemas.microsoft.com/office/powerpoint/2010/main" val="106966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E7BCF-3769-15E0-70F2-7A8600B83E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AD5C777-5C1B-9FF1-6512-F76F166FCF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A141C1-E401-9C82-3C6E-65C47DEA77B2}"/>
              </a:ext>
            </a:extLst>
          </p:cNvPr>
          <p:cNvSpPr>
            <a:spLocks noGrp="1"/>
          </p:cNvSpPr>
          <p:nvPr>
            <p:ph type="dt" sz="half" idx="10"/>
          </p:nvPr>
        </p:nvSpPr>
        <p:spPr/>
        <p:txBody>
          <a:bodyPr/>
          <a:lstStyle/>
          <a:p>
            <a:fld id="{AE77485D-8F16-4518-AB76-8E3F8E6F6AA6}" type="datetimeFigureOut">
              <a:rPr lang="en-CA" smtClean="0"/>
              <a:t>2023-08-28</a:t>
            </a:fld>
            <a:endParaRPr lang="en-CA"/>
          </a:p>
        </p:txBody>
      </p:sp>
      <p:sp>
        <p:nvSpPr>
          <p:cNvPr id="5" name="Footer Placeholder 4">
            <a:extLst>
              <a:ext uri="{FF2B5EF4-FFF2-40B4-BE49-F238E27FC236}">
                <a16:creationId xmlns:a16="http://schemas.microsoft.com/office/drawing/2014/main" id="{6854BE2D-36C9-9306-E884-32809B58F11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A1D751B-2C21-4225-C45B-5FE132DA20F4}"/>
              </a:ext>
            </a:extLst>
          </p:cNvPr>
          <p:cNvSpPr>
            <a:spLocks noGrp="1"/>
          </p:cNvSpPr>
          <p:nvPr>
            <p:ph type="sldNum" sz="quarter" idx="12"/>
          </p:nvPr>
        </p:nvSpPr>
        <p:spPr/>
        <p:txBody>
          <a:bodyPr/>
          <a:lstStyle/>
          <a:p>
            <a:fld id="{81A68727-AC70-4426-A5AF-8E40A960CADE}" type="slidenum">
              <a:rPr lang="en-CA" smtClean="0"/>
              <a:t>‹#›</a:t>
            </a:fld>
            <a:endParaRPr lang="en-CA"/>
          </a:p>
        </p:txBody>
      </p:sp>
    </p:spTree>
    <p:extLst>
      <p:ext uri="{BB962C8B-B14F-4D97-AF65-F5344CB8AC3E}">
        <p14:creationId xmlns:p14="http://schemas.microsoft.com/office/powerpoint/2010/main" val="372942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a:t>Click to edit Master title style</a:t>
            </a:r>
          </a:p>
        </p:txBody>
      </p:sp>
      <p:sp>
        <p:nvSpPr>
          <p:cNvPr id="3" name="Table Placeholder 2"/>
          <p:cNvSpPr>
            <a:spLocks noGrp="1"/>
          </p:cNvSpPr>
          <p:nvPr>
            <p:ph type="tbl" idx="1"/>
          </p:nvPr>
        </p:nvSpPr>
        <p:spPr>
          <a:xfrm>
            <a:off x="2032000" y="1905000"/>
            <a:ext cx="9347200" cy="4114800"/>
          </a:xfrm>
        </p:spPr>
        <p:txBody>
          <a:bodyPr/>
          <a:lstStyle/>
          <a:p>
            <a:pPr lvl="0"/>
            <a:endParaRPr lang="en-US" noProof="0"/>
          </a:p>
        </p:txBody>
      </p:sp>
      <p:sp>
        <p:nvSpPr>
          <p:cNvPr id="4" name="Date Placeholder 3">
            <a:extLst>
              <a:ext uri="{FF2B5EF4-FFF2-40B4-BE49-F238E27FC236}">
                <a16:creationId xmlns:a16="http://schemas.microsoft.com/office/drawing/2014/main" id="{2C0DAA8E-2164-25B5-8DFF-F1B5DCD1539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B3C24D7-6866-BF32-7AD1-6171D8F15B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99DBDC-4742-2B3C-8528-3716DFF275AB}"/>
              </a:ext>
            </a:extLst>
          </p:cNvPr>
          <p:cNvSpPr>
            <a:spLocks noGrp="1"/>
          </p:cNvSpPr>
          <p:nvPr>
            <p:ph type="sldNum" sz="quarter" idx="12"/>
          </p:nvPr>
        </p:nvSpPr>
        <p:spPr/>
        <p:txBody>
          <a:bodyPr/>
          <a:lstStyle>
            <a:lvl1pPr>
              <a:defRPr/>
            </a:lvl1pPr>
          </a:lstStyle>
          <a:p>
            <a:pPr>
              <a:defRPr/>
            </a:pPr>
            <a:fld id="{CB63202C-04DE-4A70-9EF3-8E45449C367B}" type="slidenum">
              <a:rPr lang="ar-SA" altLang="ar-EG"/>
              <a:pPr>
                <a:defRPr/>
              </a:pPr>
              <a:t>‹#›</a:t>
            </a:fld>
            <a:endParaRPr lang="en-US" altLang="ar-EG"/>
          </a:p>
        </p:txBody>
      </p:sp>
    </p:spTree>
    <p:extLst>
      <p:ext uri="{BB962C8B-B14F-4D97-AF65-F5344CB8AC3E}">
        <p14:creationId xmlns:p14="http://schemas.microsoft.com/office/powerpoint/2010/main" val="37235195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a:t>Click to edit Master title style</a:t>
            </a:r>
          </a:p>
        </p:txBody>
      </p:sp>
      <p:sp>
        <p:nvSpPr>
          <p:cNvPr id="3" name="Text Placeholder 2"/>
          <p:cNvSpPr>
            <a:spLocks noGrp="1"/>
          </p:cNvSpPr>
          <p:nvPr>
            <p:ph type="body" sz="half" idx="1"/>
          </p:nvPr>
        </p:nvSpPr>
        <p:spPr>
          <a:xfrm>
            <a:off x="2032000" y="19050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05000"/>
            <a:ext cx="4572000" cy="4114800"/>
          </a:xfrm>
        </p:spPr>
        <p:txBody>
          <a:bodyPr/>
          <a:lstStyle/>
          <a:p>
            <a:pPr lvl="0"/>
            <a:endParaRPr lang="en-US" noProof="0"/>
          </a:p>
        </p:txBody>
      </p:sp>
      <p:sp>
        <p:nvSpPr>
          <p:cNvPr id="5" name="Date Placeholder 4">
            <a:extLst>
              <a:ext uri="{FF2B5EF4-FFF2-40B4-BE49-F238E27FC236}">
                <a16:creationId xmlns:a16="http://schemas.microsoft.com/office/drawing/2014/main" id="{303383D9-6273-12BA-C8AF-1965BAE53AC2}"/>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882DFD9-0459-0619-5890-18C35F15CC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7B3B315-50D1-09D9-D355-D0E2DE75C6D9}"/>
              </a:ext>
            </a:extLst>
          </p:cNvPr>
          <p:cNvSpPr>
            <a:spLocks noGrp="1"/>
          </p:cNvSpPr>
          <p:nvPr>
            <p:ph type="sldNum" sz="quarter" idx="12"/>
          </p:nvPr>
        </p:nvSpPr>
        <p:spPr/>
        <p:txBody>
          <a:bodyPr/>
          <a:lstStyle>
            <a:lvl1pPr>
              <a:defRPr/>
            </a:lvl1pPr>
          </a:lstStyle>
          <a:p>
            <a:pPr>
              <a:defRPr/>
            </a:pPr>
            <a:fld id="{C8AF1F99-99FA-4028-9F1E-30898836FE66}" type="slidenum">
              <a:rPr lang="ar-SA" altLang="ar-EG"/>
              <a:pPr>
                <a:defRPr/>
              </a:pPr>
              <a:t>‹#›</a:t>
            </a:fld>
            <a:endParaRPr lang="en-US" altLang="ar-EG"/>
          </a:p>
        </p:txBody>
      </p:sp>
    </p:spTree>
    <p:extLst>
      <p:ext uri="{BB962C8B-B14F-4D97-AF65-F5344CB8AC3E}">
        <p14:creationId xmlns:p14="http://schemas.microsoft.com/office/powerpoint/2010/main" val="142986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a:t>Click to edit Master title style</a:t>
            </a:r>
          </a:p>
        </p:txBody>
      </p:sp>
      <p:sp>
        <p:nvSpPr>
          <p:cNvPr id="3" name="ClipArt Placeholder 2"/>
          <p:cNvSpPr>
            <a:spLocks noGrp="1"/>
          </p:cNvSpPr>
          <p:nvPr>
            <p:ph type="clipArt" sz="half" idx="1"/>
          </p:nvPr>
        </p:nvSpPr>
        <p:spPr>
          <a:xfrm>
            <a:off x="2032000" y="1905000"/>
            <a:ext cx="4572000" cy="4114800"/>
          </a:xfrm>
        </p:spPr>
        <p:txBody>
          <a:bodyPr/>
          <a:lstStyle/>
          <a:p>
            <a:pPr lvl="0"/>
            <a:endParaRPr lang="en-US" noProof="0"/>
          </a:p>
        </p:txBody>
      </p:sp>
      <p:sp>
        <p:nvSpPr>
          <p:cNvPr id="4" name="Text Placeholder 3"/>
          <p:cNvSpPr>
            <a:spLocks noGrp="1"/>
          </p:cNvSpPr>
          <p:nvPr>
            <p:ph type="body" sz="half" idx="2"/>
          </p:nvPr>
        </p:nvSpPr>
        <p:spPr>
          <a:xfrm>
            <a:off x="6807200" y="19050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4FFC13-BDE3-4AF6-4AD3-F853964CAB6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950308F0-CE23-0686-A485-04C996B03B2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E82161E4-D4C8-B507-1705-7A249EED74C5}"/>
              </a:ext>
            </a:extLst>
          </p:cNvPr>
          <p:cNvSpPr>
            <a:spLocks noGrp="1"/>
          </p:cNvSpPr>
          <p:nvPr>
            <p:ph type="sldNum" sz="quarter" idx="12"/>
          </p:nvPr>
        </p:nvSpPr>
        <p:spPr/>
        <p:txBody>
          <a:bodyPr/>
          <a:lstStyle>
            <a:lvl1pPr>
              <a:defRPr/>
            </a:lvl1pPr>
          </a:lstStyle>
          <a:p>
            <a:pPr>
              <a:defRPr/>
            </a:pPr>
            <a:fld id="{11266252-5187-49F8-83DB-6232750D71BF}" type="slidenum">
              <a:rPr lang="ar-EG" altLang="en-US"/>
              <a:pPr>
                <a:defRPr/>
              </a:pPr>
              <a:t>‹#›</a:t>
            </a:fld>
            <a:endParaRPr lang="en-US" altLang="en-US"/>
          </a:p>
        </p:txBody>
      </p:sp>
    </p:spTree>
    <p:extLst>
      <p:ext uri="{BB962C8B-B14F-4D97-AF65-F5344CB8AC3E}">
        <p14:creationId xmlns:p14="http://schemas.microsoft.com/office/powerpoint/2010/main" val="85543641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a:t>Click to edit Master title style</a:t>
            </a:r>
          </a:p>
        </p:txBody>
      </p:sp>
      <p:sp>
        <p:nvSpPr>
          <p:cNvPr id="3" name="SmartArt Placeholder 2"/>
          <p:cNvSpPr>
            <a:spLocks noGrp="1"/>
          </p:cNvSpPr>
          <p:nvPr>
            <p:ph type="dgm" idx="1"/>
          </p:nvPr>
        </p:nvSpPr>
        <p:spPr>
          <a:xfrm>
            <a:off x="2032000" y="1905000"/>
            <a:ext cx="9347200" cy="4114800"/>
          </a:xfrm>
        </p:spPr>
        <p:txBody>
          <a:bodyPr/>
          <a:lstStyle/>
          <a:p>
            <a:pPr lvl="0"/>
            <a:endParaRPr lang="en-US" noProof="0"/>
          </a:p>
        </p:txBody>
      </p:sp>
      <p:sp>
        <p:nvSpPr>
          <p:cNvPr id="4" name="Rectangle 4">
            <a:extLst>
              <a:ext uri="{FF2B5EF4-FFF2-40B4-BE49-F238E27FC236}">
                <a16:creationId xmlns:a16="http://schemas.microsoft.com/office/drawing/2014/main" id="{C5FE2FDB-1689-68D4-04AF-ED91236CE35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C78F87-C40B-2AAD-E953-2085513B9FDF}"/>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7C3C34-0628-BD3B-9A5A-F1E46263EB1C}"/>
              </a:ext>
            </a:extLst>
          </p:cNvPr>
          <p:cNvSpPr>
            <a:spLocks noGrp="1" noChangeArrowheads="1"/>
          </p:cNvSpPr>
          <p:nvPr>
            <p:ph type="sldNum" sz="quarter" idx="12"/>
          </p:nvPr>
        </p:nvSpPr>
        <p:spPr/>
        <p:txBody>
          <a:bodyPr/>
          <a:lstStyle>
            <a:lvl1pPr>
              <a:defRPr/>
            </a:lvl1pPr>
          </a:lstStyle>
          <a:p>
            <a:pPr>
              <a:defRPr/>
            </a:pPr>
            <a:fld id="{4CF83D5F-70D7-4E1F-92FA-F55724B41A00}" type="slidenum">
              <a:rPr lang="ar-EG" altLang="ar-EG"/>
              <a:pPr>
                <a:defRPr/>
              </a:pPr>
              <a:t>‹#›</a:t>
            </a:fld>
            <a:endParaRPr lang="en-US" altLang="ar-EG"/>
          </a:p>
        </p:txBody>
      </p:sp>
    </p:spTree>
    <p:extLst>
      <p:ext uri="{BB962C8B-B14F-4D97-AF65-F5344CB8AC3E}">
        <p14:creationId xmlns:p14="http://schemas.microsoft.com/office/powerpoint/2010/main" val="36587251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C138-CED8-AF46-C85A-FDFB5449B89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C16B829-61A0-8576-DCC9-A7EBEAD088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97BCB34-ABBB-E07B-55BB-79D6B8AEA2DE}"/>
              </a:ext>
            </a:extLst>
          </p:cNvPr>
          <p:cNvSpPr>
            <a:spLocks noGrp="1"/>
          </p:cNvSpPr>
          <p:nvPr>
            <p:ph type="dt" sz="half" idx="10"/>
          </p:nvPr>
        </p:nvSpPr>
        <p:spPr/>
        <p:txBody>
          <a:bodyPr/>
          <a:lstStyle/>
          <a:p>
            <a:fld id="{AE77485D-8F16-4518-AB76-8E3F8E6F6AA6}" type="datetimeFigureOut">
              <a:rPr lang="en-CA" smtClean="0"/>
              <a:t>2023-08-28</a:t>
            </a:fld>
            <a:endParaRPr lang="en-CA"/>
          </a:p>
        </p:txBody>
      </p:sp>
      <p:sp>
        <p:nvSpPr>
          <p:cNvPr id="5" name="Footer Placeholder 4">
            <a:extLst>
              <a:ext uri="{FF2B5EF4-FFF2-40B4-BE49-F238E27FC236}">
                <a16:creationId xmlns:a16="http://schemas.microsoft.com/office/drawing/2014/main" id="{46A35246-F2FF-7F58-B3EB-8041E04608F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0E6128-1C6A-EA5E-A0BF-3C72571C7F1B}"/>
              </a:ext>
            </a:extLst>
          </p:cNvPr>
          <p:cNvSpPr>
            <a:spLocks noGrp="1"/>
          </p:cNvSpPr>
          <p:nvPr>
            <p:ph type="sldNum" sz="quarter" idx="12"/>
          </p:nvPr>
        </p:nvSpPr>
        <p:spPr/>
        <p:txBody>
          <a:bodyPr/>
          <a:lstStyle/>
          <a:p>
            <a:fld id="{81A68727-AC70-4426-A5AF-8E40A960CADE}" type="slidenum">
              <a:rPr lang="en-CA" smtClean="0"/>
              <a:t>‹#›</a:t>
            </a:fld>
            <a:endParaRPr lang="en-CA"/>
          </a:p>
        </p:txBody>
      </p:sp>
    </p:spTree>
    <p:extLst>
      <p:ext uri="{BB962C8B-B14F-4D97-AF65-F5344CB8AC3E}">
        <p14:creationId xmlns:p14="http://schemas.microsoft.com/office/powerpoint/2010/main" val="225841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E9B5-24E8-0B12-8225-D812A01172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75E2912-FFEA-61B0-2D31-54BD61D3E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6CE629-74F2-A786-1701-0399F44D65C3}"/>
              </a:ext>
            </a:extLst>
          </p:cNvPr>
          <p:cNvSpPr>
            <a:spLocks noGrp="1"/>
          </p:cNvSpPr>
          <p:nvPr>
            <p:ph type="dt" sz="half" idx="10"/>
          </p:nvPr>
        </p:nvSpPr>
        <p:spPr/>
        <p:txBody>
          <a:bodyPr/>
          <a:lstStyle/>
          <a:p>
            <a:fld id="{AE77485D-8F16-4518-AB76-8E3F8E6F6AA6}" type="datetimeFigureOut">
              <a:rPr lang="en-CA" smtClean="0"/>
              <a:t>2023-08-28</a:t>
            </a:fld>
            <a:endParaRPr lang="en-CA"/>
          </a:p>
        </p:txBody>
      </p:sp>
      <p:sp>
        <p:nvSpPr>
          <p:cNvPr id="5" name="Footer Placeholder 4">
            <a:extLst>
              <a:ext uri="{FF2B5EF4-FFF2-40B4-BE49-F238E27FC236}">
                <a16:creationId xmlns:a16="http://schemas.microsoft.com/office/drawing/2014/main" id="{09084A03-1E90-0CF7-07E0-4F6A0F0796E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CD2FB5-ECC8-16D6-10D2-135719845EAE}"/>
              </a:ext>
            </a:extLst>
          </p:cNvPr>
          <p:cNvSpPr>
            <a:spLocks noGrp="1"/>
          </p:cNvSpPr>
          <p:nvPr>
            <p:ph type="sldNum" sz="quarter" idx="12"/>
          </p:nvPr>
        </p:nvSpPr>
        <p:spPr/>
        <p:txBody>
          <a:bodyPr/>
          <a:lstStyle/>
          <a:p>
            <a:fld id="{81A68727-AC70-4426-A5AF-8E40A960CADE}" type="slidenum">
              <a:rPr lang="en-CA" smtClean="0"/>
              <a:t>‹#›</a:t>
            </a:fld>
            <a:endParaRPr lang="en-CA"/>
          </a:p>
        </p:txBody>
      </p:sp>
    </p:spTree>
    <p:extLst>
      <p:ext uri="{BB962C8B-B14F-4D97-AF65-F5344CB8AC3E}">
        <p14:creationId xmlns:p14="http://schemas.microsoft.com/office/powerpoint/2010/main" val="345443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8745-BF69-6F39-75AB-DBE8FC00F17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4C49FF9-C0C1-A63E-E9C9-CA786C2A9C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5A4218F-DED3-B375-34C5-469E184D68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F7F663D-72DB-025D-973F-C902D285EC60}"/>
              </a:ext>
            </a:extLst>
          </p:cNvPr>
          <p:cNvSpPr>
            <a:spLocks noGrp="1"/>
          </p:cNvSpPr>
          <p:nvPr>
            <p:ph type="dt" sz="half" idx="10"/>
          </p:nvPr>
        </p:nvSpPr>
        <p:spPr/>
        <p:txBody>
          <a:bodyPr/>
          <a:lstStyle/>
          <a:p>
            <a:fld id="{AE77485D-8F16-4518-AB76-8E3F8E6F6AA6}" type="datetimeFigureOut">
              <a:rPr lang="en-CA" smtClean="0"/>
              <a:t>2023-08-28</a:t>
            </a:fld>
            <a:endParaRPr lang="en-CA"/>
          </a:p>
        </p:txBody>
      </p:sp>
      <p:sp>
        <p:nvSpPr>
          <p:cNvPr id="6" name="Footer Placeholder 5">
            <a:extLst>
              <a:ext uri="{FF2B5EF4-FFF2-40B4-BE49-F238E27FC236}">
                <a16:creationId xmlns:a16="http://schemas.microsoft.com/office/drawing/2014/main" id="{4B2CED7C-F042-5B6F-A476-4AEC3C6195D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4D20921-081F-DFD0-C81B-5051BDFC734B}"/>
              </a:ext>
            </a:extLst>
          </p:cNvPr>
          <p:cNvSpPr>
            <a:spLocks noGrp="1"/>
          </p:cNvSpPr>
          <p:nvPr>
            <p:ph type="sldNum" sz="quarter" idx="12"/>
          </p:nvPr>
        </p:nvSpPr>
        <p:spPr/>
        <p:txBody>
          <a:bodyPr/>
          <a:lstStyle/>
          <a:p>
            <a:fld id="{81A68727-AC70-4426-A5AF-8E40A960CADE}" type="slidenum">
              <a:rPr lang="en-CA" smtClean="0"/>
              <a:t>‹#›</a:t>
            </a:fld>
            <a:endParaRPr lang="en-CA"/>
          </a:p>
        </p:txBody>
      </p:sp>
    </p:spTree>
    <p:extLst>
      <p:ext uri="{BB962C8B-B14F-4D97-AF65-F5344CB8AC3E}">
        <p14:creationId xmlns:p14="http://schemas.microsoft.com/office/powerpoint/2010/main" val="48111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4A1C3-0874-6EF4-7380-6C362E43F5A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264A79-76C7-9A58-57F9-CE4107A9F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8D1D3E-CDAA-3D45-BB0F-3B82CFBD40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E1E4445-E707-5100-C507-A49887F0D4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AA8592-7382-7D95-0B3C-D3C01D8619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D3100E9-0B89-8022-224F-C96E411E4A26}"/>
              </a:ext>
            </a:extLst>
          </p:cNvPr>
          <p:cNvSpPr>
            <a:spLocks noGrp="1"/>
          </p:cNvSpPr>
          <p:nvPr>
            <p:ph type="dt" sz="half" idx="10"/>
          </p:nvPr>
        </p:nvSpPr>
        <p:spPr/>
        <p:txBody>
          <a:bodyPr/>
          <a:lstStyle/>
          <a:p>
            <a:fld id="{AE77485D-8F16-4518-AB76-8E3F8E6F6AA6}" type="datetimeFigureOut">
              <a:rPr lang="en-CA" smtClean="0"/>
              <a:t>2023-08-28</a:t>
            </a:fld>
            <a:endParaRPr lang="en-CA"/>
          </a:p>
        </p:txBody>
      </p:sp>
      <p:sp>
        <p:nvSpPr>
          <p:cNvPr id="8" name="Footer Placeholder 7">
            <a:extLst>
              <a:ext uri="{FF2B5EF4-FFF2-40B4-BE49-F238E27FC236}">
                <a16:creationId xmlns:a16="http://schemas.microsoft.com/office/drawing/2014/main" id="{EB7D3D7B-09A7-A592-35F1-D98B081E3CD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7866FC7-8D5D-B32F-90D2-6869126EB96E}"/>
              </a:ext>
            </a:extLst>
          </p:cNvPr>
          <p:cNvSpPr>
            <a:spLocks noGrp="1"/>
          </p:cNvSpPr>
          <p:nvPr>
            <p:ph type="sldNum" sz="quarter" idx="12"/>
          </p:nvPr>
        </p:nvSpPr>
        <p:spPr/>
        <p:txBody>
          <a:bodyPr/>
          <a:lstStyle/>
          <a:p>
            <a:fld id="{81A68727-AC70-4426-A5AF-8E40A960CADE}" type="slidenum">
              <a:rPr lang="en-CA" smtClean="0"/>
              <a:t>‹#›</a:t>
            </a:fld>
            <a:endParaRPr lang="en-CA"/>
          </a:p>
        </p:txBody>
      </p:sp>
    </p:spTree>
    <p:extLst>
      <p:ext uri="{BB962C8B-B14F-4D97-AF65-F5344CB8AC3E}">
        <p14:creationId xmlns:p14="http://schemas.microsoft.com/office/powerpoint/2010/main" val="301154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8F96-75C4-8EE3-33B4-078CA7CE87F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A21139F-1516-968C-5559-5C8077D4045D}"/>
              </a:ext>
            </a:extLst>
          </p:cNvPr>
          <p:cNvSpPr>
            <a:spLocks noGrp="1"/>
          </p:cNvSpPr>
          <p:nvPr>
            <p:ph type="dt" sz="half" idx="10"/>
          </p:nvPr>
        </p:nvSpPr>
        <p:spPr/>
        <p:txBody>
          <a:bodyPr/>
          <a:lstStyle/>
          <a:p>
            <a:fld id="{AE77485D-8F16-4518-AB76-8E3F8E6F6AA6}" type="datetimeFigureOut">
              <a:rPr lang="en-CA" smtClean="0"/>
              <a:t>2023-08-28</a:t>
            </a:fld>
            <a:endParaRPr lang="en-CA"/>
          </a:p>
        </p:txBody>
      </p:sp>
      <p:sp>
        <p:nvSpPr>
          <p:cNvPr id="4" name="Footer Placeholder 3">
            <a:extLst>
              <a:ext uri="{FF2B5EF4-FFF2-40B4-BE49-F238E27FC236}">
                <a16:creationId xmlns:a16="http://schemas.microsoft.com/office/drawing/2014/main" id="{E17EFEA8-86D3-9845-8A6B-913FF04BE4E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0CA6543-CEFC-0A0E-716E-4A58B575ABF5}"/>
              </a:ext>
            </a:extLst>
          </p:cNvPr>
          <p:cNvSpPr>
            <a:spLocks noGrp="1"/>
          </p:cNvSpPr>
          <p:nvPr>
            <p:ph type="sldNum" sz="quarter" idx="12"/>
          </p:nvPr>
        </p:nvSpPr>
        <p:spPr/>
        <p:txBody>
          <a:bodyPr/>
          <a:lstStyle/>
          <a:p>
            <a:fld id="{81A68727-AC70-4426-A5AF-8E40A960CADE}" type="slidenum">
              <a:rPr lang="en-CA" smtClean="0"/>
              <a:t>‹#›</a:t>
            </a:fld>
            <a:endParaRPr lang="en-CA"/>
          </a:p>
        </p:txBody>
      </p:sp>
    </p:spTree>
    <p:extLst>
      <p:ext uri="{BB962C8B-B14F-4D97-AF65-F5344CB8AC3E}">
        <p14:creationId xmlns:p14="http://schemas.microsoft.com/office/powerpoint/2010/main" val="17323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C7D75-347D-5309-8884-EF38E46637D7}"/>
              </a:ext>
            </a:extLst>
          </p:cNvPr>
          <p:cNvSpPr>
            <a:spLocks noGrp="1"/>
          </p:cNvSpPr>
          <p:nvPr>
            <p:ph type="dt" sz="half" idx="10"/>
          </p:nvPr>
        </p:nvSpPr>
        <p:spPr/>
        <p:txBody>
          <a:bodyPr/>
          <a:lstStyle/>
          <a:p>
            <a:fld id="{AE77485D-8F16-4518-AB76-8E3F8E6F6AA6}" type="datetimeFigureOut">
              <a:rPr lang="en-CA" smtClean="0"/>
              <a:t>2023-08-28</a:t>
            </a:fld>
            <a:endParaRPr lang="en-CA"/>
          </a:p>
        </p:txBody>
      </p:sp>
      <p:sp>
        <p:nvSpPr>
          <p:cNvPr id="3" name="Footer Placeholder 2">
            <a:extLst>
              <a:ext uri="{FF2B5EF4-FFF2-40B4-BE49-F238E27FC236}">
                <a16:creationId xmlns:a16="http://schemas.microsoft.com/office/drawing/2014/main" id="{45F5C21A-4434-5691-084D-7A7585DFD76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CC45F92-48B3-9BA8-6F55-046941742B5C}"/>
              </a:ext>
            </a:extLst>
          </p:cNvPr>
          <p:cNvSpPr>
            <a:spLocks noGrp="1"/>
          </p:cNvSpPr>
          <p:nvPr>
            <p:ph type="sldNum" sz="quarter" idx="12"/>
          </p:nvPr>
        </p:nvSpPr>
        <p:spPr/>
        <p:txBody>
          <a:bodyPr/>
          <a:lstStyle/>
          <a:p>
            <a:fld id="{81A68727-AC70-4426-A5AF-8E40A960CADE}" type="slidenum">
              <a:rPr lang="en-CA" smtClean="0"/>
              <a:t>‹#›</a:t>
            </a:fld>
            <a:endParaRPr lang="en-CA"/>
          </a:p>
        </p:txBody>
      </p:sp>
    </p:spTree>
    <p:extLst>
      <p:ext uri="{BB962C8B-B14F-4D97-AF65-F5344CB8AC3E}">
        <p14:creationId xmlns:p14="http://schemas.microsoft.com/office/powerpoint/2010/main" val="1434185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0B7F-3DFA-FA62-D097-2F214404D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A986C31-AD5A-D30E-134E-B1C1B1AD6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8E3EDC2-FF84-5D80-83F3-C6633C822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96BDEF-3244-845F-17E6-8B78B38220CB}"/>
              </a:ext>
            </a:extLst>
          </p:cNvPr>
          <p:cNvSpPr>
            <a:spLocks noGrp="1"/>
          </p:cNvSpPr>
          <p:nvPr>
            <p:ph type="dt" sz="half" idx="10"/>
          </p:nvPr>
        </p:nvSpPr>
        <p:spPr/>
        <p:txBody>
          <a:bodyPr/>
          <a:lstStyle/>
          <a:p>
            <a:fld id="{AE77485D-8F16-4518-AB76-8E3F8E6F6AA6}" type="datetimeFigureOut">
              <a:rPr lang="en-CA" smtClean="0"/>
              <a:t>2023-08-28</a:t>
            </a:fld>
            <a:endParaRPr lang="en-CA"/>
          </a:p>
        </p:txBody>
      </p:sp>
      <p:sp>
        <p:nvSpPr>
          <p:cNvPr id="6" name="Footer Placeholder 5">
            <a:extLst>
              <a:ext uri="{FF2B5EF4-FFF2-40B4-BE49-F238E27FC236}">
                <a16:creationId xmlns:a16="http://schemas.microsoft.com/office/drawing/2014/main" id="{73341635-9B04-C254-B471-19FEF982A40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1735B8A-C851-56D1-E4EF-357A5E5C4423}"/>
              </a:ext>
            </a:extLst>
          </p:cNvPr>
          <p:cNvSpPr>
            <a:spLocks noGrp="1"/>
          </p:cNvSpPr>
          <p:nvPr>
            <p:ph type="sldNum" sz="quarter" idx="12"/>
          </p:nvPr>
        </p:nvSpPr>
        <p:spPr/>
        <p:txBody>
          <a:bodyPr/>
          <a:lstStyle/>
          <a:p>
            <a:fld id="{81A68727-AC70-4426-A5AF-8E40A960CADE}" type="slidenum">
              <a:rPr lang="en-CA" smtClean="0"/>
              <a:t>‹#›</a:t>
            </a:fld>
            <a:endParaRPr lang="en-CA"/>
          </a:p>
        </p:txBody>
      </p:sp>
    </p:spTree>
    <p:extLst>
      <p:ext uri="{BB962C8B-B14F-4D97-AF65-F5344CB8AC3E}">
        <p14:creationId xmlns:p14="http://schemas.microsoft.com/office/powerpoint/2010/main" val="312921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9ABF2-A1E7-423A-EED2-7EEF47B8B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2F11ECB-031D-D70F-294B-54E44605C6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E9B8CDA-BD7E-1609-7E85-CF014E265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7C7872-454E-6487-0CF1-3483E76F5F1F}"/>
              </a:ext>
            </a:extLst>
          </p:cNvPr>
          <p:cNvSpPr>
            <a:spLocks noGrp="1"/>
          </p:cNvSpPr>
          <p:nvPr>
            <p:ph type="dt" sz="half" idx="10"/>
          </p:nvPr>
        </p:nvSpPr>
        <p:spPr/>
        <p:txBody>
          <a:bodyPr/>
          <a:lstStyle/>
          <a:p>
            <a:fld id="{AE77485D-8F16-4518-AB76-8E3F8E6F6AA6}" type="datetimeFigureOut">
              <a:rPr lang="en-CA" smtClean="0"/>
              <a:t>2023-08-28</a:t>
            </a:fld>
            <a:endParaRPr lang="en-CA"/>
          </a:p>
        </p:txBody>
      </p:sp>
      <p:sp>
        <p:nvSpPr>
          <p:cNvPr id="6" name="Footer Placeholder 5">
            <a:extLst>
              <a:ext uri="{FF2B5EF4-FFF2-40B4-BE49-F238E27FC236}">
                <a16:creationId xmlns:a16="http://schemas.microsoft.com/office/drawing/2014/main" id="{1647B742-A501-781A-37B4-EFE165CA8E4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2E130C8-14D4-C1F7-292E-14A5A55F9905}"/>
              </a:ext>
            </a:extLst>
          </p:cNvPr>
          <p:cNvSpPr>
            <a:spLocks noGrp="1"/>
          </p:cNvSpPr>
          <p:nvPr>
            <p:ph type="sldNum" sz="quarter" idx="12"/>
          </p:nvPr>
        </p:nvSpPr>
        <p:spPr/>
        <p:txBody>
          <a:bodyPr/>
          <a:lstStyle/>
          <a:p>
            <a:fld id="{81A68727-AC70-4426-A5AF-8E40A960CADE}" type="slidenum">
              <a:rPr lang="en-CA" smtClean="0"/>
              <a:t>‹#›</a:t>
            </a:fld>
            <a:endParaRPr lang="en-CA"/>
          </a:p>
        </p:txBody>
      </p:sp>
    </p:spTree>
    <p:extLst>
      <p:ext uri="{BB962C8B-B14F-4D97-AF65-F5344CB8AC3E}">
        <p14:creationId xmlns:p14="http://schemas.microsoft.com/office/powerpoint/2010/main" val="55962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43DE1B-0CD1-69ED-14B6-D27D1A3720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B59B110-CC88-F0CE-83D9-36D99D5E1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AFC1E51-A339-6209-2B21-FCE09BC8B6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7485D-8F16-4518-AB76-8E3F8E6F6AA6}" type="datetimeFigureOut">
              <a:rPr lang="en-CA" smtClean="0"/>
              <a:t>2023-08-28</a:t>
            </a:fld>
            <a:endParaRPr lang="en-CA"/>
          </a:p>
        </p:txBody>
      </p:sp>
      <p:sp>
        <p:nvSpPr>
          <p:cNvPr id="5" name="Footer Placeholder 4">
            <a:extLst>
              <a:ext uri="{FF2B5EF4-FFF2-40B4-BE49-F238E27FC236}">
                <a16:creationId xmlns:a16="http://schemas.microsoft.com/office/drawing/2014/main" id="{BDFEBDE4-1F98-3994-2C44-AE062B9544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CF4F0EB-673C-AE81-5FEB-CA80A42501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68727-AC70-4426-A5AF-8E40A960CADE}" type="slidenum">
              <a:rPr lang="en-CA" smtClean="0"/>
              <a:t>‹#›</a:t>
            </a:fld>
            <a:endParaRPr lang="en-CA"/>
          </a:p>
        </p:txBody>
      </p:sp>
    </p:spTree>
    <p:extLst>
      <p:ext uri="{BB962C8B-B14F-4D97-AF65-F5344CB8AC3E}">
        <p14:creationId xmlns:p14="http://schemas.microsoft.com/office/powerpoint/2010/main" val="1891737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om.eg/imgres?imgurl=http://www.sportsmed.org/images/logos/Pfizer.gif&amp;imgrefurl=http://www.sportsmed.org/about/cso.asp&amp;h=1500&amp;w=2400&amp;sz=253&amp;hl=en&amp;start=3&amp;tbnid=jGIq80IQTlip2M:&amp;tbnh=94&amp;tbnw=150&amp;prev=/images?q=pfizer&amp;svnum=10&amp;hl=en&amp;lr=&amp;sa=G"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natgeotv.com/ca/brain-games/videos/the-decoy-effect"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27.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2.wmf"/></Relationships>
</file>

<file path=ppt/slides/_rels/slide9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itle 1">
            <a:extLst>
              <a:ext uri="{FF2B5EF4-FFF2-40B4-BE49-F238E27FC236}">
                <a16:creationId xmlns:a16="http://schemas.microsoft.com/office/drawing/2014/main" id="{5B78EA26-922D-3444-197A-8090E7B9C63A}"/>
              </a:ext>
            </a:extLst>
          </p:cNvPr>
          <p:cNvSpPr>
            <a:spLocks noGrp="1" noChangeArrowheads="1"/>
          </p:cNvSpPr>
          <p:nvPr>
            <p:ph type="title"/>
          </p:nvPr>
        </p:nvSpPr>
        <p:spPr/>
        <p:txBody>
          <a:bodyPr/>
          <a:lstStyle/>
          <a:p>
            <a:r>
              <a:rPr lang="en-US" altLang="en-US"/>
              <a:t>Products </a:t>
            </a:r>
            <a:endParaRPr lang="en-GB" altLang="en-US"/>
          </a:p>
        </p:txBody>
      </p:sp>
      <p:sp>
        <p:nvSpPr>
          <p:cNvPr id="3" name="Content Placeholder 2">
            <a:extLst>
              <a:ext uri="{FF2B5EF4-FFF2-40B4-BE49-F238E27FC236}">
                <a16:creationId xmlns:a16="http://schemas.microsoft.com/office/drawing/2014/main" id="{5E8E1AE9-96CF-E13B-3913-9E8D8569C167}"/>
              </a:ext>
            </a:extLst>
          </p:cNvPr>
          <p:cNvSpPr>
            <a:spLocks noGrp="1"/>
          </p:cNvSpPr>
          <p:nvPr>
            <p:ph idx="1"/>
          </p:nvPr>
        </p:nvSpPr>
        <p:spPr>
          <a:xfrm>
            <a:off x="1752600" y="2133600"/>
            <a:ext cx="8839200" cy="4114800"/>
          </a:xfrm>
        </p:spPr>
        <p:txBody>
          <a:bodyPr/>
          <a:lstStyle/>
          <a:p>
            <a:pPr>
              <a:defRPr/>
            </a:pPr>
            <a:r>
              <a:rPr lang="en-US" dirty="0">
                <a:solidFill>
                  <a:srgbClr val="FF0000"/>
                </a:solidFill>
              </a:rPr>
              <a:t>Tangible</a:t>
            </a:r>
            <a:r>
              <a:rPr lang="en-US" dirty="0"/>
              <a:t>    goods  B2B or B2C</a:t>
            </a:r>
          </a:p>
          <a:p>
            <a:pPr marL="0" indent="0">
              <a:buNone/>
              <a:defRPr/>
            </a:pPr>
            <a:r>
              <a:rPr lang="en-US" dirty="0"/>
              <a:t>     B2C  convenience , shopping and specialty  </a:t>
            </a:r>
          </a:p>
          <a:p>
            <a:pPr>
              <a:defRPr/>
            </a:pPr>
            <a:r>
              <a:rPr lang="en-US" dirty="0">
                <a:solidFill>
                  <a:srgbClr val="FF0000"/>
                </a:solidFill>
              </a:rPr>
              <a:t>Intangible</a:t>
            </a:r>
            <a:r>
              <a:rPr lang="en-US" dirty="0"/>
              <a:t> services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850A632D-99D2-EC59-1099-7113146A55A5}"/>
              </a:ext>
            </a:extLst>
          </p:cNvPr>
          <p:cNvSpPr>
            <a:spLocks noGrp="1" noChangeArrowheads="1"/>
          </p:cNvSpPr>
          <p:nvPr>
            <p:ph type="title"/>
          </p:nvPr>
        </p:nvSpPr>
        <p:spPr>
          <a:xfrm>
            <a:off x="2895600" y="198438"/>
            <a:ext cx="7772400" cy="1066800"/>
          </a:xfrm>
        </p:spPr>
        <p:txBody>
          <a:bodyPr>
            <a:normAutofit fontScale="90000"/>
          </a:bodyPr>
          <a:lstStyle/>
          <a:p>
            <a:pPr algn="ctr" eaLnBrk="1" hangingPunct="1"/>
            <a:r>
              <a:rPr lang="en-US" altLang="en-US">
                <a:solidFill>
                  <a:srgbClr val="FF0000"/>
                </a:solidFill>
              </a:rPr>
              <a:t>Marketing in practice example</a:t>
            </a:r>
            <a:br>
              <a:rPr lang="en-US" altLang="en-US">
                <a:solidFill>
                  <a:srgbClr val="FF0000"/>
                </a:solidFill>
              </a:rPr>
            </a:br>
            <a:r>
              <a:rPr lang="en-US" altLang="en-US">
                <a:solidFill>
                  <a:srgbClr val="FF0000"/>
                </a:solidFill>
              </a:rPr>
              <a:t>   Maturity Stage of the PLC</a:t>
            </a:r>
          </a:p>
        </p:txBody>
      </p:sp>
      <p:sp>
        <p:nvSpPr>
          <p:cNvPr id="417795" name="Rectangle 3">
            <a:extLst>
              <a:ext uri="{FF2B5EF4-FFF2-40B4-BE49-F238E27FC236}">
                <a16:creationId xmlns:a16="http://schemas.microsoft.com/office/drawing/2014/main" id="{8AE1261D-60AF-74D7-7F69-34C9F9C07212}"/>
              </a:ext>
            </a:extLst>
          </p:cNvPr>
          <p:cNvSpPr>
            <a:spLocks noGrp="1" noChangeArrowheads="1"/>
          </p:cNvSpPr>
          <p:nvPr>
            <p:ph type="body" idx="1"/>
          </p:nvPr>
        </p:nvSpPr>
        <p:spPr>
          <a:xfrm>
            <a:off x="1752600" y="1447800"/>
            <a:ext cx="7543800" cy="5410200"/>
          </a:xfrm>
        </p:spPr>
        <p:txBody>
          <a:bodyPr/>
          <a:lstStyle/>
          <a:p>
            <a:pPr eaLnBrk="1" hangingPunct="1">
              <a:buFont typeface="Wingdings" panose="05000000000000000000" pitchFamily="2" charset="2"/>
              <a:buNone/>
            </a:pPr>
            <a:r>
              <a:rPr lang="en-US" altLang="en-US" sz="3900" b="1">
                <a:solidFill>
                  <a:srgbClr val="FF9900"/>
                </a:solidFill>
              </a:rPr>
              <a:t>                      Pfizer INC.</a:t>
            </a:r>
          </a:p>
          <a:p>
            <a:pPr eaLnBrk="1" hangingPunct="1">
              <a:buFont typeface="Wingdings" panose="05000000000000000000" pitchFamily="2" charset="2"/>
              <a:buNone/>
            </a:pPr>
            <a:r>
              <a:rPr lang="en-US" altLang="en-US" sz="2600"/>
              <a:t>“It is very difficult for people to walk down the street with a bottle of Listerine ,take a swig and spit it out “</a:t>
            </a:r>
          </a:p>
          <a:p>
            <a:pPr eaLnBrk="1" hangingPunct="1">
              <a:buFont typeface="Wingdings" panose="05000000000000000000" pitchFamily="2" charset="2"/>
              <a:buNone/>
            </a:pPr>
            <a:r>
              <a:rPr lang="en-US" altLang="en-US" sz="2600"/>
              <a:t>And so Pfizer has introduced Cool Mint Listerine’s PocketPack ,oral care strips which dissolve instantly in the mouth .Six years this new convenient form of Listerine not only enabled the brand to reach younger consumers but it also generated $ 120 million in less than a year after its release </a:t>
            </a:r>
            <a:endParaRPr lang="ar-SA" altLang="en-US" sz="2600"/>
          </a:p>
        </p:txBody>
      </p:sp>
      <p:pic>
        <p:nvPicPr>
          <p:cNvPr id="417796" name="Picture 4" descr="Pfizer">
            <a:hlinkClick r:id="rId2"/>
            <a:extLst>
              <a:ext uri="{FF2B5EF4-FFF2-40B4-BE49-F238E27FC236}">
                <a16:creationId xmlns:a16="http://schemas.microsoft.com/office/drawing/2014/main" id="{11ADF2C5-A3A2-ECB0-2E39-1B2461A45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1371600"/>
            <a:ext cx="2209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a:extLst>
              <a:ext uri="{FF2B5EF4-FFF2-40B4-BE49-F238E27FC236}">
                <a16:creationId xmlns:a16="http://schemas.microsoft.com/office/drawing/2014/main" id="{72A18D66-C19A-0607-D293-41D37E43D266}"/>
              </a:ext>
            </a:extLst>
          </p:cNvPr>
          <p:cNvSpPr>
            <a:spLocks noGrp="1" noChangeArrowheads="1"/>
          </p:cNvSpPr>
          <p:nvPr>
            <p:ph type="title"/>
          </p:nvPr>
        </p:nvSpPr>
        <p:spPr/>
        <p:txBody>
          <a:bodyPr/>
          <a:lstStyle/>
          <a:p>
            <a:pPr algn="ctr"/>
            <a:r>
              <a:rPr lang="en-US" altLang="en-US" b="1">
                <a:solidFill>
                  <a:srgbClr val="FF0000"/>
                </a:solidFill>
              </a:rPr>
              <a:t>Odd-even pricing 9.</a:t>
            </a:r>
            <a:r>
              <a:rPr lang="en-US" altLang="en-US" sz="2800" b="1">
                <a:solidFill>
                  <a:srgbClr val="FF0000"/>
                </a:solidFill>
              </a:rPr>
              <a:t>99</a:t>
            </a:r>
            <a:r>
              <a:rPr lang="en-US" altLang="en-US">
                <a:solidFill>
                  <a:srgbClr val="FF0000"/>
                </a:solidFill>
              </a:rPr>
              <a:t> </a:t>
            </a:r>
          </a:p>
        </p:txBody>
      </p:sp>
      <p:sp>
        <p:nvSpPr>
          <p:cNvPr id="619523" name="Rectangle 3">
            <a:extLst>
              <a:ext uri="{FF2B5EF4-FFF2-40B4-BE49-F238E27FC236}">
                <a16:creationId xmlns:a16="http://schemas.microsoft.com/office/drawing/2014/main" id="{49AAFE1C-559D-871B-02C8-502C4AEDEC71}"/>
              </a:ext>
            </a:extLst>
          </p:cNvPr>
          <p:cNvSpPr>
            <a:spLocks noGrp="1" noChangeArrowheads="1"/>
          </p:cNvSpPr>
          <p:nvPr>
            <p:ph type="body" idx="1"/>
          </p:nvPr>
        </p:nvSpPr>
        <p:spPr>
          <a:xfrm>
            <a:off x="1676400" y="1905000"/>
            <a:ext cx="8991600" cy="4114800"/>
          </a:xfrm>
        </p:spPr>
        <p:txBody>
          <a:bodyPr/>
          <a:lstStyle/>
          <a:p>
            <a:pPr algn="ctr">
              <a:buFont typeface="Wingdings" panose="05000000000000000000" pitchFamily="2" charset="2"/>
              <a:buNone/>
            </a:pPr>
            <a:r>
              <a:rPr lang="en-US" altLang="en-US"/>
              <a:t>Certainly it is less effective in some markets. An extension of this type of pricing is found in China, where some numbers are regarded as lucky; collectively, pricing that creates perceptions of this type is called psychological pricing.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5666" name="Rectangle 2">
            <a:extLst>
              <a:ext uri="{FF2B5EF4-FFF2-40B4-BE49-F238E27FC236}">
                <a16:creationId xmlns:a16="http://schemas.microsoft.com/office/drawing/2014/main" id="{16862EAD-1970-1340-BFEE-7B8716F14111}"/>
              </a:ext>
            </a:extLst>
          </p:cNvPr>
          <p:cNvSpPr>
            <a:spLocks noGrp="1" noChangeArrowheads="1"/>
          </p:cNvSpPr>
          <p:nvPr>
            <p:ph type="body" idx="1"/>
          </p:nvPr>
        </p:nvSpPr>
        <p:spPr>
          <a:xfrm>
            <a:off x="1752600" y="3048000"/>
            <a:ext cx="8763000" cy="1752600"/>
          </a:xfrm>
          <a:solidFill>
            <a:schemeClr val="bg1"/>
          </a:solidFill>
          <a:ln>
            <a:solidFill>
              <a:schemeClr val="tx1"/>
            </a:solidFill>
            <a:miter lim="800000"/>
            <a:headEnd/>
            <a:tailEnd/>
          </a:ln>
          <a:effectLst>
            <a:outerShdw dist="71842" dir="2700000" algn="ctr" rotWithShape="0">
              <a:schemeClr val="bg2"/>
            </a:outerShdw>
          </a:effectLst>
        </p:spPr>
        <p:txBody>
          <a:bodyPr/>
          <a:lstStyle/>
          <a:p>
            <a:pPr lvl="1" algn="ctr">
              <a:buFont typeface="Wingdings" panose="05000000000000000000" pitchFamily="2" charset="2"/>
              <a:buNone/>
            </a:pPr>
            <a:r>
              <a:rPr lang="en-US" altLang="en-US" b="1"/>
              <a:t>Setting a high price so that status-conscious consumers will be attracted to the product and buy it.</a:t>
            </a:r>
          </a:p>
        </p:txBody>
      </p:sp>
      <p:sp>
        <p:nvSpPr>
          <p:cNvPr id="625667" name="Rectangle 3">
            <a:extLst>
              <a:ext uri="{FF2B5EF4-FFF2-40B4-BE49-F238E27FC236}">
                <a16:creationId xmlns:a16="http://schemas.microsoft.com/office/drawing/2014/main" id="{501067FD-474A-8385-B889-E6FF2AA2E8FA}"/>
              </a:ext>
            </a:extLst>
          </p:cNvPr>
          <p:cNvSpPr>
            <a:spLocks noChangeArrowheads="1"/>
          </p:cNvSpPr>
          <p:nvPr/>
        </p:nvSpPr>
        <p:spPr bwMode="auto">
          <a:xfrm>
            <a:off x="4114801" y="523876"/>
            <a:ext cx="55598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4800">
                <a:solidFill>
                  <a:srgbClr val="FF0000"/>
                </a:solidFill>
                <a:latin typeface="Arial Black" panose="020B0A04020102020204" pitchFamily="34" charset="0"/>
              </a:rPr>
              <a:t>Prestige Pricing</a:t>
            </a: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Title 1">
            <a:extLst>
              <a:ext uri="{FF2B5EF4-FFF2-40B4-BE49-F238E27FC236}">
                <a16:creationId xmlns:a16="http://schemas.microsoft.com/office/drawing/2014/main" id="{C8607FE6-8C34-918A-D41E-5A614D01F3DC}"/>
              </a:ext>
            </a:extLst>
          </p:cNvPr>
          <p:cNvSpPr>
            <a:spLocks noGrp="1" noChangeArrowheads="1"/>
          </p:cNvSpPr>
          <p:nvPr>
            <p:ph type="title"/>
          </p:nvPr>
        </p:nvSpPr>
        <p:spPr>
          <a:xfrm>
            <a:off x="3048000" y="76201"/>
            <a:ext cx="7010400" cy="1527175"/>
          </a:xfrm>
        </p:spPr>
        <p:txBody>
          <a:bodyPr/>
          <a:lstStyle/>
          <a:p>
            <a:pPr algn="ctr"/>
            <a:r>
              <a:rPr lang="en-US" altLang="en-US">
                <a:solidFill>
                  <a:srgbClr val="FF0000"/>
                </a:solidFill>
              </a:rPr>
              <a:t>Popcorn pricing </a:t>
            </a:r>
            <a:endParaRPr lang="en-GB" altLang="en-US">
              <a:solidFill>
                <a:srgbClr val="FF0000"/>
              </a:solidFill>
            </a:endParaRPr>
          </a:p>
        </p:txBody>
      </p:sp>
      <p:sp>
        <p:nvSpPr>
          <p:cNvPr id="3" name="Content Placeholder 2">
            <a:extLst>
              <a:ext uri="{FF2B5EF4-FFF2-40B4-BE49-F238E27FC236}">
                <a16:creationId xmlns:a16="http://schemas.microsoft.com/office/drawing/2014/main" id="{1C986E9F-5B1F-A7E1-C2FB-22EEC444A39B}"/>
              </a:ext>
            </a:extLst>
          </p:cNvPr>
          <p:cNvSpPr>
            <a:spLocks noGrp="1"/>
          </p:cNvSpPr>
          <p:nvPr>
            <p:ph idx="1"/>
          </p:nvPr>
        </p:nvSpPr>
        <p:spPr>
          <a:xfrm>
            <a:off x="1550988" y="1603376"/>
            <a:ext cx="9040812" cy="5178425"/>
          </a:xfrm>
        </p:spPr>
        <p:txBody>
          <a:bodyPr/>
          <a:lstStyle/>
          <a:p>
            <a:pPr marL="0" indent="0">
              <a:buNone/>
              <a:defRPr/>
            </a:pPr>
            <a:r>
              <a:rPr lang="en-GB" sz="2000" dirty="0"/>
              <a:t>Then there is the actual pricing for popcorn options, and the use of decoy items – you’ve probably noted popcorn most often comes in three sizes/prices. National Geographic’s </a:t>
            </a:r>
            <a:r>
              <a:rPr lang="en-GB" sz="2000" dirty="0">
                <a:hlinkClick r:id="rId2"/>
              </a:rPr>
              <a:t>Brain Games</a:t>
            </a:r>
            <a:r>
              <a:rPr lang="en-GB" sz="2000" dirty="0"/>
              <a:t> recently ran an experiment on this. Here’s what they did:</a:t>
            </a:r>
          </a:p>
          <a:p>
            <a:pPr marL="0" indent="0">
              <a:buNone/>
              <a:defRPr/>
            </a:pPr>
            <a:endParaRPr lang="en-GB" sz="2000" dirty="0"/>
          </a:p>
          <a:p>
            <a:pPr>
              <a:defRPr/>
            </a:pPr>
            <a:r>
              <a:rPr lang="en-GB" sz="2000" dirty="0"/>
              <a:t>The first group in the experiment was offered only small or large serves, priced at $3 or $7. The majority chose to buy the small popcorn. Their rationale? Either the $7 popcorn was too expensive or that the small was a better size for their appetite.</a:t>
            </a:r>
          </a:p>
          <a:p>
            <a:pPr>
              <a:defRPr/>
            </a:pPr>
            <a:r>
              <a:rPr lang="en-GB" sz="2000" dirty="0"/>
              <a:t>A second group was then offered three sizes, small for $3, medium for $6.50, and large at $7. Faced with this broader choice, a much higher number went for large. Their rationale? It only cost an extra 50c to get the large size. In effect they saw value in “more” popcorn for only $0.50.</a:t>
            </a:r>
          </a:p>
          <a:p>
            <a:pPr>
              <a:defRPr/>
            </a:pPr>
            <a:endParaRPr lang="en-GB"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a:extLst>
              <a:ext uri="{FF2B5EF4-FFF2-40B4-BE49-F238E27FC236}">
                <a16:creationId xmlns:a16="http://schemas.microsoft.com/office/drawing/2014/main" id="{E7018E57-03F9-C45C-CF26-31560740AAD1}"/>
              </a:ext>
            </a:extLst>
          </p:cNvPr>
          <p:cNvSpPr>
            <a:spLocks noGrp="1" noChangeArrowheads="1"/>
          </p:cNvSpPr>
          <p:nvPr>
            <p:ph type="title"/>
          </p:nvPr>
        </p:nvSpPr>
        <p:spPr/>
        <p:txBody>
          <a:bodyPr/>
          <a:lstStyle/>
          <a:p>
            <a:pPr algn="ctr"/>
            <a:r>
              <a:rPr lang="en-US" altLang="en-US">
                <a:solidFill>
                  <a:srgbClr val="FF0000"/>
                </a:solidFill>
              </a:rPr>
              <a:t>Segmented Pricing</a:t>
            </a:r>
          </a:p>
        </p:txBody>
      </p:sp>
      <p:graphicFrame>
        <p:nvGraphicFramePr>
          <p:cNvPr id="629763" name="Object 3">
            <a:extLst>
              <a:ext uri="{FF2B5EF4-FFF2-40B4-BE49-F238E27FC236}">
                <a16:creationId xmlns:a16="http://schemas.microsoft.com/office/drawing/2014/main" id="{5BBCE146-6E4C-9431-AEE1-5464320303AC}"/>
              </a:ext>
            </a:extLst>
          </p:cNvPr>
          <p:cNvGraphicFramePr>
            <a:graphicFrameLocks noGrp="1" noChangeAspect="1"/>
          </p:cNvGraphicFramePr>
          <p:nvPr>
            <p:ph type="dgm" idx="1"/>
          </p:nvPr>
        </p:nvGraphicFramePr>
        <p:xfrm>
          <a:off x="1524000" y="2362200"/>
          <a:ext cx="8077200" cy="3886200"/>
        </p:xfrm>
        <a:graphic>
          <a:graphicData uri="http://schemas.openxmlformats.org/presentationml/2006/ole">
            <mc:AlternateContent xmlns:mc="http://schemas.openxmlformats.org/markup-compatibility/2006">
              <mc:Choice xmlns:v="urn:schemas-microsoft-com:vml" Requires="v">
                <p:oleObj name="MS Org Chart" r:id="rId3" imgW="736560" imgH="291960" progId="OrgPlusWOPX.4">
                  <p:embed followColorScheme="full"/>
                </p:oleObj>
              </mc:Choice>
              <mc:Fallback>
                <p:oleObj name="MS Org Chart" r:id="rId3" imgW="736560" imgH="291960" progId="OrgPlusWOPX.4">
                  <p:embed followColorScheme="full"/>
                  <p:pic>
                    <p:nvPicPr>
                      <p:cNvPr id="629763" name="Object 3">
                        <a:extLst>
                          <a:ext uri="{FF2B5EF4-FFF2-40B4-BE49-F238E27FC236}">
                            <a16:creationId xmlns:a16="http://schemas.microsoft.com/office/drawing/2014/main" id="{5BBCE146-6E4C-9431-AEE1-5464320303AC}"/>
                          </a:ext>
                        </a:extLst>
                      </p:cNvPr>
                      <p:cNvPicPr>
                        <a:picLocks noGrp="1" noChangeAspect="1" noChangeArrowheads="1"/>
                      </p:cNvPicPr>
                      <p:nvPr/>
                    </p:nvPicPr>
                    <p:blipFill>
                      <a:blip r:embed="rId4"/>
                      <a:srcRect/>
                      <a:stretch>
                        <a:fillRect/>
                      </a:stretch>
                    </p:blipFill>
                    <p:spPr bwMode="auto">
                      <a:xfrm>
                        <a:off x="1524000" y="2362200"/>
                        <a:ext cx="8077200" cy="3886200"/>
                      </a:xfrm>
                      <a:prstGeom prst="rect">
                        <a:avLst/>
                      </a:prstGeom>
                      <a:noFill/>
                      <a:ln>
                        <a:noFill/>
                      </a:ln>
                      <a:effectLst>
                        <a:outerShdw dist="107763" dir="189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slow">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a:extLst>
              <a:ext uri="{FF2B5EF4-FFF2-40B4-BE49-F238E27FC236}">
                <a16:creationId xmlns:a16="http://schemas.microsoft.com/office/drawing/2014/main" id="{6B14F7D6-40AF-9768-A6AF-207321BF6C7F}"/>
              </a:ext>
            </a:extLst>
          </p:cNvPr>
          <p:cNvSpPr>
            <a:spLocks noGrp="1" noChangeArrowheads="1"/>
          </p:cNvSpPr>
          <p:nvPr>
            <p:ph type="title"/>
          </p:nvPr>
        </p:nvSpPr>
        <p:spPr>
          <a:xfrm>
            <a:off x="2514600" y="609600"/>
            <a:ext cx="8229600" cy="579438"/>
          </a:xfrm>
        </p:spPr>
        <p:txBody>
          <a:bodyPr>
            <a:normAutofit fontScale="90000"/>
          </a:bodyPr>
          <a:lstStyle/>
          <a:p>
            <a:pPr algn="ctr"/>
            <a:r>
              <a:rPr lang="en-US" altLang="en-US">
                <a:solidFill>
                  <a:srgbClr val="FF0000"/>
                </a:solidFill>
              </a:rPr>
              <a:t>Price discrimination </a:t>
            </a:r>
            <a:br>
              <a:rPr lang="en-US" altLang="en-US">
                <a:solidFill>
                  <a:srgbClr val="FF0000"/>
                </a:solidFill>
              </a:rPr>
            </a:br>
            <a:r>
              <a:rPr lang="en-US" altLang="en-US" sz="3400">
                <a:solidFill>
                  <a:srgbClr val="FF0000"/>
                </a:solidFill>
              </a:rPr>
              <a:t>(differential pricing)</a:t>
            </a:r>
          </a:p>
        </p:txBody>
      </p:sp>
      <p:sp>
        <p:nvSpPr>
          <p:cNvPr id="631811" name="Rectangle 3">
            <a:extLst>
              <a:ext uri="{FF2B5EF4-FFF2-40B4-BE49-F238E27FC236}">
                <a16:creationId xmlns:a16="http://schemas.microsoft.com/office/drawing/2014/main" id="{D7D572E8-6DCF-EEB5-66D4-220F1AE5EDCE}"/>
              </a:ext>
            </a:extLst>
          </p:cNvPr>
          <p:cNvSpPr>
            <a:spLocks noGrp="1" noChangeArrowheads="1"/>
          </p:cNvSpPr>
          <p:nvPr>
            <p:ph type="body" idx="1"/>
          </p:nvPr>
        </p:nvSpPr>
        <p:spPr>
          <a:xfrm>
            <a:off x="1752600" y="1981200"/>
            <a:ext cx="8915400" cy="4114800"/>
          </a:xfrm>
        </p:spPr>
        <p:txBody>
          <a:bodyPr/>
          <a:lstStyle/>
          <a:p>
            <a:pPr>
              <a:buFont typeface="Wingdings" panose="05000000000000000000" pitchFamily="2" charset="2"/>
              <a:buNone/>
            </a:pPr>
            <a:r>
              <a:rPr lang="en-US" altLang="en-US"/>
              <a:t>1-By time </a:t>
            </a:r>
          </a:p>
          <a:p>
            <a:pPr>
              <a:buFont typeface="Wingdings" panose="05000000000000000000" pitchFamily="2" charset="2"/>
              <a:buNone/>
            </a:pPr>
            <a:r>
              <a:rPr lang="en-US" altLang="en-US"/>
              <a:t>2-By place </a:t>
            </a:r>
          </a:p>
          <a:p>
            <a:pPr>
              <a:buFont typeface="Wingdings" panose="05000000000000000000" pitchFamily="2" charset="2"/>
              <a:buNone/>
            </a:pPr>
            <a:r>
              <a:rPr lang="en-US" altLang="en-US"/>
              <a:t>3-By person </a:t>
            </a:r>
          </a:p>
          <a:p>
            <a:pPr>
              <a:buFont typeface="Wingdings" panose="05000000000000000000" pitchFamily="2" charset="2"/>
              <a:buNone/>
            </a:pPr>
            <a:endParaRPr lang="en-US" altLang="en-US"/>
          </a:p>
          <a:p>
            <a:pPr>
              <a:buFont typeface="Wingdings" panose="05000000000000000000" pitchFamily="2" charset="2"/>
              <a:buNone/>
            </a:pPr>
            <a:r>
              <a:rPr lang="en-US" altLang="en-US"/>
              <a:t>-Price discrimination is useful especially in services </a:t>
            </a:r>
          </a:p>
          <a:p>
            <a:pPr>
              <a:buFont typeface="Wingdings" panose="05000000000000000000" pitchFamily="2" charset="2"/>
              <a:buNone/>
            </a:pPr>
            <a:r>
              <a:rPr lang="en-US" altLang="en-US"/>
              <a:t> where the marketer will charge different prices to iron out fluctuations in demand </a:t>
            </a:r>
          </a:p>
          <a:p>
            <a:pPr>
              <a:buFont typeface="Wingdings" panose="05000000000000000000" pitchFamily="2" charset="2"/>
              <a:buNone/>
            </a:pPr>
            <a:r>
              <a:rPr lang="en-US" altLang="en-US"/>
              <a:t>-Example: airline - hotels </a:t>
            </a:r>
          </a:p>
          <a:p>
            <a:pPr>
              <a:buFont typeface="Wingdings" panose="05000000000000000000" pitchFamily="2" charset="2"/>
              <a:buNone/>
            </a:pPr>
            <a:endParaRPr lang="en-US" alt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a:extLst>
              <a:ext uri="{FF2B5EF4-FFF2-40B4-BE49-F238E27FC236}">
                <a16:creationId xmlns:a16="http://schemas.microsoft.com/office/drawing/2014/main" id="{1932BBBA-8460-73C6-58A9-0A559C4B577D}"/>
              </a:ext>
            </a:extLst>
          </p:cNvPr>
          <p:cNvSpPr>
            <a:spLocks noGrp="1" noChangeArrowheads="1"/>
          </p:cNvSpPr>
          <p:nvPr>
            <p:ph type="title"/>
          </p:nvPr>
        </p:nvSpPr>
        <p:spPr/>
        <p:txBody>
          <a:bodyPr/>
          <a:lstStyle/>
          <a:p>
            <a:r>
              <a:rPr lang="en-US" altLang="en-US">
                <a:solidFill>
                  <a:srgbClr val="FF0000"/>
                </a:solidFill>
              </a:rPr>
              <a:t>Predatory Pricing (dumping)</a:t>
            </a:r>
          </a:p>
        </p:txBody>
      </p:sp>
      <p:sp>
        <p:nvSpPr>
          <p:cNvPr id="632835" name="Rectangle 3">
            <a:extLst>
              <a:ext uri="{FF2B5EF4-FFF2-40B4-BE49-F238E27FC236}">
                <a16:creationId xmlns:a16="http://schemas.microsoft.com/office/drawing/2014/main" id="{458A3B75-B9E2-15E5-E92D-BACE89AE4462}"/>
              </a:ext>
            </a:extLst>
          </p:cNvPr>
          <p:cNvSpPr>
            <a:spLocks noGrp="1" noChangeArrowheads="1"/>
          </p:cNvSpPr>
          <p:nvPr>
            <p:ph type="body" idx="1"/>
          </p:nvPr>
        </p:nvSpPr>
        <p:spPr>
          <a:xfrm>
            <a:off x="1600200" y="2514600"/>
            <a:ext cx="8839200" cy="4114800"/>
          </a:xfrm>
        </p:spPr>
        <p:txBody>
          <a:bodyPr/>
          <a:lstStyle/>
          <a:p>
            <a:pPr algn="ctr">
              <a:buFont typeface="Wingdings" panose="05000000000000000000" pitchFamily="2" charset="2"/>
              <a:buNone/>
            </a:pPr>
            <a:r>
              <a:rPr lang="en-US" altLang="en-US"/>
              <a:t>    Means that a company sets a very low price for the purpose of driving competitors out of business</a:t>
            </a:r>
          </a:p>
        </p:txBody>
      </p:sp>
    </p:spTree>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a:extLst>
              <a:ext uri="{FF2B5EF4-FFF2-40B4-BE49-F238E27FC236}">
                <a16:creationId xmlns:a16="http://schemas.microsoft.com/office/drawing/2014/main" id="{9B372273-C374-3D60-9E17-2342A2C8978F}"/>
              </a:ext>
            </a:extLst>
          </p:cNvPr>
          <p:cNvSpPr>
            <a:spLocks noGrp="1" noChangeArrowheads="1"/>
          </p:cNvSpPr>
          <p:nvPr>
            <p:ph type="title"/>
          </p:nvPr>
        </p:nvSpPr>
        <p:spPr>
          <a:xfrm>
            <a:off x="2819400" y="228601"/>
            <a:ext cx="7924800" cy="1527175"/>
          </a:xfrm>
        </p:spPr>
        <p:txBody>
          <a:bodyPr/>
          <a:lstStyle/>
          <a:p>
            <a:pPr algn="ctr"/>
            <a:r>
              <a:rPr lang="en-US" altLang="en-US">
                <a:solidFill>
                  <a:srgbClr val="FF0000"/>
                </a:solidFill>
              </a:rPr>
              <a:t>International pricing(</a:t>
            </a:r>
            <a:r>
              <a:rPr lang="en-US" altLang="en-US">
                <a:solidFill>
                  <a:srgbClr val="3366FF"/>
                </a:solidFill>
              </a:rPr>
              <a:t>IN</a:t>
            </a:r>
            <a:r>
              <a:rPr lang="en-US" altLang="en-US">
                <a:solidFill>
                  <a:srgbClr val="92D050"/>
                </a:solidFill>
              </a:rPr>
              <a:t>CO</a:t>
            </a:r>
            <a:r>
              <a:rPr lang="en-US" altLang="en-US">
                <a:solidFill>
                  <a:srgbClr val="FF0000"/>
                </a:solidFill>
              </a:rPr>
              <a:t>terms) </a:t>
            </a:r>
          </a:p>
        </p:txBody>
      </p:sp>
      <p:sp>
        <p:nvSpPr>
          <p:cNvPr id="633859" name="Rectangle 3">
            <a:extLst>
              <a:ext uri="{FF2B5EF4-FFF2-40B4-BE49-F238E27FC236}">
                <a16:creationId xmlns:a16="http://schemas.microsoft.com/office/drawing/2014/main" id="{21B3CBEB-FF91-46A0-6B66-FC715C3DA8E4}"/>
              </a:ext>
            </a:extLst>
          </p:cNvPr>
          <p:cNvSpPr>
            <a:spLocks noGrp="1" noChangeArrowheads="1"/>
          </p:cNvSpPr>
          <p:nvPr>
            <p:ph type="body" idx="1"/>
          </p:nvPr>
        </p:nvSpPr>
        <p:spPr>
          <a:xfrm>
            <a:off x="1676400" y="1905000"/>
            <a:ext cx="8991600" cy="4114800"/>
          </a:xfrm>
        </p:spPr>
        <p:txBody>
          <a:bodyPr/>
          <a:lstStyle/>
          <a:p>
            <a:pPr>
              <a:buFont typeface="Wingdings" panose="05000000000000000000" pitchFamily="2" charset="2"/>
              <a:buNone/>
            </a:pPr>
            <a:r>
              <a:rPr lang="en-US" altLang="en-US" sz="2400"/>
              <a:t>EX-works =ex factory </a:t>
            </a:r>
          </a:p>
          <a:p>
            <a:pPr>
              <a:buFont typeface="Wingdings" panose="05000000000000000000" pitchFamily="2" charset="2"/>
              <a:buNone/>
            </a:pPr>
            <a:r>
              <a:rPr lang="en-US" altLang="en-US" sz="2400"/>
              <a:t>FOB (Free On Board)</a:t>
            </a:r>
          </a:p>
          <a:p>
            <a:pPr>
              <a:buFont typeface="Wingdings" panose="05000000000000000000" pitchFamily="2" charset="2"/>
              <a:buNone/>
            </a:pPr>
            <a:r>
              <a:rPr lang="en-US" altLang="en-US" sz="2400"/>
              <a:t>C&amp;F (CFR) = cost / freight </a:t>
            </a:r>
          </a:p>
          <a:p>
            <a:pPr>
              <a:buFont typeface="Wingdings" panose="05000000000000000000" pitchFamily="2" charset="2"/>
              <a:buNone/>
            </a:pPr>
            <a:r>
              <a:rPr lang="en-US" altLang="en-US" sz="2400"/>
              <a:t>CIF = cost / insurance/ freight   </a:t>
            </a:r>
          </a:p>
          <a:p>
            <a:pPr>
              <a:buFont typeface="Wingdings" panose="05000000000000000000" pitchFamily="2" charset="2"/>
              <a:buNone/>
            </a:pPr>
            <a:r>
              <a:rPr lang="en-US" altLang="en-US" sz="2400"/>
              <a:t>DDP=Delivery Duty Paid </a:t>
            </a:r>
          </a:p>
          <a:p>
            <a:pPr>
              <a:buFont typeface="Wingdings" panose="05000000000000000000" pitchFamily="2" charset="2"/>
              <a:buNone/>
            </a:pPr>
            <a:r>
              <a:rPr lang="en-US" altLang="en-US" sz="240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8818" name="Group 2">
            <a:extLst>
              <a:ext uri="{FF2B5EF4-FFF2-40B4-BE49-F238E27FC236}">
                <a16:creationId xmlns:a16="http://schemas.microsoft.com/office/drawing/2014/main" id="{54D24FEC-9799-B7FE-2C6F-D6F19783CE68}"/>
              </a:ext>
            </a:extLst>
          </p:cNvPr>
          <p:cNvGrpSpPr>
            <a:grpSpLocks/>
          </p:cNvGrpSpPr>
          <p:nvPr/>
        </p:nvGrpSpPr>
        <p:grpSpPr bwMode="auto">
          <a:xfrm>
            <a:off x="2133601" y="2590801"/>
            <a:ext cx="7629525" cy="3959225"/>
            <a:chOff x="556" y="1256"/>
            <a:chExt cx="4806" cy="2734"/>
          </a:xfrm>
        </p:grpSpPr>
        <p:sp>
          <p:nvSpPr>
            <p:cNvPr id="418821" name="Rectangle 3">
              <a:extLst>
                <a:ext uri="{FF2B5EF4-FFF2-40B4-BE49-F238E27FC236}">
                  <a16:creationId xmlns:a16="http://schemas.microsoft.com/office/drawing/2014/main" id="{DC31C9FA-56B7-A0C6-0D53-BE82D9BCD525}"/>
                </a:ext>
              </a:extLst>
            </p:cNvPr>
            <p:cNvSpPr>
              <a:spLocks noChangeArrowheads="1"/>
            </p:cNvSpPr>
            <p:nvPr/>
          </p:nvSpPr>
          <p:spPr bwMode="auto">
            <a:xfrm>
              <a:off x="655" y="3736"/>
              <a:ext cx="1090"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a typeface="MS PGothic" panose="020B0600070205080204" pitchFamily="34" charset="-128"/>
              </a:endParaRPr>
            </a:p>
          </p:txBody>
        </p:sp>
        <p:sp>
          <p:nvSpPr>
            <p:cNvPr id="418822" name="Rectangle 4">
              <a:extLst>
                <a:ext uri="{FF2B5EF4-FFF2-40B4-BE49-F238E27FC236}">
                  <a16:creationId xmlns:a16="http://schemas.microsoft.com/office/drawing/2014/main" id="{26791FD7-067A-DD19-E814-41313174233B}"/>
                </a:ext>
              </a:extLst>
            </p:cNvPr>
            <p:cNvSpPr>
              <a:spLocks noChangeArrowheads="1"/>
            </p:cNvSpPr>
            <p:nvPr/>
          </p:nvSpPr>
          <p:spPr bwMode="auto">
            <a:xfrm>
              <a:off x="2051" y="3736"/>
              <a:ext cx="1658"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a typeface="MS PGothic" panose="020B0600070205080204" pitchFamily="34" charset="-128"/>
              </a:endParaRPr>
            </a:p>
          </p:txBody>
        </p:sp>
        <p:sp>
          <p:nvSpPr>
            <p:cNvPr id="1711109" name="Rectangle 5">
              <a:extLst>
                <a:ext uri="{FF2B5EF4-FFF2-40B4-BE49-F238E27FC236}">
                  <a16:creationId xmlns:a16="http://schemas.microsoft.com/office/drawing/2014/main" id="{25354347-DD07-3EF8-BF9B-FF905CC149C6}"/>
                </a:ext>
              </a:extLst>
            </p:cNvPr>
            <p:cNvSpPr>
              <a:spLocks noChangeArrowheads="1"/>
            </p:cNvSpPr>
            <p:nvPr/>
          </p:nvSpPr>
          <p:spPr bwMode="auto">
            <a:xfrm>
              <a:off x="556" y="1256"/>
              <a:ext cx="1551" cy="308"/>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Sales</a:t>
              </a:r>
            </a:p>
          </p:txBody>
        </p:sp>
        <p:sp>
          <p:nvSpPr>
            <p:cNvPr id="1711110" name="Rectangle 6">
              <a:extLst>
                <a:ext uri="{FF2B5EF4-FFF2-40B4-BE49-F238E27FC236}">
                  <a16:creationId xmlns:a16="http://schemas.microsoft.com/office/drawing/2014/main" id="{95C25281-DAB8-9462-2989-46230A0AB4CC}"/>
                </a:ext>
              </a:extLst>
            </p:cNvPr>
            <p:cNvSpPr>
              <a:spLocks noChangeArrowheads="1"/>
            </p:cNvSpPr>
            <p:nvPr/>
          </p:nvSpPr>
          <p:spPr bwMode="auto">
            <a:xfrm>
              <a:off x="556" y="1600"/>
              <a:ext cx="1551" cy="307"/>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Costs</a:t>
              </a:r>
            </a:p>
          </p:txBody>
        </p:sp>
        <p:sp>
          <p:nvSpPr>
            <p:cNvPr id="1711111" name="Rectangle 7">
              <a:extLst>
                <a:ext uri="{FF2B5EF4-FFF2-40B4-BE49-F238E27FC236}">
                  <a16:creationId xmlns:a16="http://schemas.microsoft.com/office/drawing/2014/main" id="{0A23FF3A-28A4-318C-F6DE-3EFD0894177E}"/>
                </a:ext>
              </a:extLst>
            </p:cNvPr>
            <p:cNvSpPr>
              <a:spLocks noChangeArrowheads="1"/>
            </p:cNvSpPr>
            <p:nvPr/>
          </p:nvSpPr>
          <p:spPr bwMode="auto">
            <a:xfrm>
              <a:off x="556" y="1943"/>
              <a:ext cx="1551" cy="308"/>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Profits</a:t>
              </a:r>
            </a:p>
          </p:txBody>
        </p:sp>
        <p:sp>
          <p:nvSpPr>
            <p:cNvPr id="1711112" name="Rectangle 8">
              <a:extLst>
                <a:ext uri="{FF2B5EF4-FFF2-40B4-BE49-F238E27FC236}">
                  <a16:creationId xmlns:a16="http://schemas.microsoft.com/office/drawing/2014/main" id="{74ADAD3E-33F3-DC50-112C-E8F403C0B6AD}"/>
                </a:ext>
              </a:extLst>
            </p:cNvPr>
            <p:cNvSpPr>
              <a:spLocks noChangeArrowheads="1"/>
            </p:cNvSpPr>
            <p:nvPr/>
          </p:nvSpPr>
          <p:spPr bwMode="auto">
            <a:xfrm>
              <a:off x="556" y="2286"/>
              <a:ext cx="1551" cy="308"/>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Marketing Objectives</a:t>
              </a:r>
            </a:p>
          </p:txBody>
        </p:sp>
        <p:sp>
          <p:nvSpPr>
            <p:cNvPr id="1711113" name="Rectangle 9">
              <a:extLst>
                <a:ext uri="{FF2B5EF4-FFF2-40B4-BE49-F238E27FC236}">
                  <a16:creationId xmlns:a16="http://schemas.microsoft.com/office/drawing/2014/main" id="{4D74D80D-E554-A1B3-8FAD-C30602E17AC7}"/>
                </a:ext>
              </a:extLst>
            </p:cNvPr>
            <p:cNvSpPr>
              <a:spLocks noChangeArrowheads="1"/>
            </p:cNvSpPr>
            <p:nvPr/>
          </p:nvSpPr>
          <p:spPr bwMode="auto">
            <a:xfrm>
              <a:off x="556" y="2630"/>
              <a:ext cx="1551" cy="307"/>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Product</a:t>
              </a:r>
            </a:p>
          </p:txBody>
        </p:sp>
        <p:sp>
          <p:nvSpPr>
            <p:cNvPr id="1711114" name="Rectangle 10">
              <a:extLst>
                <a:ext uri="{FF2B5EF4-FFF2-40B4-BE49-F238E27FC236}">
                  <a16:creationId xmlns:a16="http://schemas.microsoft.com/office/drawing/2014/main" id="{62BDE779-8A35-CFB4-674C-B9927C90A408}"/>
                </a:ext>
              </a:extLst>
            </p:cNvPr>
            <p:cNvSpPr>
              <a:spLocks noChangeArrowheads="1"/>
            </p:cNvSpPr>
            <p:nvPr/>
          </p:nvSpPr>
          <p:spPr bwMode="auto">
            <a:xfrm>
              <a:off x="556" y="2974"/>
              <a:ext cx="1551" cy="307"/>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Price</a:t>
              </a:r>
            </a:p>
          </p:txBody>
        </p:sp>
        <p:sp>
          <p:nvSpPr>
            <p:cNvPr id="1711115" name="Rectangle 11">
              <a:extLst>
                <a:ext uri="{FF2B5EF4-FFF2-40B4-BE49-F238E27FC236}">
                  <a16:creationId xmlns:a16="http://schemas.microsoft.com/office/drawing/2014/main" id="{B32FD4EC-FA6C-E9CE-25BC-19347BEE6A9D}"/>
                </a:ext>
              </a:extLst>
            </p:cNvPr>
            <p:cNvSpPr>
              <a:spLocks noChangeArrowheads="1"/>
            </p:cNvSpPr>
            <p:nvPr/>
          </p:nvSpPr>
          <p:spPr bwMode="auto">
            <a:xfrm>
              <a:off x="2450" y="1256"/>
              <a:ext cx="2912" cy="308"/>
            </a:xfrm>
            <a:prstGeom prst="rect">
              <a:avLst/>
            </a:prstGeom>
            <a:gradFill rotWithShape="0">
              <a:gsLst>
                <a:gs pos="0">
                  <a:srgbClr val="00B7A5"/>
                </a:gs>
                <a:gs pos="50000">
                  <a:srgbClr val="00B7A5">
                    <a:gamma/>
                    <a:tint val="89804"/>
                    <a:invGamma/>
                  </a:srgbClr>
                </a:gs>
                <a:gs pos="100000">
                  <a:srgbClr val="00B7A5"/>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Declining sales</a:t>
              </a:r>
            </a:p>
          </p:txBody>
        </p:sp>
        <p:sp>
          <p:nvSpPr>
            <p:cNvPr id="1711116" name="Rectangle 12">
              <a:extLst>
                <a:ext uri="{FF2B5EF4-FFF2-40B4-BE49-F238E27FC236}">
                  <a16:creationId xmlns:a16="http://schemas.microsoft.com/office/drawing/2014/main" id="{A88404CD-210C-82BA-3763-B757D9EC2DB2}"/>
                </a:ext>
              </a:extLst>
            </p:cNvPr>
            <p:cNvSpPr>
              <a:spLocks noChangeArrowheads="1"/>
            </p:cNvSpPr>
            <p:nvPr/>
          </p:nvSpPr>
          <p:spPr bwMode="auto">
            <a:xfrm>
              <a:off x="2450" y="1600"/>
              <a:ext cx="2912" cy="307"/>
            </a:xfrm>
            <a:prstGeom prst="rect">
              <a:avLst/>
            </a:prstGeom>
            <a:gradFill rotWithShape="0">
              <a:gsLst>
                <a:gs pos="0">
                  <a:srgbClr val="00B7A5"/>
                </a:gs>
                <a:gs pos="50000">
                  <a:srgbClr val="00B7A5">
                    <a:gamma/>
                    <a:tint val="89804"/>
                    <a:invGamma/>
                  </a:srgbClr>
                </a:gs>
                <a:gs pos="100000">
                  <a:srgbClr val="00B7A5"/>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Low cost per customer</a:t>
              </a:r>
            </a:p>
          </p:txBody>
        </p:sp>
        <p:sp>
          <p:nvSpPr>
            <p:cNvPr id="1711117" name="Rectangle 13">
              <a:extLst>
                <a:ext uri="{FF2B5EF4-FFF2-40B4-BE49-F238E27FC236}">
                  <a16:creationId xmlns:a16="http://schemas.microsoft.com/office/drawing/2014/main" id="{A7A9A920-4DEA-600E-2CB0-5AD4F9C622C4}"/>
                </a:ext>
              </a:extLst>
            </p:cNvPr>
            <p:cNvSpPr>
              <a:spLocks noChangeArrowheads="1"/>
            </p:cNvSpPr>
            <p:nvPr/>
          </p:nvSpPr>
          <p:spPr bwMode="auto">
            <a:xfrm>
              <a:off x="2450" y="1943"/>
              <a:ext cx="2912" cy="308"/>
            </a:xfrm>
            <a:prstGeom prst="rect">
              <a:avLst/>
            </a:prstGeom>
            <a:gradFill rotWithShape="0">
              <a:gsLst>
                <a:gs pos="0">
                  <a:srgbClr val="00B7A5"/>
                </a:gs>
                <a:gs pos="50000">
                  <a:srgbClr val="00B7A5">
                    <a:gamma/>
                    <a:tint val="89804"/>
                    <a:invGamma/>
                  </a:srgbClr>
                </a:gs>
                <a:gs pos="100000">
                  <a:srgbClr val="00B7A5"/>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Declining profits</a:t>
              </a:r>
            </a:p>
          </p:txBody>
        </p:sp>
        <p:sp>
          <p:nvSpPr>
            <p:cNvPr id="1711118" name="Rectangle 14">
              <a:extLst>
                <a:ext uri="{FF2B5EF4-FFF2-40B4-BE49-F238E27FC236}">
                  <a16:creationId xmlns:a16="http://schemas.microsoft.com/office/drawing/2014/main" id="{43D38B59-9532-82B8-78A5-78CE58034D32}"/>
                </a:ext>
              </a:extLst>
            </p:cNvPr>
            <p:cNvSpPr>
              <a:spLocks noChangeArrowheads="1"/>
            </p:cNvSpPr>
            <p:nvPr/>
          </p:nvSpPr>
          <p:spPr bwMode="auto">
            <a:xfrm>
              <a:off x="2450" y="2286"/>
              <a:ext cx="2912" cy="308"/>
            </a:xfrm>
            <a:prstGeom prst="rect">
              <a:avLst/>
            </a:prstGeom>
            <a:gradFill rotWithShape="0">
              <a:gsLst>
                <a:gs pos="0">
                  <a:srgbClr val="00B7A5"/>
                </a:gs>
                <a:gs pos="50000">
                  <a:srgbClr val="00B7A5">
                    <a:gamma/>
                    <a:tint val="89804"/>
                    <a:invGamma/>
                  </a:srgbClr>
                </a:gs>
                <a:gs pos="100000">
                  <a:srgbClr val="00B7A5"/>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spcBef>
                  <a:spcPct val="50000"/>
                </a:spcBef>
                <a:defRPr/>
              </a:pPr>
              <a:r>
                <a:rPr lang="en-US" sz="1900">
                  <a:solidFill>
                    <a:srgbClr val="FFFFFF"/>
                  </a:solidFill>
                  <a:latin typeface="Tahoma" pitchFamily="34" charset="0"/>
                </a:rPr>
                <a:t>Reduce expenditure and maintain,  harvest, or drop the product</a:t>
              </a:r>
              <a:endParaRPr lang="en-US" sz="2000">
                <a:solidFill>
                  <a:srgbClr val="FFFFFF"/>
                </a:solidFill>
                <a:latin typeface="Tahoma" pitchFamily="34" charset="0"/>
              </a:endParaRPr>
            </a:p>
          </p:txBody>
        </p:sp>
        <p:sp>
          <p:nvSpPr>
            <p:cNvPr id="1711119" name="Rectangle 15">
              <a:extLst>
                <a:ext uri="{FF2B5EF4-FFF2-40B4-BE49-F238E27FC236}">
                  <a16:creationId xmlns:a16="http://schemas.microsoft.com/office/drawing/2014/main" id="{A7F20009-0376-965A-C569-B6602AAD27C2}"/>
                </a:ext>
              </a:extLst>
            </p:cNvPr>
            <p:cNvSpPr>
              <a:spLocks noChangeArrowheads="1"/>
            </p:cNvSpPr>
            <p:nvPr/>
          </p:nvSpPr>
          <p:spPr bwMode="auto">
            <a:xfrm>
              <a:off x="2450" y="2630"/>
              <a:ext cx="2912" cy="307"/>
            </a:xfrm>
            <a:prstGeom prst="rect">
              <a:avLst/>
            </a:prstGeom>
            <a:gradFill rotWithShape="0">
              <a:gsLst>
                <a:gs pos="0">
                  <a:srgbClr val="00B7A5"/>
                </a:gs>
                <a:gs pos="50000">
                  <a:srgbClr val="00B7A5">
                    <a:gamma/>
                    <a:tint val="89804"/>
                    <a:invGamma/>
                  </a:srgbClr>
                </a:gs>
                <a:gs pos="100000">
                  <a:srgbClr val="00B7A5"/>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Phase out weak items</a:t>
              </a:r>
            </a:p>
          </p:txBody>
        </p:sp>
        <p:sp>
          <p:nvSpPr>
            <p:cNvPr id="1711120" name="Rectangle 16">
              <a:extLst>
                <a:ext uri="{FF2B5EF4-FFF2-40B4-BE49-F238E27FC236}">
                  <a16:creationId xmlns:a16="http://schemas.microsoft.com/office/drawing/2014/main" id="{63009D1F-E772-D0B7-3068-8C4CA81F8A3F}"/>
                </a:ext>
              </a:extLst>
            </p:cNvPr>
            <p:cNvSpPr>
              <a:spLocks noChangeArrowheads="1"/>
            </p:cNvSpPr>
            <p:nvPr/>
          </p:nvSpPr>
          <p:spPr bwMode="auto">
            <a:xfrm>
              <a:off x="2450" y="2974"/>
              <a:ext cx="2912" cy="307"/>
            </a:xfrm>
            <a:prstGeom prst="rect">
              <a:avLst/>
            </a:prstGeom>
            <a:gradFill rotWithShape="0">
              <a:gsLst>
                <a:gs pos="0">
                  <a:srgbClr val="00B7A5"/>
                </a:gs>
                <a:gs pos="50000">
                  <a:srgbClr val="00B7A5">
                    <a:gamma/>
                    <a:tint val="89804"/>
                    <a:invGamma/>
                  </a:srgbClr>
                </a:gs>
                <a:gs pos="100000">
                  <a:srgbClr val="00B7A5"/>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Cut price</a:t>
              </a:r>
            </a:p>
          </p:txBody>
        </p:sp>
        <p:sp>
          <p:nvSpPr>
            <p:cNvPr id="1711121" name="Rectangle 17">
              <a:extLst>
                <a:ext uri="{FF2B5EF4-FFF2-40B4-BE49-F238E27FC236}">
                  <a16:creationId xmlns:a16="http://schemas.microsoft.com/office/drawing/2014/main" id="{A4A7EACC-2E8D-3A1C-B74F-7C0AEB9BD944}"/>
                </a:ext>
              </a:extLst>
            </p:cNvPr>
            <p:cNvSpPr>
              <a:spLocks noChangeArrowheads="1"/>
            </p:cNvSpPr>
            <p:nvPr/>
          </p:nvSpPr>
          <p:spPr bwMode="auto">
            <a:xfrm>
              <a:off x="556" y="3313"/>
              <a:ext cx="1551" cy="307"/>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Distribution</a:t>
              </a:r>
            </a:p>
          </p:txBody>
        </p:sp>
        <p:sp>
          <p:nvSpPr>
            <p:cNvPr id="1711122" name="Rectangle 18">
              <a:extLst>
                <a:ext uri="{FF2B5EF4-FFF2-40B4-BE49-F238E27FC236}">
                  <a16:creationId xmlns:a16="http://schemas.microsoft.com/office/drawing/2014/main" id="{D3D3BED2-25B4-302C-A964-11FCC7DEA0AA}"/>
                </a:ext>
              </a:extLst>
            </p:cNvPr>
            <p:cNvSpPr>
              <a:spLocks noChangeArrowheads="1"/>
            </p:cNvSpPr>
            <p:nvPr/>
          </p:nvSpPr>
          <p:spPr bwMode="auto">
            <a:xfrm>
              <a:off x="2450" y="3313"/>
              <a:ext cx="2912" cy="307"/>
            </a:xfrm>
            <a:prstGeom prst="rect">
              <a:avLst/>
            </a:prstGeom>
            <a:gradFill rotWithShape="0">
              <a:gsLst>
                <a:gs pos="0">
                  <a:srgbClr val="00B7A5"/>
                </a:gs>
                <a:gs pos="50000">
                  <a:srgbClr val="00B7A5">
                    <a:gamma/>
                    <a:tint val="89804"/>
                    <a:invGamma/>
                  </a:srgbClr>
                </a:gs>
                <a:gs pos="100000">
                  <a:srgbClr val="00B7A5"/>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1900">
                  <a:solidFill>
                    <a:srgbClr val="FFFFFF"/>
                  </a:solidFill>
                  <a:latin typeface="Tahoma" pitchFamily="34" charset="0"/>
                </a:rPr>
                <a:t>Selective: phase out unprofitable outlets</a:t>
              </a:r>
              <a:endParaRPr lang="en-US" sz="2000">
                <a:solidFill>
                  <a:srgbClr val="FFFFFF"/>
                </a:solidFill>
                <a:latin typeface="Tahoma" pitchFamily="34" charset="0"/>
              </a:endParaRPr>
            </a:p>
          </p:txBody>
        </p:sp>
        <p:sp>
          <p:nvSpPr>
            <p:cNvPr id="1711123" name="AutoShape 19">
              <a:extLst>
                <a:ext uri="{FF2B5EF4-FFF2-40B4-BE49-F238E27FC236}">
                  <a16:creationId xmlns:a16="http://schemas.microsoft.com/office/drawing/2014/main" id="{B7566669-DBF6-CE39-4FCC-CAE60652D39F}"/>
                </a:ext>
              </a:extLst>
            </p:cNvPr>
            <p:cNvSpPr>
              <a:spLocks noChangeArrowheads="1"/>
            </p:cNvSpPr>
            <p:nvPr/>
          </p:nvSpPr>
          <p:spPr bwMode="auto">
            <a:xfrm>
              <a:off x="2149" y="1624"/>
              <a:ext cx="327" cy="295"/>
            </a:xfrm>
            <a:prstGeom prst="rightArrow">
              <a:avLst>
                <a:gd name="adj1" fmla="val 50000"/>
                <a:gd name="adj2" fmla="val 55480"/>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11124" name="AutoShape 20">
              <a:extLst>
                <a:ext uri="{FF2B5EF4-FFF2-40B4-BE49-F238E27FC236}">
                  <a16:creationId xmlns:a16="http://schemas.microsoft.com/office/drawing/2014/main" id="{912557DC-BB7D-8D62-CC9A-1F8030705A42}"/>
                </a:ext>
              </a:extLst>
            </p:cNvPr>
            <p:cNvSpPr>
              <a:spLocks noChangeArrowheads="1"/>
            </p:cNvSpPr>
            <p:nvPr/>
          </p:nvSpPr>
          <p:spPr bwMode="auto">
            <a:xfrm>
              <a:off x="2138" y="1976"/>
              <a:ext cx="317" cy="295"/>
            </a:xfrm>
            <a:prstGeom prst="rightArrow">
              <a:avLst>
                <a:gd name="adj1" fmla="val 50000"/>
                <a:gd name="adj2" fmla="val 53784"/>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11125" name="AutoShape 21">
              <a:extLst>
                <a:ext uri="{FF2B5EF4-FFF2-40B4-BE49-F238E27FC236}">
                  <a16:creationId xmlns:a16="http://schemas.microsoft.com/office/drawing/2014/main" id="{109419D0-9B58-9564-08BB-3E5631F64F8F}"/>
                </a:ext>
              </a:extLst>
            </p:cNvPr>
            <p:cNvSpPr>
              <a:spLocks noChangeArrowheads="1"/>
            </p:cNvSpPr>
            <p:nvPr/>
          </p:nvSpPr>
          <p:spPr bwMode="auto">
            <a:xfrm>
              <a:off x="2147" y="2297"/>
              <a:ext cx="308" cy="295"/>
            </a:xfrm>
            <a:prstGeom prst="rightArrow">
              <a:avLst>
                <a:gd name="adj1" fmla="val 50000"/>
                <a:gd name="adj2" fmla="val 52257"/>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11126" name="AutoShape 22">
              <a:extLst>
                <a:ext uri="{FF2B5EF4-FFF2-40B4-BE49-F238E27FC236}">
                  <a16:creationId xmlns:a16="http://schemas.microsoft.com/office/drawing/2014/main" id="{6758CA5F-104D-DBD0-2453-B2B9BE9164C8}"/>
                </a:ext>
              </a:extLst>
            </p:cNvPr>
            <p:cNvSpPr>
              <a:spLocks noChangeArrowheads="1"/>
            </p:cNvSpPr>
            <p:nvPr/>
          </p:nvSpPr>
          <p:spPr bwMode="auto">
            <a:xfrm>
              <a:off x="2116" y="2659"/>
              <a:ext cx="349" cy="295"/>
            </a:xfrm>
            <a:prstGeom prst="rightArrow">
              <a:avLst>
                <a:gd name="adj1" fmla="val 50000"/>
                <a:gd name="adj2" fmla="val 59213"/>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11127" name="AutoShape 23">
              <a:extLst>
                <a:ext uri="{FF2B5EF4-FFF2-40B4-BE49-F238E27FC236}">
                  <a16:creationId xmlns:a16="http://schemas.microsoft.com/office/drawing/2014/main" id="{2308342C-00CA-27A6-69F9-B473ABCFBFDE}"/>
                </a:ext>
              </a:extLst>
            </p:cNvPr>
            <p:cNvSpPr>
              <a:spLocks noChangeArrowheads="1"/>
            </p:cNvSpPr>
            <p:nvPr/>
          </p:nvSpPr>
          <p:spPr bwMode="auto">
            <a:xfrm>
              <a:off x="2138" y="3006"/>
              <a:ext cx="338" cy="296"/>
            </a:xfrm>
            <a:prstGeom prst="rightArrow">
              <a:avLst>
                <a:gd name="adj1" fmla="val 50000"/>
                <a:gd name="adj2" fmla="val 57153"/>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11128" name="AutoShape 24">
              <a:extLst>
                <a:ext uri="{FF2B5EF4-FFF2-40B4-BE49-F238E27FC236}">
                  <a16:creationId xmlns:a16="http://schemas.microsoft.com/office/drawing/2014/main" id="{568813DB-28A8-3374-7A1A-064E7176B700}"/>
                </a:ext>
              </a:extLst>
            </p:cNvPr>
            <p:cNvSpPr>
              <a:spLocks noChangeArrowheads="1"/>
            </p:cNvSpPr>
            <p:nvPr/>
          </p:nvSpPr>
          <p:spPr bwMode="auto">
            <a:xfrm>
              <a:off x="2149" y="3326"/>
              <a:ext cx="327" cy="295"/>
            </a:xfrm>
            <a:prstGeom prst="rightArrow">
              <a:avLst>
                <a:gd name="adj1" fmla="val 50000"/>
                <a:gd name="adj2" fmla="val 55480"/>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11129" name="AutoShape 25">
              <a:extLst>
                <a:ext uri="{FF2B5EF4-FFF2-40B4-BE49-F238E27FC236}">
                  <a16:creationId xmlns:a16="http://schemas.microsoft.com/office/drawing/2014/main" id="{F7E12D4C-5BFB-966D-4B11-54BFB6485FAE}"/>
                </a:ext>
              </a:extLst>
            </p:cNvPr>
            <p:cNvSpPr>
              <a:spLocks noChangeArrowheads="1"/>
            </p:cNvSpPr>
            <p:nvPr/>
          </p:nvSpPr>
          <p:spPr bwMode="auto">
            <a:xfrm>
              <a:off x="2149" y="1285"/>
              <a:ext cx="316" cy="296"/>
            </a:xfrm>
            <a:prstGeom prst="rightArrow">
              <a:avLst>
                <a:gd name="adj1" fmla="val 50000"/>
                <a:gd name="adj2" fmla="val 53614"/>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11130" name="Rectangle 26">
              <a:extLst>
                <a:ext uri="{FF2B5EF4-FFF2-40B4-BE49-F238E27FC236}">
                  <a16:creationId xmlns:a16="http://schemas.microsoft.com/office/drawing/2014/main" id="{5FA4C447-D727-5CCD-7775-4ECF10CBCA17}"/>
                </a:ext>
              </a:extLst>
            </p:cNvPr>
            <p:cNvSpPr>
              <a:spLocks noChangeArrowheads="1"/>
            </p:cNvSpPr>
            <p:nvPr/>
          </p:nvSpPr>
          <p:spPr bwMode="auto">
            <a:xfrm>
              <a:off x="567" y="3641"/>
              <a:ext cx="1549" cy="307"/>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Advertising</a:t>
              </a:r>
            </a:p>
          </p:txBody>
        </p:sp>
        <p:sp>
          <p:nvSpPr>
            <p:cNvPr id="1711131" name="Rectangle 27">
              <a:extLst>
                <a:ext uri="{FF2B5EF4-FFF2-40B4-BE49-F238E27FC236}">
                  <a16:creationId xmlns:a16="http://schemas.microsoft.com/office/drawing/2014/main" id="{ECBADB2E-E732-AC3A-827A-303BA7674C45}"/>
                </a:ext>
              </a:extLst>
            </p:cNvPr>
            <p:cNvSpPr>
              <a:spLocks noChangeArrowheads="1"/>
            </p:cNvSpPr>
            <p:nvPr/>
          </p:nvSpPr>
          <p:spPr bwMode="auto">
            <a:xfrm>
              <a:off x="2465" y="3651"/>
              <a:ext cx="2897" cy="307"/>
            </a:xfrm>
            <a:prstGeom prst="rect">
              <a:avLst/>
            </a:prstGeom>
            <a:gradFill rotWithShape="0">
              <a:gsLst>
                <a:gs pos="0">
                  <a:srgbClr val="00B7A5"/>
                </a:gs>
                <a:gs pos="50000">
                  <a:srgbClr val="00B7A5">
                    <a:gamma/>
                    <a:tint val="89804"/>
                    <a:invGamma/>
                  </a:srgbClr>
                </a:gs>
                <a:gs pos="100000">
                  <a:srgbClr val="00B7A5"/>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1900">
                  <a:solidFill>
                    <a:srgbClr val="FFFFFF"/>
                  </a:solidFill>
                  <a:latin typeface="Tahoma" pitchFamily="34" charset="0"/>
                </a:rPr>
                <a:t>Reduce to level needed to retain </a:t>
              </a:r>
            </a:p>
            <a:p>
              <a:pPr defTabSz="820738">
                <a:lnSpc>
                  <a:spcPct val="90000"/>
                </a:lnSpc>
                <a:defRPr/>
              </a:pPr>
              <a:r>
                <a:rPr lang="en-US" sz="1900">
                  <a:solidFill>
                    <a:srgbClr val="FFFFFF"/>
                  </a:solidFill>
                  <a:latin typeface="Tahoma" pitchFamily="34" charset="0"/>
                </a:rPr>
                <a:t>hard-core loyal customers </a:t>
              </a:r>
            </a:p>
          </p:txBody>
        </p:sp>
        <p:sp>
          <p:nvSpPr>
            <p:cNvPr id="1711132" name="AutoShape 28">
              <a:extLst>
                <a:ext uri="{FF2B5EF4-FFF2-40B4-BE49-F238E27FC236}">
                  <a16:creationId xmlns:a16="http://schemas.microsoft.com/office/drawing/2014/main" id="{075BE2FE-DD2F-20EC-BC4D-E615C7D7B4E1}"/>
                </a:ext>
              </a:extLst>
            </p:cNvPr>
            <p:cNvSpPr>
              <a:spLocks noChangeArrowheads="1"/>
            </p:cNvSpPr>
            <p:nvPr/>
          </p:nvSpPr>
          <p:spPr bwMode="auto">
            <a:xfrm>
              <a:off x="2160" y="3664"/>
              <a:ext cx="327" cy="296"/>
            </a:xfrm>
            <a:prstGeom prst="rightArrow">
              <a:avLst>
                <a:gd name="adj1" fmla="val 50000"/>
                <a:gd name="adj2" fmla="val 55293"/>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grpSp>
      <p:sp>
        <p:nvSpPr>
          <p:cNvPr id="418819" name="Rectangle 29">
            <a:extLst>
              <a:ext uri="{FF2B5EF4-FFF2-40B4-BE49-F238E27FC236}">
                <a16:creationId xmlns:a16="http://schemas.microsoft.com/office/drawing/2014/main" id="{247B3AF9-21C2-6A31-C57B-2B11E64EB118}"/>
              </a:ext>
            </a:extLst>
          </p:cNvPr>
          <p:cNvSpPr>
            <a:spLocks noChangeArrowheads="1"/>
          </p:cNvSpPr>
          <p:nvPr/>
        </p:nvSpPr>
        <p:spPr bwMode="auto">
          <a:xfrm>
            <a:off x="1295400" y="1905000"/>
            <a:ext cx="8858250" cy="51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lvl1pPr defTabSz="722313">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722313">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722313">
              <a:spcBef>
                <a:spcPct val="20000"/>
              </a:spcBef>
              <a:buClr>
                <a:schemeClr val="accent2"/>
              </a:buClr>
              <a:buChar char="•"/>
              <a:defRPr sz="2400">
                <a:solidFill>
                  <a:schemeClr val="tx2"/>
                </a:solidFill>
                <a:latin typeface="Arial" panose="020B0604020202020204" pitchFamily="34" charset="0"/>
              </a:defRPr>
            </a:lvl3pPr>
            <a:lvl4pPr marL="1600200" indent="-228600" defTabSz="722313">
              <a:spcBef>
                <a:spcPct val="20000"/>
              </a:spcBef>
              <a:buClr>
                <a:schemeClr val="tx1"/>
              </a:buClr>
              <a:buChar char="•"/>
              <a:defRPr sz="2000">
                <a:solidFill>
                  <a:schemeClr val="tx2"/>
                </a:solidFill>
                <a:latin typeface="Arial" panose="020B0604020202020204" pitchFamily="34" charset="0"/>
              </a:defRPr>
            </a:lvl4pPr>
            <a:lvl5pPr marL="2057400" indent="-228600" defTabSz="722313">
              <a:spcBef>
                <a:spcPct val="20000"/>
              </a:spcBef>
              <a:buChar char="•"/>
              <a:defRPr sz="2000">
                <a:solidFill>
                  <a:schemeClr val="tx2"/>
                </a:solidFill>
                <a:latin typeface="Arial" panose="020B0604020202020204" pitchFamily="34" charset="0"/>
              </a:defRPr>
            </a:lvl5pPr>
            <a:lvl6pPr marL="2514600" indent="-228600" defTabSz="722313"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722313"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722313"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722313"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2800">
                <a:solidFill>
                  <a:schemeClr val="tx1"/>
                </a:solidFill>
                <a:ea typeface="MS PGothic" panose="020B0600070205080204" pitchFamily="34" charset="-128"/>
              </a:rPr>
              <a:t>Summary of Characteristics, Objectives, &amp; Strategies</a:t>
            </a:r>
          </a:p>
        </p:txBody>
      </p:sp>
      <p:sp>
        <p:nvSpPr>
          <p:cNvPr id="418820" name="Rectangle 30">
            <a:extLst>
              <a:ext uri="{FF2B5EF4-FFF2-40B4-BE49-F238E27FC236}">
                <a16:creationId xmlns:a16="http://schemas.microsoft.com/office/drawing/2014/main" id="{FBAA6226-AB0C-6912-9A74-F6E9577D3533}"/>
              </a:ext>
            </a:extLst>
          </p:cNvPr>
          <p:cNvSpPr>
            <a:spLocks noGrp="1" noChangeArrowheads="1"/>
          </p:cNvSpPr>
          <p:nvPr>
            <p:ph type="title"/>
          </p:nvPr>
        </p:nvSpPr>
        <p:spPr>
          <a:xfrm>
            <a:off x="3048000" y="190500"/>
            <a:ext cx="7010400" cy="1200150"/>
          </a:xfrm>
        </p:spPr>
        <p:txBody>
          <a:bodyPr/>
          <a:lstStyle/>
          <a:p>
            <a:pPr algn="ctr" eaLnBrk="1" hangingPunct="1"/>
            <a:r>
              <a:rPr lang="en-US" altLang="en-US">
                <a:solidFill>
                  <a:srgbClr val="FF0000"/>
                </a:solidFill>
              </a:rPr>
              <a:t>Decline Stage of the PLC</a:t>
            </a:r>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B8E2C741-138E-DE7D-C09C-F5D71269118C}"/>
              </a:ext>
            </a:extLst>
          </p:cNvPr>
          <p:cNvSpPr>
            <a:spLocks noGrp="1" noChangeArrowheads="1"/>
          </p:cNvSpPr>
          <p:nvPr>
            <p:ph type="title"/>
          </p:nvPr>
        </p:nvSpPr>
        <p:spPr>
          <a:xfrm>
            <a:off x="3048000" y="536575"/>
            <a:ext cx="7010400" cy="1181100"/>
          </a:xfrm>
        </p:spPr>
        <p:txBody>
          <a:bodyPr/>
          <a:lstStyle/>
          <a:p>
            <a:pPr algn="ctr"/>
            <a:r>
              <a:rPr lang="en-US" altLang="en-US">
                <a:solidFill>
                  <a:srgbClr val="FF0000"/>
                </a:solidFill>
              </a:rPr>
              <a:t>PLC example</a:t>
            </a:r>
          </a:p>
        </p:txBody>
      </p:sp>
      <p:sp>
        <p:nvSpPr>
          <p:cNvPr id="422915" name="Rectangle 3">
            <a:extLst>
              <a:ext uri="{FF2B5EF4-FFF2-40B4-BE49-F238E27FC236}">
                <a16:creationId xmlns:a16="http://schemas.microsoft.com/office/drawing/2014/main" id="{A366AAC5-B848-70E7-0345-D1BED11B866F}"/>
              </a:ext>
            </a:extLst>
          </p:cNvPr>
          <p:cNvSpPr>
            <a:spLocks noGrp="1" noChangeArrowheads="1"/>
          </p:cNvSpPr>
          <p:nvPr>
            <p:ph type="body" idx="1"/>
          </p:nvPr>
        </p:nvSpPr>
        <p:spPr>
          <a:xfrm>
            <a:off x="1600200" y="2333626"/>
            <a:ext cx="8839200" cy="3533775"/>
          </a:xfrm>
        </p:spPr>
        <p:txBody>
          <a:bodyPr/>
          <a:lstStyle/>
          <a:p>
            <a:r>
              <a:rPr lang="en-US" altLang="en-US"/>
              <a:t>When the Sony Playstation 2 entered into the decline stage of its life cycle, Sony had to select a turnaround strategy</a:t>
            </a:r>
          </a:p>
          <a:p>
            <a:r>
              <a:rPr lang="en-US" altLang="en-US"/>
              <a:t>Sony’s response: Introduce a slim Playstation 2 </a:t>
            </a:r>
          </a:p>
          <a:p>
            <a:r>
              <a:rPr lang="en-US" altLang="en-US"/>
              <a:t>This strategy enabled Sony to extend the life of its Playstation 2 until the release of their new next generation system, the Playstation 3</a:t>
            </a:r>
          </a:p>
        </p:txBody>
      </p:sp>
      <p:pic>
        <p:nvPicPr>
          <p:cNvPr id="422916" name="Picture 6" descr="ps2_slim_system_silver">
            <a:extLst>
              <a:ext uri="{FF2B5EF4-FFF2-40B4-BE49-F238E27FC236}">
                <a16:creationId xmlns:a16="http://schemas.microsoft.com/office/drawing/2014/main" id="{931B9086-E60D-CE44-ED0F-1368430CF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5226" y="0"/>
            <a:ext cx="18827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917" name="Picture 8" descr="sony_logo-md">
            <a:extLst>
              <a:ext uri="{FF2B5EF4-FFF2-40B4-BE49-F238E27FC236}">
                <a16:creationId xmlns:a16="http://schemas.microsoft.com/office/drawing/2014/main" id="{E48F5B63-F3E1-8F25-904F-BCAFDE65B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3500"/>
            <a:ext cx="19050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38" name="Picture 2">
            <a:extLst>
              <a:ext uri="{FF2B5EF4-FFF2-40B4-BE49-F238E27FC236}">
                <a16:creationId xmlns:a16="http://schemas.microsoft.com/office/drawing/2014/main" id="{7A5D7B02-9755-A862-6B7C-7151E2AE2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2719388"/>
            <a:ext cx="78486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3939" name="Rectangle 3">
            <a:extLst>
              <a:ext uri="{FF2B5EF4-FFF2-40B4-BE49-F238E27FC236}">
                <a16:creationId xmlns:a16="http://schemas.microsoft.com/office/drawing/2014/main" id="{EA9744A4-FF37-467F-32A4-C32034DCD150}"/>
              </a:ext>
            </a:extLst>
          </p:cNvPr>
          <p:cNvSpPr>
            <a:spLocks noChangeArrowheads="1"/>
          </p:cNvSpPr>
          <p:nvPr/>
        </p:nvSpPr>
        <p:spPr bwMode="auto">
          <a:xfrm>
            <a:off x="1524001" y="16774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a typeface="MS PGothic" panose="020B0600070205080204" pitchFamily="34" charset="-128"/>
            </a:endParaRPr>
          </a:p>
        </p:txBody>
      </p:sp>
      <p:sp>
        <p:nvSpPr>
          <p:cNvPr id="423940" name="Rectangle 4">
            <a:extLst>
              <a:ext uri="{FF2B5EF4-FFF2-40B4-BE49-F238E27FC236}">
                <a16:creationId xmlns:a16="http://schemas.microsoft.com/office/drawing/2014/main" id="{DC8BF2BC-EE0D-34FA-569F-DA0495D58010}"/>
              </a:ext>
            </a:extLst>
          </p:cNvPr>
          <p:cNvSpPr>
            <a:spLocks noChangeArrowheads="1"/>
          </p:cNvSpPr>
          <p:nvPr/>
        </p:nvSpPr>
        <p:spPr bwMode="auto">
          <a:xfrm>
            <a:off x="4114801" y="1700105"/>
            <a:ext cx="33792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rtl="1" eaLnBrk="1" hangingPunct="1">
              <a:spcBef>
                <a:spcPct val="0"/>
              </a:spcBef>
              <a:buClrTx/>
              <a:buSzTx/>
              <a:buFontTx/>
              <a:buNone/>
            </a:pPr>
            <a:endParaRPr lang="en-US" altLang="en-US" sz="1800">
              <a:solidFill>
                <a:srgbClr val="FF3300"/>
              </a:solidFill>
              <a:latin typeface="Impact" panose="020B0806030902050204" pitchFamily="34" charset="0"/>
              <a:ea typeface="MS PGothic" panose="020B0600070205080204" pitchFamily="34" charset="-128"/>
              <a:cs typeface="Tahoma" panose="020B0604030504040204" pitchFamily="34" charset="0"/>
            </a:endParaRPr>
          </a:p>
          <a:p>
            <a:pPr>
              <a:spcBef>
                <a:spcPct val="0"/>
              </a:spcBef>
              <a:buClrTx/>
              <a:buSzTx/>
              <a:buFontTx/>
              <a:buNone/>
            </a:pPr>
            <a:r>
              <a:rPr lang="en-US" altLang="en-US" sz="1800">
                <a:solidFill>
                  <a:srgbClr val="000000"/>
                </a:solidFill>
                <a:latin typeface="Impact" panose="020B0806030902050204" pitchFamily="34" charset="0"/>
                <a:ea typeface="MS PGothic" panose="020B0600070205080204" pitchFamily="34" charset="-128"/>
                <a:cs typeface="Tahoma" panose="020B0604030504040204" pitchFamily="34" charset="0"/>
              </a:rPr>
              <a:t>Style, Fashion, and Fad Life Cycles</a:t>
            </a:r>
            <a:endParaRPr lang="en-US" altLang="en-US" sz="1800">
              <a:solidFill>
                <a:srgbClr val="000000"/>
              </a:solidFill>
              <a:latin typeface="Impact" panose="020B0806030902050204" pitchFamily="34" charset="0"/>
              <a:ea typeface="MS PGothic" panose="020B0600070205080204" pitchFamily="34" charset="-128"/>
              <a:cs typeface="Arial" panose="020B0604020202020204" pitchFamily="34" charset="0"/>
            </a:endParaRPr>
          </a:p>
        </p:txBody>
      </p:sp>
      <p:sp>
        <p:nvSpPr>
          <p:cNvPr id="423941" name="Rectangle 5">
            <a:extLst>
              <a:ext uri="{FF2B5EF4-FFF2-40B4-BE49-F238E27FC236}">
                <a16:creationId xmlns:a16="http://schemas.microsoft.com/office/drawing/2014/main" id="{858C5623-C73B-E5B5-907E-46552387D7B6}"/>
              </a:ext>
            </a:extLst>
          </p:cNvPr>
          <p:cNvSpPr>
            <a:spLocks noGrp="1" noChangeArrowheads="1"/>
          </p:cNvSpPr>
          <p:nvPr>
            <p:ph type="title"/>
          </p:nvPr>
        </p:nvSpPr>
        <p:spPr>
          <a:xfrm>
            <a:off x="2895601" y="503238"/>
            <a:ext cx="5819775" cy="946150"/>
          </a:xfrm>
        </p:spPr>
        <p:txBody>
          <a:bodyPr>
            <a:normAutofit fontScale="90000"/>
          </a:bodyPr>
          <a:lstStyle/>
          <a:p>
            <a:pPr algn="ctr" eaLnBrk="1" hangingPunct="1"/>
            <a:r>
              <a:rPr lang="en-US" altLang="en-US" sz="3800">
                <a:solidFill>
                  <a:srgbClr val="FF0000"/>
                </a:solidFill>
              </a:rPr>
              <a:t>Product life-cycle marketing strategies </a:t>
            </a:r>
          </a:p>
        </p:txBody>
      </p:sp>
      <p:sp>
        <p:nvSpPr>
          <p:cNvPr id="423942" name="Rectangle 6">
            <a:extLst>
              <a:ext uri="{FF2B5EF4-FFF2-40B4-BE49-F238E27FC236}">
                <a16:creationId xmlns:a16="http://schemas.microsoft.com/office/drawing/2014/main" id="{BC54DB0F-9DF5-F0BB-13D5-CA8B60C5F33A}"/>
              </a:ext>
            </a:extLst>
          </p:cNvPr>
          <p:cNvSpPr>
            <a:spLocks noChangeArrowheads="1"/>
          </p:cNvSpPr>
          <p:nvPr/>
        </p:nvSpPr>
        <p:spPr bwMode="auto">
          <a:xfrm>
            <a:off x="4648200" y="1592264"/>
            <a:ext cx="2203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r" rtl="1" eaLnBrk="1" hangingPunct="1">
              <a:spcBef>
                <a:spcPct val="0"/>
              </a:spcBef>
              <a:buClrTx/>
              <a:buSzTx/>
              <a:buFontTx/>
              <a:buNone/>
            </a:pPr>
            <a:r>
              <a:rPr lang="en-US" altLang="en-US" sz="2000">
                <a:latin typeface="Impact" panose="020B0806030902050204" pitchFamily="34" charset="0"/>
                <a:ea typeface="MS PGothic" panose="020B0600070205080204" pitchFamily="34" charset="-128"/>
                <a:cs typeface="Arial" panose="020B0604020202020204" pitchFamily="34" charset="0"/>
              </a:rPr>
              <a:t>Product</a:t>
            </a:r>
            <a:r>
              <a:rPr lang="en-US" altLang="en-US" sz="2000">
                <a:solidFill>
                  <a:srgbClr val="FF3300"/>
                </a:solidFill>
                <a:latin typeface="Impact" panose="020B0806030902050204" pitchFamily="34" charset="0"/>
                <a:ea typeface="MS PGothic" panose="020B0600070205080204" pitchFamily="34" charset="-128"/>
                <a:cs typeface="Arial" panose="020B0604020202020204" pitchFamily="34" charset="0"/>
              </a:rPr>
              <a:t> </a:t>
            </a:r>
            <a:r>
              <a:rPr lang="en-US" altLang="en-US" sz="2000">
                <a:solidFill>
                  <a:srgbClr val="000000"/>
                </a:solidFill>
                <a:latin typeface="Impact" panose="020B0806030902050204" pitchFamily="34" charset="0"/>
                <a:ea typeface="MS PGothic" panose="020B0600070205080204" pitchFamily="34" charset="-128"/>
                <a:cs typeface="Arial" panose="020B0604020202020204" pitchFamily="34" charset="0"/>
              </a:rPr>
              <a:t>Life Cycles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ECB7F925-2483-3298-F0C2-5C637C28385A}"/>
              </a:ext>
            </a:extLst>
          </p:cNvPr>
          <p:cNvSpPr>
            <a:spLocks noGrp="1" noChangeArrowheads="1"/>
          </p:cNvSpPr>
          <p:nvPr>
            <p:ph type="title"/>
          </p:nvPr>
        </p:nvSpPr>
        <p:spPr/>
        <p:txBody>
          <a:bodyPr/>
          <a:lstStyle/>
          <a:p>
            <a:pPr algn="ctr" eaLnBrk="1" hangingPunct="1"/>
            <a:r>
              <a:rPr lang="en-US" altLang="en-US" b="1">
                <a:solidFill>
                  <a:srgbClr val="FF0000"/>
                </a:solidFill>
              </a:rPr>
              <a:t>PLC insight </a:t>
            </a:r>
          </a:p>
        </p:txBody>
      </p:sp>
      <p:sp>
        <p:nvSpPr>
          <p:cNvPr id="424963" name="Rectangle 3">
            <a:extLst>
              <a:ext uri="{FF2B5EF4-FFF2-40B4-BE49-F238E27FC236}">
                <a16:creationId xmlns:a16="http://schemas.microsoft.com/office/drawing/2014/main" id="{A5050E06-A87A-AABD-8834-71B95181580A}"/>
              </a:ext>
            </a:extLst>
          </p:cNvPr>
          <p:cNvSpPr>
            <a:spLocks noGrp="1" noChangeArrowheads="1"/>
          </p:cNvSpPr>
          <p:nvPr>
            <p:ph type="body" idx="1"/>
          </p:nvPr>
        </p:nvSpPr>
        <p:spPr>
          <a:xfrm>
            <a:off x="1752600" y="1905000"/>
            <a:ext cx="8686800" cy="4114800"/>
          </a:xfrm>
        </p:spPr>
        <p:txBody>
          <a:bodyPr/>
          <a:lstStyle/>
          <a:p>
            <a:pPr eaLnBrk="1" hangingPunct="1"/>
            <a:r>
              <a:rPr lang="en-US" altLang="en-US"/>
              <a:t>A particular problem faces the manufacturers of classic fragrance brands </a:t>
            </a:r>
          </a:p>
          <a:p>
            <a:pPr eaLnBrk="1" hangingPunct="1"/>
            <a:r>
              <a:rPr lang="en-US" altLang="en-US"/>
              <a:t>There are fashion trends in fragrances and younger consumers may find an established classic fragrance not to their taste </a:t>
            </a:r>
          </a:p>
          <a:p>
            <a:pPr eaLnBrk="1" hangingPunct="1"/>
            <a:r>
              <a:rPr lang="en-US" altLang="en-US"/>
              <a:t>The solution is to launch a variant but maintain the brand values </a:t>
            </a:r>
          </a:p>
          <a:p>
            <a:pPr eaLnBrk="1" hangingPunct="1"/>
            <a:r>
              <a:rPr lang="en-US" altLang="en-US"/>
              <a:t>Poison now has “Tender Poison”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a:extLst>
              <a:ext uri="{FF2B5EF4-FFF2-40B4-BE49-F238E27FC236}">
                <a16:creationId xmlns:a16="http://schemas.microsoft.com/office/drawing/2014/main" id="{D626C928-98B1-A217-8694-0C75B9096985}"/>
              </a:ext>
            </a:extLst>
          </p:cNvPr>
          <p:cNvSpPr>
            <a:spLocks noGrp="1" noChangeArrowheads="1"/>
          </p:cNvSpPr>
          <p:nvPr>
            <p:ph type="title"/>
          </p:nvPr>
        </p:nvSpPr>
        <p:spPr/>
        <p:txBody>
          <a:bodyPr/>
          <a:lstStyle/>
          <a:p>
            <a:pPr algn="ctr" eaLnBrk="1" hangingPunct="1"/>
            <a:r>
              <a:rPr lang="en-US" altLang="en-US" b="1">
                <a:solidFill>
                  <a:srgbClr val="FF0000"/>
                </a:solidFill>
              </a:rPr>
              <a:t>PLC insight</a:t>
            </a:r>
          </a:p>
        </p:txBody>
      </p:sp>
      <p:sp>
        <p:nvSpPr>
          <p:cNvPr id="425987" name="Rectangle 3">
            <a:extLst>
              <a:ext uri="{FF2B5EF4-FFF2-40B4-BE49-F238E27FC236}">
                <a16:creationId xmlns:a16="http://schemas.microsoft.com/office/drawing/2014/main" id="{77AFA16B-1516-A860-201D-B03BD4068A16}"/>
              </a:ext>
            </a:extLst>
          </p:cNvPr>
          <p:cNvSpPr>
            <a:spLocks noGrp="1" noChangeArrowheads="1"/>
          </p:cNvSpPr>
          <p:nvPr>
            <p:ph type="body" idx="1"/>
          </p:nvPr>
        </p:nvSpPr>
        <p:spPr>
          <a:xfrm>
            <a:off x="1752600" y="1905000"/>
            <a:ext cx="8686800" cy="4648200"/>
          </a:xfrm>
        </p:spPr>
        <p:txBody>
          <a:bodyPr/>
          <a:lstStyle/>
          <a:p>
            <a:pPr eaLnBrk="1" hangingPunct="1"/>
            <a:r>
              <a:rPr lang="en-US" altLang="en-US" sz="2600"/>
              <a:t>Such brands can also be rejuvenated with limited life products available for a restricted period only (e.g. Jean-Paul Gaultier Summer Fragrance)</a:t>
            </a:r>
          </a:p>
          <a:p>
            <a:pPr eaLnBrk="1" hangingPunct="1"/>
            <a:r>
              <a:rPr lang="en-US" altLang="en-US" sz="2600"/>
              <a:t>However this outcome is not always inevitable </a:t>
            </a:r>
          </a:p>
          <a:p>
            <a:pPr eaLnBrk="1" hangingPunct="1"/>
            <a:r>
              <a:rPr lang="en-US" altLang="en-US" sz="2600"/>
              <a:t>Some products appear to go forever </a:t>
            </a:r>
          </a:p>
          <a:p>
            <a:pPr eaLnBrk="1" hangingPunct="1"/>
            <a:r>
              <a:rPr lang="en-US" altLang="en-US" sz="2600"/>
              <a:t>Chanel No.5 is 80 years young and remains among the top 10 selling perfumes in the twenty first century </a:t>
            </a:r>
          </a:p>
          <a:p>
            <a:pPr eaLnBrk="1" hangingPunct="1"/>
            <a:r>
              <a:rPr lang="en-US" altLang="en-US" sz="2600"/>
              <a:t>Chanel’s success is built on its excellent marketing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a:extLst>
              <a:ext uri="{FF2B5EF4-FFF2-40B4-BE49-F238E27FC236}">
                <a16:creationId xmlns:a16="http://schemas.microsoft.com/office/drawing/2014/main" id="{66D79351-0957-9EB1-67E6-7DC481637C06}"/>
              </a:ext>
            </a:extLst>
          </p:cNvPr>
          <p:cNvSpPr>
            <a:spLocks noGrp="1" noChangeArrowheads="1"/>
          </p:cNvSpPr>
          <p:nvPr>
            <p:ph type="title"/>
          </p:nvPr>
        </p:nvSpPr>
        <p:spPr/>
        <p:txBody>
          <a:bodyPr/>
          <a:lstStyle/>
          <a:p>
            <a:pPr algn="ctr" eaLnBrk="1" hangingPunct="1"/>
            <a:r>
              <a:rPr lang="en-US" altLang="en-US">
                <a:solidFill>
                  <a:srgbClr val="FF0000"/>
                </a:solidFill>
              </a:rPr>
              <a:t>Service</a:t>
            </a:r>
            <a:r>
              <a:rPr lang="en-US" altLang="en-US"/>
              <a:t> </a:t>
            </a:r>
          </a:p>
        </p:txBody>
      </p:sp>
      <p:sp>
        <p:nvSpPr>
          <p:cNvPr id="512003" name="Rectangle 3">
            <a:extLst>
              <a:ext uri="{FF2B5EF4-FFF2-40B4-BE49-F238E27FC236}">
                <a16:creationId xmlns:a16="http://schemas.microsoft.com/office/drawing/2014/main" id="{DF889393-8865-1DEB-7C1D-DA93342FC064}"/>
              </a:ext>
            </a:extLst>
          </p:cNvPr>
          <p:cNvSpPr>
            <a:spLocks noGrp="1" noChangeArrowheads="1"/>
          </p:cNvSpPr>
          <p:nvPr>
            <p:ph type="body" idx="1"/>
          </p:nvPr>
        </p:nvSpPr>
        <p:spPr>
          <a:xfrm>
            <a:off x="1752600" y="1905000"/>
            <a:ext cx="8686800" cy="4114800"/>
          </a:xfrm>
        </p:spPr>
        <p:txBody>
          <a:bodyPr anchor="ctr"/>
          <a:lstStyle/>
          <a:p>
            <a:pPr eaLnBrk="1" hangingPunct="1">
              <a:lnSpc>
                <a:spcPct val="120000"/>
              </a:lnSpc>
              <a:buFont typeface="Wingdings" panose="05000000000000000000" pitchFamily="2" charset="2"/>
              <a:buNone/>
            </a:pPr>
            <a:r>
              <a:rPr lang="en-US" altLang="en-US" b="1" i="1"/>
              <a:t>Service </a:t>
            </a:r>
            <a:r>
              <a:rPr lang="en-US" altLang="en-US"/>
              <a:t>is an activity or a benefit  that one party can offer to another that is essentially intangible and does not result in the ownership of anything. </a:t>
            </a:r>
            <a:endParaRPr lang="en-US" altLang="en-US" b="1"/>
          </a:p>
          <a:p>
            <a:pPr eaLnBrk="1" hangingPunct="1">
              <a:buFont typeface="Wingdings" panose="05000000000000000000" pitchFamily="2" charset="2"/>
              <a:buNone/>
            </a:pP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a:extLst>
              <a:ext uri="{FF2B5EF4-FFF2-40B4-BE49-F238E27FC236}">
                <a16:creationId xmlns:a16="http://schemas.microsoft.com/office/drawing/2014/main" id="{19249789-A5F5-D7F1-F7F3-B37582BC91D0}"/>
              </a:ext>
            </a:extLst>
          </p:cNvPr>
          <p:cNvSpPr>
            <a:spLocks noGrp="1" noChangeArrowheads="1"/>
          </p:cNvSpPr>
          <p:nvPr>
            <p:ph type="title"/>
          </p:nvPr>
        </p:nvSpPr>
        <p:spPr>
          <a:xfrm>
            <a:off x="2895600" y="457201"/>
            <a:ext cx="7145338" cy="519113"/>
          </a:xfrm>
        </p:spPr>
        <p:txBody>
          <a:bodyPr>
            <a:normAutofit fontScale="90000"/>
          </a:bodyPr>
          <a:lstStyle/>
          <a:p>
            <a:pPr algn="ctr" eaLnBrk="1" hangingPunct="1"/>
            <a:r>
              <a:rPr lang="en-US" altLang="en-US" sz="3800">
                <a:solidFill>
                  <a:srgbClr val="FF0000"/>
                </a:solidFill>
              </a:rPr>
              <a:t>Products, Services, and Experiences</a:t>
            </a:r>
          </a:p>
        </p:txBody>
      </p:sp>
      <p:sp>
        <p:nvSpPr>
          <p:cNvPr id="513027" name="AutoShape 3">
            <a:extLst>
              <a:ext uri="{FF2B5EF4-FFF2-40B4-BE49-F238E27FC236}">
                <a16:creationId xmlns:a16="http://schemas.microsoft.com/office/drawing/2014/main" id="{A0D59C36-EA59-F98C-7541-957AEB3BE9F2}"/>
              </a:ext>
            </a:extLst>
          </p:cNvPr>
          <p:cNvSpPr>
            <a:spLocks noChangeArrowheads="1"/>
          </p:cNvSpPr>
          <p:nvPr/>
        </p:nvSpPr>
        <p:spPr bwMode="auto">
          <a:xfrm>
            <a:off x="1905000" y="3581400"/>
            <a:ext cx="8763000" cy="2286000"/>
          </a:xfrm>
          <a:prstGeom prst="homePlate">
            <a:avLst>
              <a:gd name="adj" fmla="val 95833"/>
            </a:avLst>
          </a:prstGeom>
          <a:solidFill>
            <a:schemeClr val="accent2"/>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2"/>
            </a:extrusionClr>
            <a:contourClr>
              <a:schemeClr val="accent2"/>
            </a:contourClr>
          </a:sp3d>
        </p:spPr>
        <p:txBody>
          <a:bodyPr wrap="none" anchor="ctr">
            <a:flatTx/>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a typeface="MS PGothic" panose="020B0600070205080204" pitchFamily="34" charset="-128"/>
            </a:endParaRPr>
          </a:p>
        </p:txBody>
      </p:sp>
      <p:sp>
        <p:nvSpPr>
          <p:cNvPr id="513028" name="Text Box 4">
            <a:extLst>
              <a:ext uri="{FF2B5EF4-FFF2-40B4-BE49-F238E27FC236}">
                <a16:creationId xmlns:a16="http://schemas.microsoft.com/office/drawing/2014/main" id="{1962B898-95E7-0EF6-62B7-97D1217EA438}"/>
              </a:ext>
            </a:extLst>
          </p:cNvPr>
          <p:cNvSpPr txBox="1">
            <a:spLocks noChangeArrowheads="1"/>
          </p:cNvSpPr>
          <p:nvPr/>
        </p:nvSpPr>
        <p:spPr bwMode="auto">
          <a:xfrm>
            <a:off x="1524000" y="2209801"/>
            <a:ext cx="190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2400">
                <a:solidFill>
                  <a:schemeClr val="tx1"/>
                </a:solidFill>
                <a:latin typeface="Tahoma" panose="020B0604030504040204" pitchFamily="34" charset="0"/>
                <a:ea typeface="MS PGothic" panose="020B0600070205080204" pitchFamily="34" charset="-128"/>
              </a:rPr>
              <a:t>Pure Tangible Good</a:t>
            </a:r>
          </a:p>
        </p:txBody>
      </p:sp>
      <p:sp>
        <p:nvSpPr>
          <p:cNvPr id="513029" name="Text Box 5">
            <a:extLst>
              <a:ext uri="{FF2B5EF4-FFF2-40B4-BE49-F238E27FC236}">
                <a16:creationId xmlns:a16="http://schemas.microsoft.com/office/drawing/2014/main" id="{362C5FB8-650C-67F0-644D-A3C4FD219C12}"/>
              </a:ext>
            </a:extLst>
          </p:cNvPr>
          <p:cNvSpPr txBox="1">
            <a:spLocks noChangeArrowheads="1"/>
          </p:cNvSpPr>
          <p:nvPr/>
        </p:nvSpPr>
        <p:spPr bwMode="auto">
          <a:xfrm>
            <a:off x="8610600" y="2133601"/>
            <a:ext cx="167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2400">
                <a:solidFill>
                  <a:schemeClr val="tx1"/>
                </a:solidFill>
                <a:latin typeface="Tahoma" panose="020B0604030504040204" pitchFamily="34" charset="0"/>
                <a:ea typeface="MS PGothic" panose="020B0600070205080204" pitchFamily="34" charset="-128"/>
              </a:rPr>
              <a:t>Pure Service</a:t>
            </a:r>
          </a:p>
        </p:txBody>
      </p:sp>
      <p:sp>
        <p:nvSpPr>
          <p:cNvPr id="513030" name="Text Box 6">
            <a:extLst>
              <a:ext uri="{FF2B5EF4-FFF2-40B4-BE49-F238E27FC236}">
                <a16:creationId xmlns:a16="http://schemas.microsoft.com/office/drawing/2014/main" id="{E9325B50-C2CE-31FB-B1AA-B1D48048BA7A}"/>
              </a:ext>
            </a:extLst>
          </p:cNvPr>
          <p:cNvSpPr txBox="1">
            <a:spLocks noChangeArrowheads="1"/>
          </p:cNvSpPr>
          <p:nvPr/>
        </p:nvSpPr>
        <p:spPr bwMode="auto">
          <a:xfrm>
            <a:off x="2057400" y="4267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2400">
                <a:solidFill>
                  <a:srgbClr val="FFFFFF"/>
                </a:solidFill>
                <a:latin typeface="Tahoma" panose="020B0604030504040204" pitchFamily="34" charset="0"/>
                <a:ea typeface="MS PGothic" panose="020B0600070205080204" pitchFamily="34" charset="-128"/>
              </a:rPr>
              <a:t>Soap</a:t>
            </a:r>
          </a:p>
        </p:txBody>
      </p:sp>
      <p:sp>
        <p:nvSpPr>
          <p:cNvPr id="513031" name="Text Box 7">
            <a:extLst>
              <a:ext uri="{FF2B5EF4-FFF2-40B4-BE49-F238E27FC236}">
                <a16:creationId xmlns:a16="http://schemas.microsoft.com/office/drawing/2014/main" id="{66F0719F-53CD-2389-70F8-934C49AA51EC}"/>
              </a:ext>
            </a:extLst>
          </p:cNvPr>
          <p:cNvSpPr txBox="1">
            <a:spLocks noChangeArrowheads="1"/>
          </p:cNvSpPr>
          <p:nvPr/>
        </p:nvSpPr>
        <p:spPr bwMode="auto">
          <a:xfrm>
            <a:off x="3200400" y="1905000"/>
            <a:ext cx="2133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2400">
                <a:solidFill>
                  <a:schemeClr val="tx1"/>
                </a:solidFill>
                <a:latin typeface="Tahoma" panose="020B0604030504040204" pitchFamily="34" charset="0"/>
                <a:ea typeface="MS PGothic" panose="020B0600070205080204" pitchFamily="34" charset="-128"/>
              </a:rPr>
              <a:t>Tangible Good With Accompanying Services</a:t>
            </a:r>
          </a:p>
          <a:p>
            <a:pPr eaLnBrk="1" hangingPunct="1">
              <a:spcBef>
                <a:spcPct val="50000"/>
              </a:spcBef>
              <a:buClrTx/>
              <a:buSzTx/>
              <a:buFontTx/>
              <a:buNone/>
            </a:pPr>
            <a:endParaRPr lang="en-US" altLang="en-US" sz="2400">
              <a:solidFill>
                <a:schemeClr val="tx1"/>
              </a:solidFill>
              <a:latin typeface="Tahoma" panose="020B0604030504040204" pitchFamily="34" charset="0"/>
              <a:ea typeface="MS PGothic" panose="020B0600070205080204" pitchFamily="34" charset="-128"/>
            </a:endParaRPr>
          </a:p>
        </p:txBody>
      </p:sp>
      <p:sp>
        <p:nvSpPr>
          <p:cNvPr id="513032" name="Text Box 8">
            <a:extLst>
              <a:ext uri="{FF2B5EF4-FFF2-40B4-BE49-F238E27FC236}">
                <a16:creationId xmlns:a16="http://schemas.microsoft.com/office/drawing/2014/main" id="{E2546402-593E-20A7-14AF-9AD5B98D5347}"/>
              </a:ext>
            </a:extLst>
          </p:cNvPr>
          <p:cNvSpPr txBox="1">
            <a:spLocks noChangeArrowheads="1"/>
          </p:cNvSpPr>
          <p:nvPr/>
        </p:nvSpPr>
        <p:spPr bwMode="auto">
          <a:xfrm>
            <a:off x="3200400" y="3886200"/>
            <a:ext cx="2133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2400">
                <a:solidFill>
                  <a:srgbClr val="FFFFFF"/>
                </a:solidFill>
                <a:latin typeface="Tahoma" panose="020B0604030504040204" pitchFamily="34" charset="0"/>
                <a:ea typeface="MS PGothic" panose="020B0600070205080204" pitchFamily="34" charset="-128"/>
              </a:rPr>
              <a:t>Auto With Accompanying Repair Services</a:t>
            </a:r>
          </a:p>
        </p:txBody>
      </p:sp>
      <p:sp>
        <p:nvSpPr>
          <p:cNvPr id="513033" name="Text Box 9">
            <a:extLst>
              <a:ext uri="{FF2B5EF4-FFF2-40B4-BE49-F238E27FC236}">
                <a16:creationId xmlns:a16="http://schemas.microsoft.com/office/drawing/2014/main" id="{A60240B7-CE6D-201C-ED0E-68533A28A38F}"/>
              </a:ext>
            </a:extLst>
          </p:cNvPr>
          <p:cNvSpPr txBox="1">
            <a:spLocks noChangeArrowheads="1"/>
          </p:cNvSpPr>
          <p:nvPr/>
        </p:nvSpPr>
        <p:spPr bwMode="auto">
          <a:xfrm>
            <a:off x="5029200" y="2209801"/>
            <a:ext cx="190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2400">
                <a:solidFill>
                  <a:schemeClr val="tx1"/>
                </a:solidFill>
                <a:latin typeface="Tahoma" panose="020B0604030504040204" pitchFamily="34" charset="0"/>
                <a:ea typeface="MS PGothic" panose="020B0600070205080204" pitchFamily="34" charset="-128"/>
              </a:rPr>
              <a:t>Hybrid  Offer</a:t>
            </a:r>
          </a:p>
        </p:txBody>
      </p:sp>
      <p:sp>
        <p:nvSpPr>
          <p:cNvPr id="513034" name="Text Box 10">
            <a:extLst>
              <a:ext uri="{FF2B5EF4-FFF2-40B4-BE49-F238E27FC236}">
                <a16:creationId xmlns:a16="http://schemas.microsoft.com/office/drawing/2014/main" id="{E3DCC35A-139A-A436-5322-1B42848F88EA}"/>
              </a:ext>
            </a:extLst>
          </p:cNvPr>
          <p:cNvSpPr txBox="1">
            <a:spLocks noChangeArrowheads="1"/>
          </p:cNvSpPr>
          <p:nvPr/>
        </p:nvSpPr>
        <p:spPr bwMode="auto">
          <a:xfrm>
            <a:off x="5334000" y="4267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2400">
                <a:solidFill>
                  <a:srgbClr val="FFFFFF"/>
                </a:solidFill>
                <a:latin typeface="Tahoma" panose="020B0604030504040204" pitchFamily="34" charset="0"/>
                <a:ea typeface="MS PGothic" panose="020B0600070205080204" pitchFamily="34" charset="-128"/>
              </a:rPr>
              <a:t>Restaurant</a:t>
            </a:r>
          </a:p>
        </p:txBody>
      </p:sp>
      <p:sp>
        <p:nvSpPr>
          <p:cNvPr id="513035" name="Text Box 11">
            <a:extLst>
              <a:ext uri="{FF2B5EF4-FFF2-40B4-BE49-F238E27FC236}">
                <a16:creationId xmlns:a16="http://schemas.microsoft.com/office/drawing/2014/main" id="{21476913-3A60-2429-70D5-5C1D1723FFC9}"/>
              </a:ext>
            </a:extLst>
          </p:cNvPr>
          <p:cNvSpPr txBox="1">
            <a:spLocks noChangeArrowheads="1"/>
          </p:cNvSpPr>
          <p:nvPr/>
        </p:nvSpPr>
        <p:spPr bwMode="auto">
          <a:xfrm>
            <a:off x="6705600" y="1828800"/>
            <a:ext cx="2133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2400">
                <a:solidFill>
                  <a:schemeClr val="tx1"/>
                </a:solidFill>
                <a:latin typeface="Tahoma" panose="020B0604030504040204" pitchFamily="34" charset="0"/>
                <a:ea typeface="MS PGothic" panose="020B0600070205080204" pitchFamily="34" charset="-128"/>
              </a:rPr>
              <a:t>Service    With Accompanying Minor Goods</a:t>
            </a:r>
          </a:p>
          <a:p>
            <a:pPr eaLnBrk="1" hangingPunct="1">
              <a:spcBef>
                <a:spcPct val="50000"/>
              </a:spcBef>
              <a:buClrTx/>
              <a:buSzTx/>
              <a:buFontTx/>
              <a:buNone/>
            </a:pPr>
            <a:endParaRPr lang="en-US" altLang="en-US" sz="2400">
              <a:solidFill>
                <a:schemeClr val="tx1"/>
              </a:solidFill>
              <a:latin typeface="Tahoma" panose="020B0604030504040204" pitchFamily="34" charset="0"/>
              <a:ea typeface="MS PGothic" panose="020B0600070205080204" pitchFamily="34" charset="-128"/>
            </a:endParaRPr>
          </a:p>
        </p:txBody>
      </p:sp>
      <p:sp>
        <p:nvSpPr>
          <p:cNvPr id="513036" name="Text Box 12">
            <a:extLst>
              <a:ext uri="{FF2B5EF4-FFF2-40B4-BE49-F238E27FC236}">
                <a16:creationId xmlns:a16="http://schemas.microsoft.com/office/drawing/2014/main" id="{C9982A24-1732-91AE-817F-879F71243B3D}"/>
              </a:ext>
            </a:extLst>
          </p:cNvPr>
          <p:cNvSpPr txBox="1">
            <a:spLocks noChangeArrowheads="1"/>
          </p:cNvSpPr>
          <p:nvPr/>
        </p:nvSpPr>
        <p:spPr bwMode="auto">
          <a:xfrm>
            <a:off x="6934200" y="3886200"/>
            <a:ext cx="2133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2400">
                <a:solidFill>
                  <a:srgbClr val="FFFFFF"/>
                </a:solidFill>
                <a:latin typeface="Tahoma" panose="020B0604030504040204" pitchFamily="34" charset="0"/>
                <a:ea typeface="MS PGothic" panose="020B0600070205080204" pitchFamily="34" charset="-128"/>
              </a:rPr>
              <a:t>Airline Trip With Accompanying Snacks</a:t>
            </a:r>
          </a:p>
        </p:txBody>
      </p:sp>
      <p:sp>
        <p:nvSpPr>
          <p:cNvPr id="513037" name="Text Box 13">
            <a:extLst>
              <a:ext uri="{FF2B5EF4-FFF2-40B4-BE49-F238E27FC236}">
                <a16:creationId xmlns:a16="http://schemas.microsoft.com/office/drawing/2014/main" id="{0BB40344-C953-CAF6-CA67-99BECE23F80D}"/>
              </a:ext>
            </a:extLst>
          </p:cNvPr>
          <p:cNvSpPr txBox="1">
            <a:spLocks noChangeArrowheads="1"/>
          </p:cNvSpPr>
          <p:nvPr/>
        </p:nvSpPr>
        <p:spPr bwMode="auto">
          <a:xfrm>
            <a:off x="8610600" y="4343401"/>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2400">
                <a:solidFill>
                  <a:srgbClr val="FFFFFF"/>
                </a:solidFill>
                <a:latin typeface="Tahoma" panose="020B0604030504040204" pitchFamily="34" charset="0"/>
                <a:ea typeface="MS PGothic" panose="020B0600070205080204" pitchFamily="34" charset="-128"/>
              </a:rPr>
              <a:t>Doctor’s Exam</a:t>
            </a:r>
          </a:p>
        </p:txBody>
      </p:sp>
      <p:sp>
        <p:nvSpPr>
          <p:cNvPr id="1795086" name="WordArt 14" descr="Narrow vertical">
            <a:extLst>
              <a:ext uri="{FF2B5EF4-FFF2-40B4-BE49-F238E27FC236}">
                <a16:creationId xmlns:a16="http://schemas.microsoft.com/office/drawing/2014/main" id="{3D6EA513-C757-C6A4-E6E3-7C85A8F840DC}"/>
              </a:ext>
            </a:extLst>
          </p:cNvPr>
          <p:cNvSpPr>
            <a:spLocks noChangeArrowheads="1" noChangeShapeType="1" noTextEdit="1"/>
          </p:cNvSpPr>
          <p:nvPr/>
        </p:nvSpPr>
        <p:spPr bwMode="auto">
          <a:xfrm>
            <a:off x="2667001" y="5410201"/>
            <a:ext cx="5838825" cy="1209675"/>
          </a:xfrm>
          <a:prstGeom prst="rect">
            <a:avLst/>
          </a:prstGeom>
        </p:spPr>
        <p:txBody>
          <a:bodyPr wrap="none" fromWordArt="1">
            <a:prstTxWarp prst="textCurveUp">
              <a:avLst>
                <a:gd name="adj" fmla="val 40356"/>
              </a:avLst>
            </a:prstTxWarp>
          </a:bodyPr>
          <a:lstStyle/>
          <a:p>
            <a:r>
              <a:rPr lang="en-CA" sz="3600" kern="10">
                <a:ln w="12700">
                  <a:solidFill>
                    <a:srgbClr val="000000"/>
                  </a:solidFill>
                  <a:miter lim="800000"/>
                  <a:headEnd/>
                  <a:tailEnd/>
                </a:ln>
                <a:blipFill dpi="0" rotWithShape="0">
                  <a:blip r:embed="rId3"/>
                  <a:srcRect/>
                  <a:tile tx="0" ty="0" sx="100000" sy="100000" flip="none" algn="tl"/>
                </a:blipFill>
                <a:effectLst>
                  <a:outerShdw dist="45791" dir="2021404" algn="ctr" rotWithShape="0">
                    <a:srgbClr val="808080">
                      <a:alpha val="74997"/>
                    </a:srgbClr>
                  </a:outerShdw>
                </a:effectLst>
              </a:rPr>
              <a:t>The Product-Service Continuum</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2000"/>
                                  </p:stCondLst>
                                  <p:childTnLst>
                                    <p:set>
                                      <p:cBhvr>
                                        <p:cTn id="6" dur="1" fill="hold">
                                          <p:stCondLst>
                                            <p:cond delay="0"/>
                                          </p:stCondLst>
                                        </p:cTn>
                                        <p:tgtEl>
                                          <p:spTgt spid="1795086"/>
                                        </p:tgtEl>
                                        <p:attrNameLst>
                                          <p:attrName>style.visibility</p:attrName>
                                        </p:attrNameLst>
                                      </p:cBhvr>
                                      <p:to>
                                        <p:strVal val="visible"/>
                                      </p:to>
                                    </p:set>
                                    <p:anim calcmode="lin" valueType="num">
                                      <p:cBhvr additive="base">
                                        <p:cTn id="7" dur="500" fill="hold"/>
                                        <p:tgtEl>
                                          <p:spTgt spid="1795086"/>
                                        </p:tgtEl>
                                        <p:attrNameLst>
                                          <p:attrName>ppt_x</p:attrName>
                                        </p:attrNameLst>
                                      </p:cBhvr>
                                      <p:tavLst>
                                        <p:tav tm="0">
                                          <p:val>
                                            <p:strVal val="#ppt_x"/>
                                          </p:val>
                                        </p:tav>
                                        <p:tav tm="100000">
                                          <p:val>
                                            <p:strVal val="#ppt_x"/>
                                          </p:val>
                                        </p:tav>
                                      </p:tavLst>
                                    </p:anim>
                                    <p:anim calcmode="lin" valueType="num">
                                      <p:cBhvr additive="base">
                                        <p:cTn id="8" dur="500" fill="hold"/>
                                        <p:tgtEl>
                                          <p:spTgt spid="1795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15074" name="Object 2">
            <a:extLst>
              <a:ext uri="{FF2B5EF4-FFF2-40B4-BE49-F238E27FC236}">
                <a16:creationId xmlns:a16="http://schemas.microsoft.com/office/drawing/2014/main" id="{5E93A338-4185-4BC6-DA62-1E4C79111E4A}"/>
              </a:ext>
            </a:extLst>
          </p:cNvPr>
          <p:cNvGraphicFramePr>
            <a:graphicFrameLocks noGrp="1" noChangeAspect="1"/>
          </p:cNvGraphicFramePr>
          <p:nvPr>
            <p:ph idx="4294967295"/>
          </p:nvPr>
        </p:nvGraphicFramePr>
        <p:xfrm>
          <a:off x="2133601" y="706438"/>
          <a:ext cx="7966075" cy="5770562"/>
        </p:xfrm>
        <a:graphic>
          <a:graphicData uri="http://schemas.openxmlformats.org/presentationml/2006/ole">
            <mc:AlternateContent xmlns:mc="http://schemas.openxmlformats.org/markup-compatibility/2006">
              <mc:Choice xmlns:v="urn:schemas-microsoft-com:vml" Requires="v">
                <p:oleObj name="Photo Editor Photo" r:id="rId3" imgW="14304762" imgH="10364647" progId="MSPhotoEd.3">
                  <p:embed/>
                </p:oleObj>
              </mc:Choice>
              <mc:Fallback>
                <p:oleObj name="Photo Editor Photo" r:id="rId3" imgW="14304762" imgH="10364647" progId="MSPhotoEd.3">
                  <p:embed/>
                  <p:pic>
                    <p:nvPicPr>
                      <p:cNvPr id="515074" name="Object 2">
                        <a:extLst>
                          <a:ext uri="{FF2B5EF4-FFF2-40B4-BE49-F238E27FC236}">
                            <a16:creationId xmlns:a16="http://schemas.microsoft.com/office/drawing/2014/main" id="{5E93A338-4185-4BC6-DA62-1E4C79111E4A}"/>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706438"/>
                        <a:ext cx="7966075" cy="577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97123" name="Rectangle 3">
            <a:extLst>
              <a:ext uri="{FF2B5EF4-FFF2-40B4-BE49-F238E27FC236}">
                <a16:creationId xmlns:a16="http://schemas.microsoft.com/office/drawing/2014/main" id="{F8495113-264C-B228-ED83-6BF808FB1768}"/>
              </a:ext>
            </a:extLst>
          </p:cNvPr>
          <p:cNvSpPr>
            <a:spLocks noGrp="1" noChangeArrowheads="1"/>
          </p:cNvSpPr>
          <p:nvPr>
            <p:ph type="title" idx="4294967295"/>
          </p:nvPr>
        </p:nvSpPr>
        <p:spPr>
          <a:xfrm>
            <a:off x="2895600" y="336550"/>
            <a:ext cx="7010400" cy="457200"/>
          </a:xfrm>
        </p:spPr>
        <p:txBody>
          <a:bodyPr>
            <a:normAutofit fontScale="90000"/>
          </a:bodyPr>
          <a:lstStyle/>
          <a:p>
            <a:pPr algn="ctr" eaLnBrk="1" hangingPunct="1">
              <a:defRPr/>
            </a:pPr>
            <a:r>
              <a:rPr lang="en-US" sz="2100" b="1">
                <a:solidFill>
                  <a:srgbClr val="FF0000"/>
                </a:solidFill>
                <a:effectLst>
                  <a:outerShdw blurRad="38100" dist="38100" dir="2700000" algn="tl">
                    <a:srgbClr val="C0C0C0"/>
                  </a:outerShdw>
                </a:effectLst>
              </a:rPr>
              <a:t> </a:t>
            </a:r>
            <a:r>
              <a:rPr lang="en-US" sz="3400" b="1">
                <a:solidFill>
                  <a:srgbClr val="FF0000"/>
                </a:solidFill>
                <a:effectLst>
                  <a:outerShdw blurRad="38100" dist="38100" dir="2700000" algn="tl">
                    <a:srgbClr val="C0C0C0"/>
                  </a:outerShdw>
                </a:effectLst>
              </a:rPr>
              <a:t>Service continuum</a:t>
            </a:r>
            <a:endParaRPr lang="en-US" sz="3400">
              <a:solidFill>
                <a:srgbClr val="FF0000"/>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797123"/>
                                        </p:tgtEl>
                                        <p:attrNameLst>
                                          <p:attrName>style.visibility</p:attrName>
                                        </p:attrNameLst>
                                      </p:cBhvr>
                                      <p:to>
                                        <p:strVal val="visible"/>
                                      </p:to>
                                    </p:set>
                                    <p:animEffect transition="in" filter="dissolve">
                                      <p:cBhvr>
                                        <p:cTn id="7" dur="500"/>
                                        <p:tgtEl>
                                          <p:spTgt spid="1797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71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a:extLst>
              <a:ext uri="{FF2B5EF4-FFF2-40B4-BE49-F238E27FC236}">
                <a16:creationId xmlns:a16="http://schemas.microsoft.com/office/drawing/2014/main" id="{8C5D47D0-54E3-90BC-B82C-1C0EF6E57972}"/>
              </a:ext>
            </a:extLst>
          </p:cNvPr>
          <p:cNvSpPr>
            <a:spLocks noGrp="1" noChangeArrowheads="1"/>
          </p:cNvSpPr>
          <p:nvPr>
            <p:ph type="title"/>
          </p:nvPr>
        </p:nvSpPr>
        <p:spPr>
          <a:xfrm>
            <a:off x="2895600" y="198438"/>
            <a:ext cx="6324600" cy="1066800"/>
          </a:xfrm>
        </p:spPr>
        <p:txBody>
          <a:bodyPr>
            <a:normAutofit fontScale="90000"/>
          </a:bodyPr>
          <a:lstStyle/>
          <a:p>
            <a:pPr algn="ctr" eaLnBrk="1" hangingPunct="1"/>
            <a:r>
              <a:rPr lang="en-US" altLang="en-US">
                <a:solidFill>
                  <a:srgbClr val="FF0000"/>
                </a:solidFill>
              </a:rPr>
              <a:t>Nature and Characteristic of a Service  </a:t>
            </a:r>
          </a:p>
        </p:txBody>
      </p:sp>
      <p:pic>
        <p:nvPicPr>
          <p:cNvPr id="517123" name="Picture 3" descr="08-05">
            <a:extLst>
              <a:ext uri="{FF2B5EF4-FFF2-40B4-BE49-F238E27FC236}">
                <a16:creationId xmlns:a16="http://schemas.microsoft.com/office/drawing/2014/main" id="{DFED557C-5511-2DB3-035F-70D69D926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0574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D24FED70-08B2-A45B-D763-C7EBE0923A01}"/>
              </a:ext>
            </a:extLst>
          </p:cNvPr>
          <p:cNvSpPr>
            <a:spLocks noGrp="1" noChangeArrowheads="1"/>
          </p:cNvSpPr>
          <p:nvPr>
            <p:ph type="title"/>
          </p:nvPr>
        </p:nvSpPr>
        <p:spPr/>
        <p:txBody>
          <a:bodyPr/>
          <a:lstStyle/>
          <a:p>
            <a:pPr algn="ctr" eaLnBrk="1" hangingPunct="1"/>
            <a:r>
              <a:rPr lang="en-US" altLang="en-US">
                <a:solidFill>
                  <a:srgbClr val="FF0000"/>
                </a:solidFill>
              </a:rPr>
              <a:t>What is a Product?</a:t>
            </a:r>
          </a:p>
        </p:txBody>
      </p:sp>
      <p:sp>
        <p:nvSpPr>
          <p:cNvPr id="1659907" name="Rectangle 3">
            <a:extLst>
              <a:ext uri="{FF2B5EF4-FFF2-40B4-BE49-F238E27FC236}">
                <a16:creationId xmlns:a16="http://schemas.microsoft.com/office/drawing/2014/main" id="{2F157085-039F-BF43-1EF4-D0CE185808AD}"/>
              </a:ext>
            </a:extLst>
          </p:cNvPr>
          <p:cNvSpPr>
            <a:spLocks noGrp="1" noChangeArrowheads="1"/>
          </p:cNvSpPr>
          <p:nvPr>
            <p:ph type="body" idx="1"/>
          </p:nvPr>
        </p:nvSpPr>
        <p:spPr>
          <a:xfrm>
            <a:off x="1524000" y="1828800"/>
            <a:ext cx="8915400" cy="5029200"/>
          </a:xfrm>
        </p:spPr>
        <p:txBody>
          <a:bodyPr anchor="ctr"/>
          <a:lstStyle/>
          <a:p>
            <a:pPr eaLnBrk="1" hangingPunct="1">
              <a:lnSpc>
                <a:spcPct val="90000"/>
              </a:lnSpc>
              <a:defRPr/>
            </a:pPr>
            <a:r>
              <a:rPr lang="en-US" sz="2600"/>
              <a:t>A </a:t>
            </a:r>
            <a:r>
              <a:rPr lang="en-US" sz="2600">
                <a:effectLst>
                  <a:outerShdw blurRad="38100" dist="38100" dir="2700000" algn="tl">
                    <a:srgbClr val="C0C0C0"/>
                  </a:outerShdw>
                </a:effectLst>
              </a:rPr>
              <a:t>PRODUCT</a:t>
            </a:r>
            <a:r>
              <a:rPr lang="en-US" sz="2600"/>
              <a:t> is anything that can be offered to a market for attention, acquisition, use, or consumption and that might satisfy a want or need.</a:t>
            </a:r>
          </a:p>
          <a:p>
            <a:pPr eaLnBrk="1" hangingPunct="1">
              <a:lnSpc>
                <a:spcPct val="90000"/>
              </a:lnSpc>
              <a:defRPr/>
            </a:pPr>
            <a:r>
              <a:rPr lang="en-US" sz="2600"/>
              <a:t>Includes:</a:t>
            </a:r>
          </a:p>
          <a:p>
            <a:pPr lvl="1" eaLnBrk="1" hangingPunct="1">
              <a:lnSpc>
                <a:spcPct val="90000"/>
              </a:lnSpc>
              <a:defRPr/>
            </a:pPr>
            <a:r>
              <a:rPr lang="en-US"/>
              <a:t>Physical Objects</a:t>
            </a:r>
          </a:p>
          <a:p>
            <a:pPr lvl="1" eaLnBrk="1" hangingPunct="1">
              <a:lnSpc>
                <a:spcPct val="90000"/>
              </a:lnSpc>
              <a:defRPr/>
            </a:pPr>
            <a:r>
              <a:rPr lang="en-US"/>
              <a:t>Services</a:t>
            </a:r>
          </a:p>
          <a:p>
            <a:pPr lvl="1" eaLnBrk="1" hangingPunct="1">
              <a:lnSpc>
                <a:spcPct val="90000"/>
              </a:lnSpc>
              <a:defRPr/>
            </a:pPr>
            <a:r>
              <a:rPr lang="en-US"/>
              <a:t>Events</a:t>
            </a:r>
          </a:p>
          <a:p>
            <a:pPr lvl="1" eaLnBrk="1" hangingPunct="1">
              <a:lnSpc>
                <a:spcPct val="90000"/>
              </a:lnSpc>
              <a:defRPr/>
            </a:pPr>
            <a:r>
              <a:rPr lang="en-US"/>
              <a:t>Persons</a:t>
            </a:r>
          </a:p>
          <a:p>
            <a:pPr lvl="1" eaLnBrk="1" hangingPunct="1">
              <a:lnSpc>
                <a:spcPct val="90000"/>
              </a:lnSpc>
              <a:defRPr/>
            </a:pPr>
            <a:r>
              <a:rPr lang="en-US"/>
              <a:t>Places</a:t>
            </a:r>
          </a:p>
          <a:p>
            <a:pPr lvl="1" eaLnBrk="1" hangingPunct="1">
              <a:lnSpc>
                <a:spcPct val="90000"/>
              </a:lnSpc>
              <a:defRPr/>
            </a:pPr>
            <a:r>
              <a:rPr lang="en-US"/>
              <a:t>Organizations</a:t>
            </a:r>
          </a:p>
          <a:p>
            <a:pPr lvl="1" eaLnBrk="1" hangingPunct="1">
              <a:lnSpc>
                <a:spcPct val="90000"/>
              </a:lnSpc>
              <a:defRPr/>
            </a:pPr>
            <a:r>
              <a:rPr lang="en-US"/>
              <a:t>Ideas</a:t>
            </a:r>
          </a:p>
          <a:p>
            <a:pPr lvl="1" eaLnBrk="1" hangingPunct="1">
              <a:lnSpc>
                <a:spcPct val="90000"/>
              </a:lnSpc>
              <a:defRPr/>
            </a:pPr>
            <a:r>
              <a:rPr lang="en-US"/>
              <a:t>Combinations of the above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1659907">
                                            <p:txEl>
                                              <p:pRg st="0" end="0"/>
                                            </p:txEl>
                                          </p:spTgt>
                                        </p:tgtEl>
                                        <p:attrNameLst>
                                          <p:attrName>style.visibility</p:attrName>
                                        </p:attrNameLst>
                                      </p:cBhvr>
                                      <p:to>
                                        <p:strVal val="visible"/>
                                      </p:to>
                                    </p:set>
                                    <p:anim calcmode="lin" valueType="num">
                                      <p:cBhvr additive="base">
                                        <p:cTn id="7" dur="500" fill="hold"/>
                                        <p:tgtEl>
                                          <p:spTgt spid="1659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5990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2" fill="hold" nodeType="afterEffect">
                                  <p:stCondLst>
                                    <p:cond delay="0"/>
                                  </p:stCondLst>
                                  <p:childTnLst>
                                    <p:set>
                                      <p:cBhvr>
                                        <p:cTn id="11" dur="1" fill="hold">
                                          <p:stCondLst>
                                            <p:cond delay="0"/>
                                          </p:stCondLst>
                                        </p:cTn>
                                        <p:tgtEl>
                                          <p:spTgt spid="1659907">
                                            <p:txEl>
                                              <p:pRg st="1" end="1"/>
                                            </p:txEl>
                                          </p:spTgt>
                                        </p:tgtEl>
                                        <p:attrNameLst>
                                          <p:attrName>style.visibility</p:attrName>
                                        </p:attrNameLst>
                                      </p:cBhvr>
                                      <p:to>
                                        <p:strVal val="visible"/>
                                      </p:to>
                                    </p:set>
                                    <p:anim calcmode="lin" valueType="num">
                                      <p:cBhvr additive="base">
                                        <p:cTn id="12" dur="500" fill="hold"/>
                                        <p:tgtEl>
                                          <p:spTgt spid="165990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59907">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0"/>
                                  </p:stCondLst>
                                  <p:childTnLst>
                                    <p:set>
                                      <p:cBhvr>
                                        <p:cTn id="15" dur="1" fill="hold">
                                          <p:stCondLst>
                                            <p:cond delay="0"/>
                                          </p:stCondLst>
                                        </p:cTn>
                                        <p:tgtEl>
                                          <p:spTgt spid="1659907">
                                            <p:txEl>
                                              <p:pRg st="2" end="2"/>
                                            </p:txEl>
                                          </p:spTgt>
                                        </p:tgtEl>
                                        <p:attrNameLst>
                                          <p:attrName>style.visibility</p:attrName>
                                        </p:attrNameLst>
                                      </p:cBhvr>
                                      <p:to>
                                        <p:strVal val="visible"/>
                                      </p:to>
                                    </p:set>
                                    <p:anim calcmode="lin" valueType="num">
                                      <p:cBhvr additive="base">
                                        <p:cTn id="16" dur="500" fill="hold"/>
                                        <p:tgtEl>
                                          <p:spTgt spid="1659907">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659907">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1659907">
                                            <p:txEl>
                                              <p:pRg st="3" end="3"/>
                                            </p:txEl>
                                          </p:spTgt>
                                        </p:tgtEl>
                                        <p:attrNameLst>
                                          <p:attrName>style.visibility</p:attrName>
                                        </p:attrNameLst>
                                      </p:cBhvr>
                                      <p:to>
                                        <p:strVal val="visible"/>
                                      </p:to>
                                    </p:set>
                                    <p:anim calcmode="lin" valueType="num">
                                      <p:cBhvr additive="base">
                                        <p:cTn id="20" dur="500" fill="hold"/>
                                        <p:tgtEl>
                                          <p:spTgt spid="1659907">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659907">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12" fill="hold" nodeType="withEffect">
                                  <p:stCondLst>
                                    <p:cond delay="0"/>
                                  </p:stCondLst>
                                  <p:childTnLst>
                                    <p:set>
                                      <p:cBhvr>
                                        <p:cTn id="23" dur="1" fill="hold">
                                          <p:stCondLst>
                                            <p:cond delay="0"/>
                                          </p:stCondLst>
                                        </p:cTn>
                                        <p:tgtEl>
                                          <p:spTgt spid="1659907">
                                            <p:txEl>
                                              <p:pRg st="4" end="4"/>
                                            </p:txEl>
                                          </p:spTgt>
                                        </p:tgtEl>
                                        <p:attrNameLst>
                                          <p:attrName>style.visibility</p:attrName>
                                        </p:attrNameLst>
                                      </p:cBhvr>
                                      <p:to>
                                        <p:strVal val="visible"/>
                                      </p:to>
                                    </p:set>
                                    <p:anim calcmode="lin" valueType="num">
                                      <p:cBhvr additive="base">
                                        <p:cTn id="24" dur="500" fill="hold"/>
                                        <p:tgtEl>
                                          <p:spTgt spid="1659907">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659907">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12" fill="hold" nodeType="withEffect">
                                  <p:stCondLst>
                                    <p:cond delay="0"/>
                                  </p:stCondLst>
                                  <p:childTnLst>
                                    <p:set>
                                      <p:cBhvr>
                                        <p:cTn id="27" dur="1" fill="hold">
                                          <p:stCondLst>
                                            <p:cond delay="0"/>
                                          </p:stCondLst>
                                        </p:cTn>
                                        <p:tgtEl>
                                          <p:spTgt spid="1659907">
                                            <p:txEl>
                                              <p:pRg st="5" end="5"/>
                                            </p:txEl>
                                          </p:spTgt>
                                        </p:tgtEl>
                                        <p:attrNameLst>
                                          <p:attrName>style.visibility</p:attrName>
                                        </p:attrNameLst>
                                      </p:cBhvr>
                                      <p:to>
                                        <p:strVal val="visible"/>
                                      </p:to>
                                    </p:set>
                                    <p:anim calcmode="lin" valueType="num">
                                      <p:cBhvr additive="base">
                                        <p:cTn id="28" dur="500" fill="hold"/>
                                        <p:tgtEl>
                                          <p:spTgt spid="1659907">
                                            <p:txEl>
                                              <p:pRg st="5" end="5"/>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659907">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0"/>
                                  </p:stCondLst>
                                  <p:childTnLst>
                                    <p:set>
                                      <p:cBhvr>
                                        <p:cTn id="31" dur="1" fill="hold">
                                          <p:stCondLst>
                                            <p:cond delay="0"/>
                                          </p:stCondLst>
                                        </p:cTn>
                                        <p:tgtEl>
                                          <p:spTgt spid="1659907">
                                            <p:txEl>
                                              <p:pRg st="6" end="6"/>
                                            </p:txEl>
                                          </p:spTgt>
                                        </p:tgtEl>
                                        <p:attrNameLst>
                                          <p:attrName>style.visibility</p:attrName>
                                        </p:attrNameLst>
                                      </p:cBhvr>
                                      <p:to>
                                        <p:strVal val="visible"/>
                                      </p:to>
                                    </p:set>
                                    <p:anim calcmode="lin" valueType="num">
                                      <p:cBhvr additive="base">
                                        <p:cTn id="32" dur="500" fill="hold"/>
                                        <p:tgtEl>
                                          <p:spTgt spid="1659907">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659907">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stCondLst>
                                    <p:cond delay="0"/>
                                  </p:stCondLst>
                                  <p:childTnLst>
                                    <p:set>
                                      <p:cBhvr>
                                        <p:cTn id="35" dur="1" fill="hold">
                                          <p:stCondLst>
                                            <p:cond delay="0"/>
                                          </p:stCondLst>
                                        </p:cTn>
                                        <p:tgtEl>
                                          <p:spTgt spid="1659907">
                                            <p:txEl>
                                              <p:pRg st="7" end="7"/>
                                            </p:txEl>
                                          </p:spTgt>
                                        </p:tgtEl>
                                        <p:attrNameLst>
                                          <p:attrName>style.visibility</p:attrName>
                                        </p:attrNameLst>
                                      </p:cBhvr>
                                      <p:to>
                                        <p:strVal val="visible"/>
                                      </p:to>
                                    </p:set>
                                    <p:anim calcmode="lin" valueType="num">
                                      <p:cBhvr additive="base">
                                        <p:cTn id="36" dur="500" fill="hold"/>
                                        <p:tgtEl>
                                          <p:spTgt spid="1659907">
                                            <p:txEl>
                                              <p:pRg st="7" end="7"/>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659907">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12" fill="hold" nodeType="withEffect">
                                  <p:stCondLst>
                                    <p:cond delay="0"/>
                                  </p:stCondLst>
                                  <p:childTnLst>
                                    <p:set>
                                      <p:cBhvr>
                                        <p:cTn id="39" dur="1" fill="hold">
                                          <p:stCondLst>
                                            <p:cond delay="0"/>
                                          </p:stCondLst>
                                        </p:cTn>
                                        <p:tgtEl>
                                          <p:spTgt spid="1659907">
                                            <p:txEl>
                                              <p:pRg st="8" end="8"/>
                                            </p:txEl>
                                          </p:spTgt>
                                        </p:tgtEl>
                                        <p:attrNameLst>
                                          <p:attrName>style.visibility</p:attrName>
                                        </p:attrNameLst>
                                      </p:cBhvr>
                                      <p:to>
                                        <p:strVal val="visible"/>
                                      </p:to>
                                    </p:set>
                                    <p:anim calcmode="lin" valueType="num">
                                      <p:cBhvr additive="base">
                                        <p:cTn id="40" dur="500" fill="hold"/>
                                        <p:tgtEl>
                                          <p:spTgt spid="1659907">
                                            <p:txEl>
                                              <p:pRg st="8" end="8"/>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659907">
                                            <p:txEl>
                                              <p:pRg st="8" end="8"/>
                                            </p:txEl>
                                          </p:spTgt>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659907">
                                            <p:txEl>
                                              <p:pRg st="9" end="9"/>
                                            </p:txEl>
                                          </p:spTgt>
                                        </p:tgtEl>
                                        <p:attrNameLst>
                                          <p:attrName>style.visibility</p:attrName>
                                        </p:attrNameLst>
                                      </p:cBhvr>
                                      <p:to>
                                        <p:strVal val="visible"/>
                                      </p:to>
                                    </p:set>
                                    <p:anim calcmode="lin" valueType="num">
                                      <p:cBhvr additive="base">
                                        <p:cTn id="44" dur="500" fill="hold"/>
                                        <p:tgtEl>
                                          <p:spTgt spid="1659907">
                                            <p:txEl>
                                              <p:pRg st="9" end="9"/>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65990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907"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Title 1">
            <a:extLst>
              <a:ext uri="{FF2B5EF4-FFF2-40B4-BE49-F238E27FC236}">
                <a16:creationId xmlns:a16="http://schemas.microsoft.com/office/drawing/2014/main" id="{C0FF1B65-0171-9658-CFD6-11671417C1BA}"/>
              </a:ext>
            </a:extLst>
          </p:cNvPr>
          <p:cNvSpPr>
            <a:spLocks noGrp="1" noChangeArrowheads="1"/>
          </p:cNvSpPr>
          <p:nvPr>
            <p:ph type="title"/>
          </p:nvPr>
        </p:nvSpPr>
        <p:spPr>
          <a:xfrm>
            <a:off x="1828800" y="190500"/>
            <a:ext cx="8534400" cy="5905500"/>
          </a:xfrm>
        </p:spPr>
        <p:txBody>
          <a:bodyPr/>
          <a:lstStyle/>
          <a:p>
            <a:pPr algn="ctr"/>
            <a:r>
              <a:rPr lang="en-US" altLang="en-US">
                <a:solidFill>
                  <a:srgbClr val="FF0000"/>
                </a:solidFill>
              </a:rPr>
              <a:t>Service characteristics &amp; how to deal with each of them (Marketing response)</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3">
            <a:extLst>
              <a:ext uri="{FF2B5EF4-FFF2-40B4-BE49-F238E27FC236}">
                <a16:creationId xmlns:a16="http://schemas.microsoft.com/office/drawing/2014/main" id="{33BD27AC-B684-9967-90D1-45DEF4C67885}"/>
              </a:ext>
            </a:extLst>
          </p:cNvPr>
          <p:cNvSpPr>
            <a:spLocks noGrp="1" noChangeArrowheads="1"/>
          </p:cNvSpPr>
          <p:nvPr>
            <p:ph type="body" idx="1"/>
          </p:nvPr>
        </p:nvSpPr>
        <p:spPr>
          <a:xfrm>
            <a:off x="1828800" y="1828800"/>
            <a:ext cx="8610600" cy="4724400"/>
          </a:xfrm>
        </p:spPr>
        <p:txBody>
          <a:bodyPr/>
          <a:lstStyle/>
          <a:p>
            <a:pPr eaLnBrk="1" hangingPunct="1">
              <a:buFont typeface="Wingdings" panose="05000000000000000000" pitchFamily="2" charset="2"/>
              <a:buNone/>
            </a:pPr>
            <a:endParaRPr lang="en-US" altLang="en-US" sz="2600"/>
          </a:p>
          <a:p>
            <a:pPr eaLnBrk="1" hangingPunct="1">
              <a:buFont typeface="Wingdings" panose="05000000000000000000" pitchFamily="2" charset="2"/>
              <a:buNone/>
            </a:pPr>
            <a:r>
              <a:rPr lang="en-US" altLang="en-US" sz="2600"/>
              <a:t>  * Provide tangibility through:</a:t>
            </a:r>
          </a:p>
          <a:p>
            <a:pPr eaLnBrk="1" hangingPunct="1">
              <a:buFont typeface="Wingdings" panose="05000000000000000000" pitchFamily="2" charset="2"/>
              <a:buNone/>
            </a:pPr>
            <a:endParaRPr lang="en-US" altLang="en-US" sz="2600"/>
          </a:p>
          <a:p>
            <a:pPr eaLnBrk="1" hangingPunct="1">
              <a:buFont typeface="Wingdings" panose="05000000000000000000" pitchFamily="2" charset="2"/>
              <a:buNone/>
            </a:pPr>
            <a:r>
              <a:rPr lang="en-US" altLang="en-US" sz="2600"/>
              <a:t>   -Physical appearance of facility</a:t>
            </a:r>
          </a:p>
          <a:p>
            <a:pPr eaLnBrk="1" hangingPunct="1">
              <a:buFont typeface="Wingdings" panose="05000000000000000000" pitchFamily="2" charset="2"/>
              <a:buNone/>
            </a:pPr>
            <a:r>
              <a:rPr lang="en-US" altLang="en-US" sz="2600"/>
              <a:t>  -Furnishings </a:t>
            </a:r>
          </a:p>
          <a:p>
            <a:pPr eaLnBrk="1" hangingPunct="1">
              <a:buFont typeface="Wingdings" panose="05000000000000000000" pitchFamily="2" charset="2"/>
              <a:buNone/>
            </a:pPr>
            <a:r>
              <a:rPr lang="en-US" altLang="en-US" sz="2600"/>
              <a:t>  -Employee uniforms</a:t>
            </a:r>
          </a:p>
          <a:p>
            <a:pPr eaLnBrk="1" hangingPunct="1">
              <a:buFont typeface="Wingdings" panose="05000000000000000000" pitchFamily="2" charset="2"/>
              <a:buNone/>
            </a:pPr>
            <a:r>
              <a:rPr lang="en-US" altLang="en-US" sz="2600"/>
              <a:t>  -Logo</a:t>
            </a:r>
          </a:p>
          <a:p>
            <a:pPr eaLnBrk="1" hangingPunct="1">
              <a:buFont typeface="Wingdings" panose="05000000000000000000" pitchFamily="2" charset="2"/>
              <a:buNone/>
            </a:pPr>
            <a:r>
              <a:rPr lang="en-US" altLang="en-US" sz="2600"/>
              <a:t>  -Website</a:t>
            </a:r>
          </a:p>
          <a:p>
            <a:pPr eaLnBrk="1" hangingPunct="1">
              <a:buFont typeface="Wingdings" panose="05000000000000000000" pitchFamily="2" charset="2"/>
              <a:buNone/>
            </a:pPr>
            <a:r>
              <a:rPr lang="en-US" altLang="en-US" sz="2600"/>
              <a:t>  -Packaging</a:t>
            </a:r>
          </a:p>
          <a:p>
            <a:pPr eaLnBrk="1" hangingPunct="1">
              <a:buFont typeface="Wingdings" panose="05000000000000000000" pitchFamily="2" charset="2"/>
              <a:buNone/>
            </a:pPr>
            <a:endParaRPr lang="en-US" altLang="en-US" sz="2600"/>
          </a:p>
        </p:txBody>
      </p:sp>
      <p:sp>
        <p:nvSpPr>
          <p:cNvPr id="520195" name="Title 3">
            <a:extLst>
              <a:ext uri="{FF2B5EF4-FFF2-40B4-BE49-F238E27FC236}">
                <a16:creationId xmlns:a16="http://schemas.microsoft.com/office/drawing/2014/main" id="{062CE3FF-232C-FDA9-F4DA-C07B0D29D650}"/>
              </a:ext>
            </a:extLst>
          </p:cNvPr>
          <p:cNvSpPr>
            <a:spLocks noGrp="1" noChangeArrowheads="1"/>
          </p:cNvSpPr>
          <p:nvPr>
            <p:ph type="title"/>
          </p:nvPr>
        </p:nvSpPr>
        <p:spPr>
          <a:xfrm>
            <a:off x="3048000" y="304801"/>
            <a:ext cx="7010400" cy="1527175"/>
          </a:xfrm>
        </p:spPr>
        <p:txBody>
          <a:bodyPr/>
          <a:lstStyle/>
          <a:p>
            <a:pPr algn="ctr"/>
            <a:r>
              <a:rPr lang="en-US" altLang="en-US" b="1">
                <a:solidFill>
                  <a:srgbClr val="FF0000"/>
                </a:solidFill>
              </a:rPr>
              <a:t>1-Intangability</a:t>
            </a:r>
            <a:r>
              <a:rPr lang="en-US" altLang="en-US">
                <a:solidFill>
                  <a:srgbClr val="FF0000"/>
                </a:solidFill>
              </a:rPr>
              <a:t> </a:t>
            </a:r>
            <a:br>
              <a:rPr lang="en-US" altLang="en-US"/>
            </a:br>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a:extLst>
              <a:ext uri="{FF2B5EF4-FFF2-40B4-BE49-F238E27FC236}">
                <a16:creationId xmlns:a16="http://schemas.microsoft.com/office/drawing/2014/main" id="{E220A127-2BB6-A896-8B1A-50B2C95BD6C9}"/>
              </a:ext>
            </a:extLst>
          </p:cNvPr>
          <p:cNvSpPr>
            <a:spLocks noGrp="1" noChangeArrowheads="1"/>
          </p:cNvSpPr>
          <p:nvPr>
            <p:ph type="title"/>
          </p:nvPr>
        </p:nvSpPr>
        <p:spPr>
          <a:xfrm>
            <a:off x="1752600" y="76200"/>
            <a:ext cx="8458200" cy="1143000"/>
          </a:xfrm>
        </p:spPr>
        <p:txBody>
          <a:bodyPr/>
          <a:lstStyle/>
          <a:p>
            <a:pPr algn="ctr"/>
            <a:r>
              <a:rPr lang="en-US" altLang="en-US">
                <a:solidFill>
                  <a:srgbClr val="FF0000"/>
                </a:solidFill>
              </a:rPr>
              <a:t>Physical Evidence and Presentation</a:t>
            </a:r>
          </a:p>
        </p:txBody>
      </p:sp>
      <p:sp>
        <p:nvSpPr>
          <p:cNvPr id="649219" name="AutoShape 3">
            <a:extLst>
              <a:ext uri="{FF2B5EF4-FFF2-40B4-BE49-F238E27FC236}">
                <a16:creationId xmlns:a16="http://schemas.microsoft.com/office/drawing/2014/main" id="{313A0459-D4EA-C05F-E32C-80CA67F6E8C4}"/>
              </a:ext>
            </a:extLst>
          </p:cNvPr>
          <p:cNvSpPr>
            <a:spLocks noChangeArrowheads="1"/>
          </p:cNvSpPr>
          <p:nvPr/>
        </p:nvSpPr>
        <p:spPr bwMode="auto">
          <a:xfrm>
            <a:off x="2057400" y="1371600"/>
            <a:ext cx="4648200" cy="762000"/>
          </a:xfrm>
          <a:prstGeom prst="roundRect">
            <a:avLst>
              <a:gd name="adj" fmla="val 16667"/>
            </a:avLst>
          </a:prstGeom>
          <a:gradFill rotWithShape="1">
            <a:gsLst>
              <a:gs pos="0">
                <a:srgbClr val="FFDD4F"/>
              </a:gs>
              <a:gs pos="100000">
                <a:srgbClr val="FFFFFF"/>
              </a:gs>
            </a:gsLst>
            <a:lin ang="5400000" scaled="1"/>
          </a:gradFill>
          <a:ln w="9525" algn="ctr">
            <a:solidFill>
              <a:srgbClr val="E1D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buClrTx/>
              <a:buSzTx/>
              <a:buFontTx/>
              <a:buNone/>
            </a:pPr>
            <a:r>
              <a:rPr lang="en-US" altLang="en-US" sz="3200">
                <a:solidFill>
                  <a:schemeClr val="tx1"/>
                </a:solidFill>
                <a:ea typeface="MS PGothic" panose="020B0600070205080204" pitchFamily="34" charset="-128"/>
              </a:rPr>
              <a:t>Place</a:t>
            </a:r>
          </a:p>
        </p:txBody>
      </p:sp>
      <p:sp>
        <p:nvSpPr>
          <p:cNvPr id="649220" name="AutoShape 4">
            <a:extLst>
              <a:ext uri="{FF2B5EF4-FFF2-40B4-BE49-F238E27FC236}">
                <a16:creationId xmlns:a16="http://schemas.microsoft.com/office/drawing/2014/main" id="{5C34EBAA-B7DF-B68A-8018-F8E8BE86634E}"/>
              </a:ext>
            </a:extLst>
          </p:cNvPr>
          <p:cNvSpPr>
            <a:spLocks noChangeArrowheads="1"/>
          </p:cNvSpPr>
          <p:nvPr/>
        </p:nvSpPr>
        <p:spPr bwMode="auto">
          <a:xfrm>
            <a:off x="2057400" y="2209800"/>
            <a:ext cx="4648200" cy="762000"/>
          </a:xfrm>
          <a:prstGeom prst="roundRect">
            <a:avLst>
              <a:gd name="adj" fmla="val 16667"/>
            </a:avLst>
          </a:prstGeom>
          <a:gradFill rotWithShape="1">
            <a:gsLst>
              <a:gs pos="0">
                <a:srgbClr val="FFDD4F"/>
              </a:gs>
              <a:gs pos="100000">
                <a:srgbClr val="FFFFFF"/>
              </a:gs>
            </a:gsLst>
            <a:lin ang="5400000" scaled="1"/>
          </a:gradFill>
          <a:ln w="9525" algn="ctr">
            <a:solidFill>
              <a:srgbClr val="E1D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buClrTx/>
              <a:buSzTx/>
              <a:buFontTx/>
              <a:buNone/>
            </a:pPr>
            <a:r>
              <a:rPr lang="en-US" altLang="en-US" sz="3200">
                <a:solidFill>
                  <a:schemeClr val="tx1"/>
                </a:solidFill>
                <a:ea typeface="MS PGothic" panose="020B0600070205080204" pitchFamily="34" charset="-128"/>
              </a:rPr>
              <a:t>People</a:t>
            </a:r>
          </a:p>
        </p:txBody>
      </p:sp>
      <p:sp>
        <p:nvSpPr>
          <p:cNvPr id="649221" name="AutoShape 5">
            <a:extLst>
              <a:ext uri="{FF2B5EF4-FFF2-40B4-BE49-F238E27FC236}">
                <a16:creationId xmlns:a16="http://schemas.microsoft.com/office/drawing/2014/main" id="{8A05A21B-2176-B352-60F8-E3238D29CE43}"/>
              </a:ext>
            </a:extLst>
          </p:cNvPr>
          <p:cNvSpPr>
            <a:spLocks noChangeArrowheads="1"/>
          </p:cNvSpPr>
          <p:nvPr/>
        </p:nvSpPr>
        <p:spPr bwMode="auto">
          <a:xfrm>
            <a:off x="2057400" y="3048000"/>
            <a:ext cx="4648200" cy="762000"/>
          </a:xfrm>
          <a:prstGeom prst="roundRect">
            <a:avLst>
              <a:gd name="adj" fmla="val 16667"/>
            </a:avLst>
          </a:prstGeom>
          <a:gradFill rotWithShape="1">
            <a:gsLst>
              <a:gs pos="0">
                <a:srgbClr val="FFDD4F"/>
              </a:gs>
              <a:gs pos="100000">
                <a:srgbClr val="FFFFFF"/>
              </a:gs>
            </a:gsLst>
            <a:lin ang="5400000" scaled="1"/>
          </a:gradFill>
          <a:ln w="9525" algn="ctr">
            <a:solidFill>
              <a:srgbClr val="E1D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buClrTx/>
              <a:buSzTx/>
              <a:buFontTx/>
              <a:buNone/>
            </a:pPr>
            <a:r>
              <a:rPr lang="en-US" altLang="en-US" sz="3200">
                <a:solidFill>
                  <a:schemeClr val="tx1"/>
                </a:solidFill>
                <a:ea typeface="MS PGothic" panose="020B0600070205080204" pitchFamily="34" charset="-128"/>
              </a:rPr>
              <a:t>Equipment</a:t>
            </a:r>
          </a:p>
        </p:txBody>
      </p:sp>
      <p:sp>
        <p:nvSpPr>
          <p:cNvPr id="649222" name="AutoShape 6">
            <a:extLst>
              <a:ext uri="{FF2B5EF4-FFF2-40B4-BE49-F238E27FC236}">
                <a16:creationId xmlns:a16="http://schemas.microsoft.com/office/drawing/2014/main" id="{D1467A1B-3712-E75E-2632-3A07853A94BC}"/>
              </a:ext>
            </a:extLst>
          </p:cNvPr>
          <p:cNvSpPr>
            <a:spLocks noChangeArrowheads="1"/>
          </p:cNvSpPr>
          <p:nvPr/>
        </p:nvSpPr>
        <p:spPr bwMode="auto">
          <a:xfrm>
            <a:off x="2057400" y="3886200"/>
            <a:ext cx="4724400" cy="762000"/>
          </a:xfrm>
          <a:prstGeom prst="roundRect">
            <a:avLst>
              <a:gd name="adj" fmla="val 16667"/>
            </a:avLst>
          </a:prstGeom>
          <a:gradFill rotWithShape="1">
            <a:gsLst>
              <a:gs pos="0">
                <a:srgbClr val="FFDD4F"/>
              </a:gs>
              <a:gs pos="100000">
                <a:srgbClr val="FFFFFF"/>
              </a:gs>
            </a:gsLst>
            <a:lin ang="5400000" scaled="1"/>
          </a:gradFill>
          <a:ln w="9525" algn="ctr">
            <a:solidFill>
              <a:srgbClr val="E1D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buClrTx/>
              <a:buSzTx/>
              <a:buFontTx/>
              <a:buNone/>
            </a:pPr>
            <a:r>
              <a:rPr lang="en-US" altLang="en-US" sz="3200">
                <a:solidFill>
                  <a:schemeClr val="tx1"/>
                </a:solidFill>
                <a:ea typeface="MS PGothic" panose="020B0600070205080204" pitchFamily="34" charset="-128"/>
              </a:rPr>
              <a:t>Communication</a:t>
            </a:r>
            <a:r>
              <a:rPr lang="en-US" altLang="en-US" sz="3200">
                <a:solidFill>
                  <a:srgbClr val="000066"/>
                </a:solidFill>
                <a:ea typeface="MS PGothic" panose="020B0600070205080204" pitchFamily="34" charset="-128"/>
              </a:rPr>
              <a:t> </a:t>
            </a:r>
            <a:r>
              <a:rPr lang="en-US" altLang="en-US" sz="3200">
                <a:solidFill>
                  <a:schemeClr val="tx1"/>
                </a:solidFill>
                <a:ea typeface="MS PGothic" panose="020B0600070205080204" pitchFamily="34" charset="-128"/>
              </a:rPr>
              <a:t>material</a:t>
            </a:r>
          </a:p>
        </p:txBody>
      </p:sp>
      <p:sp>
        <p:nvSpPr>
          <p:cNvPr id="649223" name="AutoShape 7">
            <a:extLst>
              <a:ext uri="{FF2B5EF4-FFF2-40B4-BE49-F238E27FC236}">
                <a16:creationId xmlns:a16="http://schemas.microsoft.com/office/drawing/2014/main" id="{D8587643-4F3E-EC67-7575-0EF02B5833F9}"/>
              </a:ext>
            </a:extLst>
          </p:cNvPr>
          <p:cNvSpPr>
            <a:spLocks noChangeArrowheads="1"/>
          </p:cNvSpPr>
          <p:nvPr/>
        </p:nvSpPr>
        <p:spPr bwMode="auto">
          <a:xfrm>
            <a:off x="2057400" y="4724400"/>
            <a:ext cx="4724400" cy="762000"/>
          </a:xfrm>
          <a:prstGeom prst="roundRect">
            <a:avLst>
              <a:gd name="adj" fmla="val 16667"/>
            </a:avLst>
          </a:prstGeom>
          <a:gradFill rotWithShape="1">
            <a:gsLst>
              <a:gs pos="0">
                <a:srgbClr val="FFDD4F"/>
              </a:gs>
              <a:gs pos="100000">
                <a:srgbClr val="FFFFFF"/>
              </a:gs>
            </a:gsLst>
            <a:lin ang="5400000" scaled="1"/>
          </a:gradFill>
          <a:ln w="9525" algn="ctr">
            <a:solidFill>
              <a:srgbClr val="E1D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buClrTx/>
              <a:buSzTx/>
              <a:buFontTx/>
              <a:buNone/>
            </a:pPr>
            <a:r>
              <a:rPr lang="en-US" altLang="en-US" sz="3200">
                <a:solidFill>
                  <a:schemeClr val="tx1"/>
                </a:solidFill>
                <a:ea typeface="MS PGothic" panose="020B0600070205080204" pitchFamily="34" charset="-128"/>
              </a:rPr>
              <a:t>Symbols</a:t>
            </a:r>
          </a:p>
        </p:txBody>
      </p:sp>
      <p:sp>
        <p:nvSpPr>
          <p:cNvPr id="649224" name="AutoShape 8">
            <a:extLst>
              <a:ext uri="{FF2B5EF4-FFF2-40B4-BE49-F238E27FC236}">
                <a16:creationId xmlns:a16="http://schemas.microsoft.com/office/drawing/2014/main" id="{9B08EE30-1061-BE62-4198-13143D583403}"/>
              </a:ext>
            </a:extLst>
          </p:cNvPr>
          <p:cNvSpPr>
            <a:spLocks noChangeArrowheads="1"/>
          </p:cNvSpPr>
          <p:nvPr/>
        </p:nvSpPr>
        <p:spPr bwMode="auto">
          <a:xfrm>
            <a:off x="2057400" y="5562600"/>
            <a:ext cx="4724400" cy="762000"/>
          </a:xfrm>
          <a:prstGeom prst="roundRect">
            <a:avLst>
              <a:gd name="adj" fmla="val 16667"/>
            </a:avLst>
          </a:prstGeom>
          <a:gradFill rotWithShape="1">
            <a:gsLst>
              <a:gs pos="0">
                <a:srgbClr val="FFDD4F"/>
              </a:gs>
              <a:gs pos="100000">
                <a:srgbClr val="FFFFFF"/>
              </a:gs>
            </a:gsLst>
            <a:lin ang="5400000" scaled="1"/>
          </a:gradFill>
          <a:ln w="9525" algn="ctr">
            <a:solidFill>
              <a:srgbClr val="E1D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buClrTx/>
              <a:buSzTx/>
              <a:buFontTx/>
              <a:buNone/>
            </a:pPr>
            <a:r>
              <a:rPr lang="en-US" altLang="en-US" sz="3200">
                <a:solidFill>
                  <a:schemeClr val="tx1"/>
                </a:solidFill>
                <a:ea typeface="MS PGothic" panose="020B0600070205080204" pitchFamily="34" charset="-128"/>
              </a:rPr>
              <a:t>Price</a:t>
            </a:r>
          </a:p>
        </p:txBody>
      </p:sp>
      <p:sp>
        <p:nvSpPr>
          <p:cNvPr id="521225" name="AutoShape 9" descr="restaurant">
            <a:extLst>
              <a:ext uri="{FF2B5EF4-FFF2-40B4-BE49-F238E27FC236}">
                <a16:creationId xmlns:a16="http://schemas.microsoft.com/office/drawing/2014/main" id="{C242F621-6148-95CA-583C-B9E009A7928C}"/>
              </a:ext>
            </a:extLst>
          </p:cNvPr>
          <p:cNvSpPr>
            <a:spLocks noChangeArrowheads="1"/>
          </p:cNvSpPr>
          <p:nvPr/>
        </p:nvSpPr>
        <p:spPr bwMode="auto">
          <a:xfrm>
            <a:off x="6934200" y="1524000"/>
            <a:ext cx="3352800" cy="4572000"/>
          </a:xfrm>
          <a:prstGeom prst="roundRect">
            <a:avLst>
              <a:gd name="adj" fmla="val 16667"/>
            </a:avLst>
          </a:prstGeom>
          <a:blipFill dpi="0" rotWithShape="1">
            <a:blip r:embed="rId3"/>
            <a:srcRect/>
            <a:stretch>
              <a:fillRect/>
            </a:stretch>
          </a:bli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a typeface="MS PGothic" panose="020B0600070205080204" pitchFamily="34" charset="-128"/>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49219"/>
                                        </p:tgtEl>
                                        <p:attrNameLst>
                                          <p:attrName>style.visibility</p:attrName>
                                        </p:attrNameLst>
                                      </p:cBhvr>
                                      <p:to>
                                        <p:strVal val="visible"/>
                                      </p:to>
                                    </p:set>
                                    <p:animEffect transition="in" filter="blinds(horizontal)">
                                      <p:cBhvr>
                                        <p:cTn id="7" dur="500"/>
                                        <p:tgtEl>
                                          <p:spTgt spid="649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49220"/>
                                        </p:tgtEl>
                                        <p:attrNameLst>
                                          <p:attrName>style.visibility</p:attrName>
                                        </p:attrNameLst>
                                      </p:cBhvr>
                                      <p:to>
                                        <p:strVal val="visible"/>
                                      </p:to>
                                    </p:set>
                                    <p:animEffect transition="in" filter="blinds(horizontal)">
                                      <p:cBhvr>
                                        <p:cTn id="12" dur="500"/>
                                        <p:tgtEl>
                                          <p:spTgt spid="649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49221"/>
                                        </p:tgtEl>
                                        <p:attrNameLst>
                                          <p:attrName>style.visibility</p:attrName>
                                        </p:attrNameLst>
                                      </p:cBhvr>
                                      <p:to>
                                        <p:strVal val="visible"/>
                                      </p:to>
                                    </p:set>
                                    <p:animEffect transition="in" filter="blinds(horizontal)">
                                      <p:cBhvr>
                                        <p:cTn id="17" dur="500"/>
                                        <p:tgtEl>
                                          <p:spTgt spid="6492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49222"/>
                                        </p:tgtEl>
                                        <p:attrNameLst>
                                          <p:attrName>style.visibility</p:attrName>
                                        </p:attrNameLst>
                                      </p:cBhvr>
                                      <p:to>
                                        <p:strVal val="visible"/>
                                      </p:to>
                                    </p:set>
                                    <p:animEffect transition="in" filter="blinds(horizontal)">
                                      <p:cBhvr>
                                        <p:cTn id="22" dur="500"/>
                                        <p:tgtEl>
                                          <p:spTgt spid="6492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49223"/>
                                        </p:tgtEl>
                                        <p:attrNameLst>
                                          <p:attrName>style.visibility</p:attrName>
                                        </p:attrNameLst>
                                      </p:cBhvr>
                                      <p:to>
                                        <p:strVal val="visible"/>
                                      </p:to>
                                    </p:set>
                                    <p:animEffect transition="in" filter="blinds(horizontal)">
                                      <p:cBhvr>
                                        <p:cTn id="27" dur="500"/>
                                        <p:tgtEl>
                                          <p:spTgt spid="6492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49224"/>
                                        </p:tgtEl>
                                        <p:attrNameLst>
                                          <p:attrName>style.visibility</p:attrName>
                                        </p:attrNameLst>
                                      </p:cBhvr>
                                      <p:to>
                                        <p:strVal val="visible"/>
                                      </p:to>
                                    </p:set>
                                    <p:animEffect transition="in" filter="blinds(horizontal)">
                                      <p:cBhvr>
                                        <p:cTn id="32" dur="500"/>
                                        <p:tgtEl>
                                          <p:spTgt spid="64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19" grpId="0" animBg="1"/>
      <p:bldP spid="649220" grpId="0" animBg="1"/>
      <p:bldP spid="649221" grpId="0" animBg="1"/>
      <p:bldP spid="649222" grpId="0" animBg="1"/>
      <p:bldP spid="649223" grpId="0" animBg="1"/>
      <p:bldP spid="6492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a:extLst>
              <a:ext uri="{FF2B5EF4-FFF2-40B4-BE49-F238E27FC236}">
                <a16:creationId xmlns:a16="http://schemas.microsoft.com/office/drawing/2014/main" id="{E7C96E63-4543-F379-B559-880924103B18}"/>
              </a:ext>
            </a:extLst>
          </p:cNvPr>
          <p:cNvSpPr>
            <a:spLocks noGrp="1" noChangeArrowheads="1"/>
          </p:cNvSpPr>
          <p:nvPr>
            <p:ph type="title"/>
          </p:nvPr>
        </p:nvSpPr>
        <p:spPr/>
        <p:txBody>
          <a:bodyPr/>
          <a:lstStyle/>
          <a:p>
            <a:pPr algn="ctr"/>
            <a:r>
              <a:rPr lang="en-US" altLang="en-US" sz="3800">
                <a:solidFill>
                  <a:srgbClr val="FF0000"/>
                </a:solidFill>
              </a:rPr>
              <a:t>Disney Relies Upon Tangible Cues</a:t>
            </a:r>
          </a:p>
        </p:txBody>
      </p:sp>
      <p:pic>
        <p:nvPicPr>
          <p:cNvPr id="523267" name="Picture 3">
            <a:extLst>
              <a:ext uri="{FF2B5EF4-FFF2-40B4-BE49-F238E27FC236}">
                <a16:creationId xmlns:a16="http://schemas.microsoft.com/office/drawing/2014/main" id="{706FC20B-809A-8FCC-8252-428849F790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4999" b="8333"/>
          <a:stretch>
            <a:fillRect/>
          </a:stretch>
        </p:blipFill>
        <p:spPr>
          <a:xfrm>
            <a:off x="3325814" y="2179638"/>
            <a:ext cx="6211887" cy="3529012"/>
          </a:xfrm>
        </p:spPr>
      </p:pic>
    </p:spTree>
  </p:cSld>
  <p:clrMapOvr>
    <a:masterClrMapping/>
  </p:clrMapOvr>
  <p:transition>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a:extLst>
              <a:ext uri="{FF2B5EF4-FFF2-40B4-BE49-F238E27FC236}">
                <a16:creationId xmlns:a16="http://schemas.microsoft.com/office/drawing/2014/main" id="{69AAFC90-7A97-FF05-19F6-BA53AF5A99F9}"/>
              </a:ext>
            </a:extLst>
          </p:cNvPr>
          <p:cNvSpPr>
            <a:spLocks noGrp="1" noChangeArrowheads="1"/>
          </p:cNvSpPr>
          <p:nvPr>
            <p:ph type="title"/>
          </p:nvPr>
        </p:nvSpPr>
        <p:spPr>
          <a:xfrm>
            <a:off x="2895600" y="533400"/>
            <a:ext cx="6324600" cy="1066800"/>
          </a:xfrm>
        </p:spPr>
        <p:txBody>
          <a:bodyPr>
            <a:normAutofit fontScale="90000"/>
          </a:bodyPr>
          <a:lstStyle/>
          <a:p>
            <a:pPr algn="ctr" eaLnBrk="1" hangingPunct="1"/>
            <a:r>
              <a:rPr lang="en-US" altLang="en-US" b="1">
                <a:solidFill>
                  <a:srgbClr val="FF0000"/>
                </a:solidFill>
              </a:rPr>
              <a:t>2-Perishability</a:t>
            </a:r>
            <a:br>
              <a:rPr lang="ar-EG" altLang="en-US" b="1">
                <a:solidFill>
                  <a:srgbClr val="FF0000"/>
                </a:solidFill>
                <a:cs typeface="Arial" panose="020B0604020202020204" pitchFamily="34" charset="0"/>
              </a:rPr>
            </a:br>
            <a:endParaRPr lang="en-US" altLang="en-US" b="1">
              <a:solidFill>
                <a:srgbClr val="FF0000"/>
              </a:solidFill>
              <a:cs typeface="Arial" panose="020B0604020202020204" pitchFamily="34" charset="0"/>
            </a:endParaRPr>
          </a:p>
        </p:txBody>
      </p:sp>
      <p:sp>
        <p:nvSpPr>
          <p:cNvPr id="525315" name="Rectangle 3">
            <a:extLst>
              <a:ext uri="{FF2B5EF4-FFF2-40B4-BE49-F238E27FC236}">
                <a16:creationId xmlns:a16="http://schemas.microsoft.com/office/drawing/2014/main" id="{234EBBB2-5FF1-2052-EEF1-D747A817D938}"/>
              </a:ext>
            </a:extLst>
          </p:cNvPr>
          <p:cNvSpPr>
            <a:spLocks noGrp="1" noChangeArrowheads="1"/>
          </p:cNvSpPr>
          <p:nvPr>
            <p:ph type="body" idx="1"/>
          </p:nvPr>
        </p:nvSpPr>
        <p:spPr>
          <a:xfrm>
            <a:off x="1676400" y="1600200"/>
            <a:ext cx="8991600" cy="5029200"/>
          </a:xfrm>
        </p:spPr>
        <p:txBody>
          <a:bodyPr/>
          <a:lstStyle/>
          <a:p>
            <a:pPr eaLnBrk="1" hangingPunct="1">
              <a:buFont typeface="Wingdings" panose="05000000000000000000" pitchFamily="2" charset="2"/>
              <a:buNone/>
            </a:pPr>
            <a:r>
              <a:rPr lang="en-US" altLang="en-US" sz="2600">
                <a:cs typeface="Arial" panose="020B0604020202020204" pitchFamily="34" charset="0"/>
              </a:rPr>
              <a:t>-The perishability of services is not a problem when demand is steady however when demand fluctuates service firms have difficult problems .</a:t>
            </a:r>
          </a:p>
          <a:p>
            <a:pPr eaLnBrk="1" hangingPunct="1">
              <a:buFont typeface="Wingdings" panose="05000000000000000000" pitchFamily="2" charset="2"/>
              <a:buNone/>
            </a:pPr>
            <a:r>
              <a:rPr lang="en-US" altLang="en-US" sz="2600">
                <a:cs typeface="Arial" panose="020B0604020202020204" pitchFamily="34" charset="0"/>
              </a:rPr>
              <a:t>Example :because of rush- hour demand public transportation companies have to own much more equipment </a:t>
            </a:r>
          </a:p>
          <a:p>
            <a:pPr eaLnBrk="1" hangingPunct="1">
              <a:buFont typeface="Wingdings" panose="05000000000000000000" pitchFamily="2" charset="2"/>
              <a:buNone/>
            </a:pPr>
            <a:endParaRPr lang="ar-EG" altLang="en-US" sz="2600">
              <a:cs typeface="Arial" panose="020B0604020202020204" pitchFamily="34" charset="0"/>
            </a:endParaRPr>
          </a:p>
          <a:p>
            <a:pPr eaLnBrk="1" hangingPunct="1">
              <a:buFont typeface="Wingdings" panose="05000000000000000000" pitchFamily="2" charset="2"/>
              <a:buNone/>
            </a:pPr>
            <a:r>
              <a:rPr lang="en-US" altLang="en-US" sz="2600"/>
              <a:t>-Adjust pricing to influence demand</a:t>
            </a:r>
          </a:p>
          <a:p>
            <a:pPr eaLnBrk="1" hangingPunct="1">
              <a:buFont typeface="Wingdings" panose="05000000000000000000" pitchFamily="2" charset="2"/>
              <a:buNone/>
            </a:pPr>
            <a:endParaRPr lang="en-US" altLang="en-US" sz="2600"/>
          </a:p>
          <a:p>
            <a:pPr eaLnBrk="1" hangingPunct="1">
              <a:buFont typeface="Wingdings" panose="05000000000000000000" pitchFamily="2" charset="2"/>
              <a:buNone/>
            </a:pPr>
            <a:r>
              <a:rPr lang="en-US" altLang="en-US" sz="2600"/>
              <a:t>-Capacity management: adjusting services to match demand </a:t>
            </a:r>
            <a:endParaRPr lang="ar-SA" altLang="en-US" sz="2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a:extLst>
              <a:ext uri="{FF2B5EF4-FFF2-40B4-BE49-F238E27FC236}">
                <a16:creationId xmlns:a16="http://schemas.microsoft.com/office/drawing/2014/main" id="{F729645F-03BE-B387-5AC7-6BBC32A5CA1C}"/>
              </a:ext>
            </a:extLst>
          </p:cNvPr>
          <p:cNvSpPr>
            <a:spLocks noGrp="1" noChangeArrowheads="1"/>
          </p:cNvSpPr>
          <p:nvPr>
            <p:ph type="title"/>
          </p:nvPr>
        </p:nvSpPr>
        <p:spPr>
          <a:xfrm>
            <a:off x="2971800" y="377826"/>
            <a:ext cx="7010400" cy="1527175"/>
          </a:xfrm>
        </p:spPr>
        <p:txBody>
          <a:bodyPr/>
          <a:lstStyle/>
          <a:p>
            <a:pPr algn="ctr" eaLnBrk="1" hangingPunct="1"/>
            <a:r>
              <a:rPr lang="en-US" altLang="en-US" b="1">
                <a:solidFill>
                  <a:srgbClr val="FF0000"/>
                </a:solidFill>
              </a:rPr>
              <a:t>3-Inseparability</a:t>
            </a:r>
            <a:br>
              <a:rPr lang="en-US" altLang="en-US" b="1" u="sng">
                <a:solidFill>
                  <a:srgbClr val="FF0000"/>
                </a:solidFill>
              </a:rPr>
            </a:br>
            <a:endParaRPr lang="en-US" altLang="en-US">
              <a:solidFill>
                <a:srgbClr val="FF0000"/>
              </a:solidFill>
            </a:endParaRPr>
          </a:p>
        </p:txBody>
      </p:sp>
      <p:sp>
        <p:nvSpPr>
          <p:cNvPr id="526339" name="Rectangle 3">
            <a:extLst>
              <a:ext uri="{FF2B5EF4-FFF2-40B4-BE49-F238E27FC236}">
                <a16:creationId xmlns:a16="http://schemas.microsoft.com/office/drawing/2014/main" id="{0FD5A4F0-B0BC-2D40-98C8-CE18D21DA3E0}"/>
              </a:ext>
            </a:extLst>
          </p:cNvPr>
          <p:cNvSpPr>
            <a:spLocks noGrp="1" noChangeArrowheads="1"/>
          </p:cNvSpPr>
          <p:nvPr>
            <p:ph type="body" idx="1"/>
          </p:nvPr>
        </p:nvSpPr>
        <p:spPr>
          <a:xfrm>
            <a:off x="1676400" y="1905000"/>
            <a:ext cx="8763000" cy="4114800"/>
          </a:xfrm>
        </p:spPr>
        <p:txBody>
          <a:bodyPr/>
          <a:lstStyle/>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-Employee training</a:t>
            </a:r>
          </a:p>
          <a:p>
            <a:pPr eaLnBrk="1" hangingPunct="1">
              <a:buFont typeface="Wingdings" panose="05000000000000000000" pitchFamily="2" charset="2"/>
              <a:buNone/>
            </a:pPr>
            <a:r>
              <a:rPr lang="en-US" altLang="en-US"/>
              <a:t>-Disintermediation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a:extLst>
              <a:ext uri="{FF2B5EF4-FFF2-40B4-BE49-F238E27FC236}">
                <a16:creationId xmlns:a16="http://schemas.microsoft.com/office/drawing/2014/main" id="{7017BE9A-6F45-DB09-99B7-D6379FC4557D}"/>
              </a:ext>
            </a:extLst>
          </p:cNvPr>
          <p:cNvSpPr>
            <a:spLocks noGrp="1" noChangeArrowheads="1"/>
          </p:cNvSpPr>
          <p:nvPr>
            <p:ph type="title"/>
          </p:nvPr>
        </p:nvSpPr>
        <p:spPr/>
        <p:txBody>
          <a:bodyPr/>
          <a:lstStyle/>
          <a:p>
            <a:pPr algn="ctr" eaLnBrk="1" hangingPunct="1"/>
            <a:r>
              <a:rPr lang="en-US" altLang="en-US" b="1">
                <a:solidFill>
                  <a:srgbClr val="FF0000"/>
                </a:solidFill>
              </a:rPr>
              <a:t>4-Variability</a:t>
            </a:r>
            <a:br>
              <a:rPr lang="ar-EG" altLang="en-US" b="1">
                <a:cs typeface="Arial" panose="020B0604020202020204" pitchFamily="34" charset="0"/>
              </a:rPr>
            </a:br>
            <a:endParaRPr lang="en-US" altLang="en-US"/>
          </a:p>
        </p:txBody>
      </p:sp>
      <p:sp>
        <p:nvSpPr>
          <p:cNvPr id="527363" name="Rectangle 3">
            <a:extLst>
              <a:ext uri="{FF2B5EF4-FFF2-40B4-BE49-F238E27FC236}">
                <a16:creationId xmlns:a16="http://schemas.microsoft.com/office/drawing/2014/main" id="{7351090D-DF05-8078-3893-5E0A1018E8C7}"/>
              </a:ext>
            </a:extLst>
          </p:cNvPr>
          <p:cNvSpPr>
            <a:spLocks noGrp="1" noChangeArrowheads="1"/>
          </p:cNvSpPr>
          <p:nvPr>
            <p:ph type="body" idx="1"/>
          </p:nvPr>
        </p:nvSpPr>
        <p:spPr>
          <a:xfrm>
            <a:off x="1676400" y="1905000"/>
            <a:ext cx="8382000" cy="4114800"/>
          </a:xfrm>
        </p:spPr>
        <p:txBody>
          <a:bodyPr/>
          <a:lstStyle/>
          <a:p>
            <a:pPr eaLnBrk="1" hangingPunct="1">
              <a:buFont typeface="Wingdings" panose="05000000000000000000" pitchFamily="2" charset="2"/>
              <a:buNone/>
            </a:pPr>
            <a:endParaRPr lang="ar-EG" altLang="en-US" b="1" u="sng">
              <a:cs typeface="Arial" panose="020B0604020202020204" pitchFamily="34" charset="0"/>
            </a:endParaRPr>
          </a:p>
          <a:p>
            <a:pPr eaLnBrk="1" hangingPunct="1">
              <a:buFont typeface="Wingdings" panose="05000000000000000000" pitchFamily="2" charset="2"/>
              <a:buNone/>
            </a:pPr>
            <a:r>
              <a:rPr lang="en-US" altLang="en-US"/>
              <a:t>-Service guarantees</a:t>
            </a:r>
          </a:p>
          <a:p>
            <a:pPr eaLnBrk="1" hangingPunct="1">
              <a:buFontTx/>
              <a:buChar char="-"/>
            </a:pPr>
            <a:r>
              <a:rPr lang="en-US" altLang="en-US"/>
              <a:t>Improving service delivery process</a:t>
            </a:r>
          </a:p>
          <a:p>
            <a:pPr eaLnBrk="1" hangingPunct="1">
              <a:buFontTx/>
              <a:buChar char="-"/>
            </a:pPr>
            <a:r>
              <a:rPr lang="en-US" altLang="en-US"/>
              <a:t>TQM</a:t>
            </a:r>
            <a:endParaRPr lang="ar-SA"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itle 1">
            <a:extLst>
              <a:ext uri="{FF2B5EF4-FFF2-40B4-BE49-F238E27FC236}">
                <a16:creationId xmlns:a16="http://schemas.microsoft.com/office/drawing/2014/main" id="{FACA9A47-F4C7-669C-7681-96ADACF243FC}"/>
              </a:ext>
            </a:extLst>
          </p:cNvPr>
          <p:cNvSpPr>
            <a:spLocks noGrp="1" noChangeArrowheads="1"/>
          </p:cNvSpPr>
          <p:nvPr>
            <p:ph type="title"/>
          </p:nvPr>
        </p:nvSpPr>
        <p:spPr>
          <a:xfrm>
            <a:off x="2971800" y="152401"/>
            <a:ext cx="7620000" cy="1527175"/>
          </a:xfrm>
        </p:spPr>
        <p:txBody>
          <a:bodyPr/>
          <a:lstStyle/>
          <a:p>
            <a:pPr algn="ctr"/>
            <a:r>
              <a:rPr lang="en-US" altLang="en-US">
                <a:solidFill>
                  <a:srgbClr val="FF0000"/>
                </a:solidFill>
              </a:rPr>
              <a:t>SERVQUAL model </a:t>
            </a:r>
            <a:br>
              <a:rPr lang="en-US" altLang="en-US">
                <a:solidFill>
                  <a:srgbClr val="FF0000"/>
                </a:solidFill>
              </a:rPr>
            </a:br>
            <a:r>
              <a:rPr lang="en-US" altLang="en-US">
                <a:solidFill>
                  <a:srgbClr val="FF0000"/>
                </a:solidFill>
              </a:rPr>
              <a:t> = service quality</a:t>
            </a:r>
            <a:endParaRPr lang="en-GB" altLang="en-US">
              <a:solidFill>
                <a:srgbClr val="FF0000"/>
              </a:solidFill>
            </a:endParaRPr>
          </a:p>
        </p:txBody>
      </p:sp>
      <p:sp>
        <p:nvSpPr>
          <p:cNvPr id="3" name="Content Placeholder 2">
            <a:extLst>
              <a:ext uri="{FF2B5EF4-FFF2-40B4-BE49-F238E27FC236}">
                <a16:creationId xmlns:a16="http://schemas.microsoft.com/office/drawing/2014/main" id="{DC7B4663-1088-A002-2642-7588EF51773F}"/>
              </a:ext>
            </a:extLst>
          </p:cNvPr>
          <p:cNvSpPr>
            <a:spLocks noGrp="1"/>
          </p:cNvSpPr>
          <p:nvPr>
            <p:ph idx="1"/>
          </p:nvPr>
        </p:nvSpPr>
        <p:spPr>
          <a:xfrm>
            <a:off x="2057400" y="1905000"/>
            <a:ext cx="8001000" cy="4114800"/>
          </a:xfrm>
        </p:spPr>
        <p:txBody>
          <a:bodyPr/>
          <a:lstStyle/>
          <a:p>
            <a:pPr marL="0" indent="0" algn="ctr">
              <a:buNone/>
              <a:defRPr/>
            </a:pPr>
            <a:r>
              <a:rPr lang="en-US" dirty="0">
                <a:solidFill>
                  <a:srgbClr val="3366FF"/>
                </a:solidFill>
              </a:rPr>
              <a:t>RATER </a:t>
            </a:r>
          </a:p>
          <a:p>
            <a:pPr>
              <a:defRPr/>
            </a:pPr>
            <a:r>
              <a:rPr lang="en-US" dirty="0"/>
              <a:t>Reliability </a:t>
            </a:r>
          </a:p>
          <a:p>
            <a:pPr>
              <a:defRPr/>
            </a:pPr>
            <a:r>
              <a:rPr lang="en-US" dirty="0"/>
              <a:t>Assurance </a:t>
            </a:r>
            <a:endParaRPr lang="en-GB" dirty="0"/>
          </a:p>
          <a:p>
            <a:pPr>
              <a:defRPr/>
            </a:pPr>
            <a:r>
              <a:rPr lang="en-US" dirty="0"/>
              <a:t>Tangibles </a:t>
            </a:r>
          </a:p>
          <a:p>
            <a:pPr>
              <a:defRPr/>
            </a:pPr>
            <a:r>
              <a:rPr lang="en-US" dirty="0"/>
              <a:t>Empathy </a:t>
            </a:r>
          </a:p>
          <a:p>
            <a:pPr>
              <a:defRPr/>
            </a:pPr>
            <a:r>
              <a:rPr lang="en-US" dirty="0"/>
              <a:t>Responsiveness </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a:extLst>
              <a:ext uri="{FF2B5EF4-FFF2-40B4-BE49-F238E27FC236}">
                <a16:creationId xmlns:a16="http://schemas.microsoft.com/office/drawing/2014/main" id="{F5FACFAB-1AE1-F3E4-09F0-5B6B730B0A3C}"/>
              </a:ext>
            </a:extLst>
          </p:cNvPr>
          <p:cNvSpPr>
            <a:spLocks noGrp="1" noChangeArrowheads="1"/>
          </p:cNvSpPr>
          <p:nvPr>
            <p:ph type="ctrTitle"/>
          </p:nvPr>
        </p:nvSpPr>
        <p:spPr>
          <a:xfrm>
            <a:off x="4953000" y="1104900"/>
            <a:ext cx="6477000" cy="952500"/>
          </a:xfrm>
        </p:spPr>
        <p:txBody>
          <a:bodyPr/>
          <a:lstStyle/>
          <a:p>
            <a:r>
              <a:rPr lang="en-US" altLang="en-US" sz="4000"/>
              <a:t>Chapter 5 </a:t>
            </a:r>
          </a:p>
        </p:txBody>
      </p:sp>
      <p:sp>
        <p:nvSpPr>
          <p:cNvPr id="529411" name="Rectangle 3">
            <a:extLst>
              <a:ext uri="{FF2B5EF4-FFF2-40B4-BE49-F238E27FC236}">
                <a16:creationId xmlns:a16="http://schemas.microsoft.com/office/drawing/2014/main" id="{CD5F2BD4-38BF-016C-873C-68001470475E}"/>
              </a:ext>
            </a:extLst>
          </p:cNvPr>
          <p:cNvSpPr>
            <a:spLocks noGrp="1" noChangeArrowheads="1"/>
          </p:cNvSpPr>
          <p:nvPr>
            <p:ph type="subTitle" idx="1"/>
          </p:nvPr>
        </p:nvSpPr>
        <p:spPr>
          <a:xfrm>
            <a:off x="1676400" y="3124200"/>
            <a:ext cx="8610600" cy="1981200"/>
          </a:xfrm>
        </p:spPr>
        <p:txBody>
          <a:bodyPr/>
          <a:lstStyle/>
          <a:p>
            <a:pPr algn="ctr"/>
            <a:r>
              <a:rPr lang="en-US" altLang="en-US" sz="3600" b="1"/>
              <a:t>Pricing</a:t>
            </a:r>
          </a:p>
        </p:txBody>
      </p:sp>
    </p:spTree>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a:extLst>
              <a:ext uri="{FF2B5EF4-FFF2-40B4-BE49-F238E27FC236}">
                <a16:creationId xmlns:a16="http://schemas.microsoft.com/office/drawing/2014/main" id="{5657309E-2B58-D501-4EE9-89B0C3B3A61D}"/>
              </a:ext>
            </a:extLst>
          </p:cNvPr>
          <p:cNvSpPr>
            <a:spLocks noGrp="1" noChangeArrowheads="1"/>
          </p:cNvSpPr>
          <p:nvPr>
            <p:ph type="title"/>
          </p:nvPr>
        </p:nvSpPr>
        <p:spPr/>
        <p:txBody>
          <a:bodyPr/>
          <a:lstStyle/>
          <a:p>
            <a:pPr algn="ctr"/>
            <a:r>
              <a:rPr lang="en-US" altLang="en-US">
                <a:solidFill>
                  <a:srgbClr val="FF0000"/>
                </a:solidFill>
              </a:rPr>
              <a:t>Old Russian proverb</a:t>
            </a:r>
          </a:p>
        </p:txBody>
      </p:sp>
      <p:sp>
        <p:nvSpPr>
          <p:cNvPr id="531459" name="Rectangle 3">
            <a:extLst>
              <a:ext uri="{FF2B5EF4-FFF2-40B4-BE49-F238E27FC236}">
                <a16:creationId xmlns:a16="http://schemas.microsoft.com/office/drawing/2014/main" id="{E4F9FF3E-1AC2-C3B8-0296-8E7EE7CF237F}"/>
              </a:ext>
            </a:extLst>
          </p:cNvPr>
          <p:cNvSpPr>
            <a:spLocks noGrp="1" noChangeArrowheads="1"/>
          </p:cNvSpPr>
          <p:nvPr>
            <p:ph type="body" idx="1"/>
          </p:nvPr>
        </p:nvSpPr>
        <p:spPr>
          <a:xfrm>
            <a:off x="1828800" y="1905000"/>
            <a:ext cx="8534400" cy="4114800"/>
          </a:xfrm>
        </p:spPr>
        <p:txBody>
          <a:bodyPr/>
          <a:lstStyle/>
          <a:p>
            <a:pPr algn="ctr">
              <a:buFont typeface="Wingdings" panose="05000000000000000000" pitchFamily="2" charset="2"/>
              <a:buNone/>
            </a:pPr>
            <a:r>
              <a:rPr lang="en-US" altLang="en-US" sz="4300"/>
              <a:t>There are two kinds of fools in any market. One does not charge enough. The other charges too much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0154C7DA-E435-02D9-476A-C4B2AA21B423}"/>
              </a:ext>
            </a:extLst>
          </p:cNvPr>
          <p:cNvSpPr>
            <a:spLocks noGrp="1" noChangeArrowheads="1"/>
          </p:cNvSpPr>
          <p:nvPr>
            <p:ph type="title"/>
          </p:nvPr>
        </p:nvSpPr>
        <p:spPr/>
        <p:txBody>
          <a:bodyPr/>
          <a:lstStyle/>
          <a:p>
            <a:pPr algn="ctr" eaLnBrk="1" hangingPunct="1"/>
            <a:r>
              <a:rPr lang="en-US" altLang="en-US"/>
              <a:t> </a:t>
            </a:r>
            <a:r>
              <a:rPr lang="en-US" altLang="en-US">
                <a:solidFill>
                  <a:srgbClr val="FF0000"/>
                </a:solidFill>
              </a:rPr>
              <a:t>What is a Service?</a:t>
            </a:r>
          </a:p>
        </p:txBody>
      </p:sp>
      <p:sp>
        <p:nvSpPr>
          <p:cNvPr id="1660931" name="Rectangle 3">
            <a:extLst>
              <a:ext uri="{FF2B5EF4-FFF2-40B4-BE49-F238E27FC236}">
                <a16:creationId xmlns:a16="http://schemas.microsoft.com/office/drawing/2014/main" id="{4D3AB42D-F2C4-9D8E-E451-AC7D9C50B006}"/>
              </a:ext>
            </a:extLst>
          </p:cNvPr>
          <p:cNvSpPr>
            <a:spLocks noGrp="1" noChangeArrowheads="1"/>
          </p:cNvSpPr>
          <p:nvPr>
            <p:ph type="body" idx="1"/>
          </p:nvPr>
        </p:nvSpPr>
        <p:spPr>
          <a:xfrm>
            <a:off x="1447800" y="2017714"/>
            <a:ext cx="8991600" cy="4611687"/>
          </a:xfrm>
        </p:spPr>
        <p:txBody>
          <a:bodyPr/>
          <a:lstStyle/>
          <a:p>
            <a:pPr eaLnBrk="1" hangingPunct="1">
              <a:defRPr/>
            </a:pPr>
            <a:r>
              <a:rPr lang="en-US" sz="2600"/>
              <a:t>A </a:t>
            </a:r>
            <a:r>
              <a:rPr lang="en-US" sz="2600">
                <a:effectLst>
                  <a:outerShdw blurRad="38100" dist="38100" dir="2700000" algn="tl">
                    <a:srgbClr val="C0C0C0"/>
                  </a:outerShdw>
                </a:effectLst>
              </a:rPr>
              <a:t>SERVICE</a:t>
            </a:r>
            <a:r>
              <a:rPr lang="en-US" sz="2600"/>
              <a:t> is a form of product that consist of activities, benefits, or satisfactions offered for sale that are essentially intangible and do not result in the ownership of anything.</a:t>
            </a:r>
          </a:p>
          <a:p>
            <a:pPr eaLnBrk="1" hangingPunct="1">
              <a:defRPr/>
            </a:pPr>
            <a:r>
              <a:rPr lang="en-US" sz="2600"/>
              <a:t>Examples include:</a:t>
            </a:r>
          </a:p>
          <a:p>
            <a:pPr lvl="1" eaLnBrk="1" hangingPunct="1">
              <a:defRPr/>
            </a:pPr>
            <a:r>
              <a:rPr lang="en-US"/>
              <a:t>Banking</a:t>
            </a:r>
          </a:p>
          <a:p>
            <a:pPr lvl="1" eaLnBrk="1" hangingPunct="1">
              <a:defRPr/>
            </a:pPr>
            <a:r>
              <a:rPr lang="en-US"/>
              <a:t>Hotels</a:t>
            </a:r>
          </a:p>
          <a:p>
            <a:pPr lvl="1" eaLnBrk="1" hangingPunct="1">
              <a:defRPr/>
            </a:pPr>
            <a:r>
              <a:rPr lang="en-US"/>
              <a:t>Tax preparation</a:t>
            </a:r>
          </a:p>
          <a:p>
            <a:pPr lvl="1" eaLnBrk="1" hangingPunct="1">
              <a:defRPr/>
            </a:pPr>
            <a:r>
              <a:rPr lang="en-US"/>
              <a:t>Home repair services</a:t>
            </a:r>
          </a:p>
          <a:p>
            <a:pPr eaLnBrk="1" hangingPunct="1">
              <a:defRPr/>
            </a:pPr>
            <a:endParaRPr lang="en-US" sz="2600"/>
          </a:p>
        </p:txBody>
      </p:sp>
    </p:spTree>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a:extLst>
              <a:ext uri="{FF2B5EF4-FFF2-40B4-BE49-F238E27FC236}">
                <a16:creationId xmlns:a16="http://schemas.microsoft.com/office/drawing/2014/main" id="{D991CCCB-CA0A-8837-56A4-7F3167376FE2}"/>
              </a:ext>
            </a:extLst>
          </p:cNvPr>
          <p:cNvSpPr>
            <a:spLocks noGrp="1" noChangeArrowheads="1"/>
          </p:cNvSpPr>
          <p:nvPr>
            <p:ph type="title"/>
          </p:nvPr>
        </p:nvSpPr>
        <p:spPr/>
        <p:txBody>
          <a:bodyPr/>
          <a:lstStyle/>
          <a:p>
            <a:pPr algn="ctr"/>
            <a:r>
              <a:rPr lang="en-US" altLang="en-US">
                <a:solidFill>
                  <a:srgbClr val="FF0000"/>
                </a:solidFill>
              </a:rPr>
              <a:t>Pricing </a:t>
            </a:r>
          </a:p>
        </p:txBody>
      </p:sp>
      <p:sp>
        <p:nvSpPr>
          <p:cNvPr id="532483" name="Rectangle 3">
            <a:extLst>
              <a:ext uri="{FF2B5EF4-FFF2-40B4-BE49-F238E27FC236}">
                <a16:creationId xmlns:a16="http://schemas.microsoft.com/office/drawing/2014/main" id="{A1E90663-9B3F-6BFC-C670-264466A86029}"/>
              </a:ext>
            </a:extLst>
          </p:cNvPr>
          <p:cNvSpPr>
            <a:spLocks noGrp="1" noChangeArrowheads="1"/>
          </p:cNvSpPr>
          <p:nvPr>
            <p:ph type="body" idx="1"/>
          </p:nvPr>
        </p:nvSpPr>
        <p:spPr>
          <a:xfrm>
            <a:off x="1828800" y="1905000"/>
            <a:ext cx="8763000" cy="4114800"/>
          </a:xfrm>
        </p:spPr>
        <p:txBody>
          <a:bodyPr/>
          <a:lstStyle/>
          <a:p>
            <a:pPr>
              <a:buFont typeface="Wingdings" panose="05000000000000000000" pitchFamily="2" charset="2"/>
              <a:buNone/>
            </a:pPr>
            <a:r>
              <a:rPr lang="en-US" altLang="en-US"/>
              <a:t>Pricing is the monetary value placed upon a product /service by the marketer</a:t>
            </a:r>
          </a:p>
          <a:p>
            <a:pPr>
              <a:buFont typeface="Wingdings" panose="05000000000000000000" pitchFamily="2" charset="2"/>
              <a:buNone/>
            </a:pPr>
            <a:endParaRPr lang="en-US" altLang="en-US"/>
          </a:p>
          <a:p>
            <a:pPr>
              <a:buFont typeface="Wingdings" panose="05000000000000000000" pitchFamily="2" charset="2"/>
              <a:buNone/>
            </a:pPr>
            <a:r>
              <a:rPr lang="en-US" altLang="en-US"/>
              <a:t>Revenue =price x quantity</a:t>
            </a:r>
          </a:p>
          <a:p>
            <a:pPr>
              <a:buFont typeface="Wingdings" panose="05000000000000000000" pitchFamily="2" charset="2"/>
              <a:buNone/>
            </a:pPr>
            <a:endParaRPr lang="en-US" altLang="en-US"/>
          </a:p>
          <a:p>
            <a:pPr>
              <a:buFont typeface="Wingdings" panose="05000000000000000000" pitchFamily="2" charset="2"/>
              <a:buNone/>
            </a:pPr>
            <a:r>
              <a:rPr lang="en-US" altLang="en-US"/>
              <a:t>Revenue=profit + cost </a:t>
            </a:r>
          </a:p>
          <a:p>
            <a:pPr>
              <a:buFont typeface="Wingdings" panose="05000000000000000000" pitchFamily="2" charset="2"/>
              <a:buNone/>
            </a:pPr>
            <a:endParaRPr lang="en-US" altLang="en-US"/>
          </a:p>
          <a:p>
            <a:pPr>
              <a:buFont typeface="Wingdings" panose="05000000000000000000" pitchFamily="2" charset="2"/>
              <a:buNone/>
            </a:pPr>
            <a:r>
              <a:rPr lang="en-US" altLang="en-US"/>
              <a:t>Profit =revenue – cost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a:extLst>
              <a:ext uri="{FF2B5EF4-FFF2-40B4-BE49-F238E27FC236}">
                <a16:creationId xmlns:a16="http://schemas.microsoft.com/office/drawing/2014/main" id="{582DD4C1-3494-BBC8-713A-DD14D401932C}"/>
              </a:ext>
            </a:extLst>
          </p:cNvPr>
          <p:cNvSpPr>
            <a:spLocks noGrp="1" noChangeArrowheads="1"/>
          </p:cNvSpPr>
          <p:nvPr>
            <p:ph type="title"/>
          </p:nvPr>
        </p:nvSpPr>
        <p:spPr/>
        <p:txBody>
          <a:bodyPr/>
          <a:lstStyle/>
          <a:p>
            <a:r>
              <a:rPr lang="en-US" altLang="en-US"/>
              <a:t>Operating cycle and pricing </a:t>
            </a:r>
            <a:endParaRPr lang="en-CA" altLang="en-US"/>
          </a:p>
        </p:txBody>
      </p:sp>
      <p:sp>
        <p:nvSpPr>
          <p:cNvPr id="533507" name="Content Placeholder 2">
            <a:extLst>
              <a:ext uri="{FF2B5EF4-FFF2-40B4-BE49-F238E27FC236}">
                <a16:creationId xmlns:a16="http://schemas.microsoft.com/office/drawing/2014/main" id="{766183FA-7AA8-68C8-4092-1D5200C3C856}"/>
              </a:ext>
            </a:extLst>
          </p:cNvPr>
          <p:cNvSpPr>
            <a:spLocks noGrp="1" noChangeArrowheads="1"/>
          </p:cNvSpPr>
          <p:nvPr>
            <p:ph idx="1"/>
          </p:nvPr>
        </p:nvSpPr>
        <p:spPr>
          <a:xfrm>
            <a:off x="1752600" y="1905000"/>
            <a:ext cx="8991600" cy="4762500"/>
          </a:xfrm>
        </p:spPr>
        <p:txBody>
          <a:bodyPr/>
          <a:lstStyle/>
          <a:p>
            <a:pPr marL="0" indent="0">
              <a:buNone/>
            </a:pPr>
            <a:r>
              <a:rPr lang="en-US" altLang="en-US" sz="2400">
                <a:solidFill>
                  <a:srgbClr val="FF0000"/>
                </a:solidFill>
              </a:rPr>
              <a:t>OC= inventory period (DIO) 50 days+ AR period (DSO) 50 days</a:t>
            </a:r>
          </a:p>
          <a:p>
            <a:pPr marL="0" indent="0">
              <a:buNone/>
            </a:pPr>
            <a:r>
              <a:rPr lang="en-US" altLang="en-US" sz="2400"/>
              <a:t>OC= 365/ inventory turnover + 365/ AR turnover </a:t>
            </a:r>
          </a:p>
          <a:p>
            <a:pPr marL="0" indent="0">
              <a:buNone/>
            </a:pPr>
            <a:endParaRPr lang="en-US" altLang="en-US" sz="2400"/>
          </a:p>
          <a:p>
            <a:pPr marL="0" indent="0">
              <a:buNone/>
            </a:pPr>
            <a:r>
              <a:rPr lang="en-US" altLang="en-US" sz="2400"/>
              <a:t>Inventory turnover rate=    COGS         /average inventory </a:t>
            </a:r>
          </a:p>
          <a:p>
            <a:pPr marL="0" indent="0">
              <a:buNone/>
            </a:pPr>
            <a:endParaRPr lang="en-US" altLang="en-US" sz="2400"/>
          </a:p>
          <a:p>
            <a:pPr marL="0" indent="0">
              <a:buNone/>
            </a:pPr>
            <a:r>
              <a:rPr lang="en-US" altLang="en-US" sz="2400"/>
              <a:t>AR turnover rate=    net sales / average AR</a:t>
            </a:r>
          </a:p>
          <a:p>
            <a:pPr marL="0" indent="0">
              <a:buNone/>
            </a:pPr>
            <a:endParaRPr lang="en-US" altLang="en-US" sz="2400"/>
          </a:p>
          <a:p>
            <a:pPr marL="0" indent="0">
              <a:buNone/>
            </a:pPr>
            <a:r>
              <a:rPr lang="en-US" altLang="en-US" sz="2400"/>
              <a:t>CCC=OC </a:t>
            </a:r>
          </a:p>
          <a:p>
            <a:pPr marL="0" indent="0">
              <a:buNone/>
            </a:pPr>
            <a:r>
              <a:rPr lang="en-US" altLang="en-US" sz="2400"/>
              <a:t>Cash  1                               100      CCC=100</a:t>
            </a:r>
          </a:p>
          <a:p>
            <a:pPr marL="0" indent="0">
              <a:buNone/>
            </a:pPr>
            <a:r>
              <a:rPr lang="en-US" altLang="en-US" sz="2400"/>
              <a:t>Credit   25 …………………..100    CCC=75 </a:t>
            </a:r>
            <a:endParaRPr lang="en-CA" altLang="en-US"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a:extLst>
              <a:ext uri="{FF2B5EF4-FFF2-40B4-BE49-F238E27FC236}">
                <a16:creationId xmlns:a16="http://schemas.microsoft.com/office/drawing/2014/main" id="{C876F942-4CE0-A7E5-FDC8-E65CA436C32E}"/>
              </a:ext>
            </a:extLst>
          </p:cNvPr>
          <p:cNvSpPr>
            <a:spLocks noGrp="1" noChangeArrowheads="1"/>
          </p:cNvSpPr>
          <p:nvPr>
            <p:ph type="title"/>
          </p:nvPr>
        </p:nvSpPr>
        <p:spPr>
          <a:xfrm>
            <a:off x="2971800" y="76201"/>
            <a:ext cx="8382000" cy="1527175"/>
          </a:xfrm>
        </p:spPr>
        <p:txBody>
          <a:bodyPr/>
          <a:lstStyle/>
          <a:p>
            <a:r>
              <a:rPr lang="en-US" altLang="en-US" sz="3600">
                <a:solidFill>
                  <a:srgbClr val="FF0000"/>
                </a:solidFill>
              </a:rPr>
              <a:t>Gillette Commands a Price Premium</a:t>
            </a:r>
          </a:p>
        </p:txBody>
      </p:sp>
      <p:pic>
        <p:nvPicPr>
          <p:cNvPr id="534531" name="Picture 3">
            <a:extLst>
              <a:ext uri="{FF2B5EF4-FFF2-40B4-BE49-F238E27FC236}">
                <a16:creationId xmlns:a16="http://schemas.microsoft.com/office/drawing/2014/main" id="{3C0C86AF-420B-8BB7-1B7E-ED246B48E5A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14999" b="11667"/>
          <a:stretch>
            <a:fillRect/>
          </a:stretch>
        </p:blipFill>
        <p:spPr>
          <a:xfrm>
            <a:off x="2286000" y="1735138"/>
            <a:ext cx="8153400" cy="4984750"/>
          </a:xfrm>
        </p:spPr>
      </p:pic>
    </p:spTree>
  </p:cSld>
  <p:clrMapOvr>
    <a:masterClrMapping/>
  </p:clrMapOvr>
  <p:transition>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a:extLst>
              <a:ext uri="{FF2B5EF4-FFF2-40B4-BE49-F238E27FC236}">
                <a16:creationId xmlns:a16="http://schemas.microsoft.com/office/drawing/2014/main" id="{37707117-8CA2-4A27-32D8-6D4DCCAFE30B}"/>
              </a:ext>
            </a:extLst>
          </p:cNvPr>
          <p:cNvSpPr>
            <a:spLocks noGrp="1" noChangeArrowheads="1"/>
          </p:cNvSpPr>
          <p:nvPr>
            <p:ph type="title"/>
          </p:nvPr>
        </p:nvSpPr>
        <p:spPr/>
        <p:txBody>
          <a:bodyPr/>
          <a:lstStyle/>
          <a:p>
            <a:pPr algn="ctr"/>
            <a:r>
              <a:rPr lang="en-US" altLang="en-US">
                <a:solidFill>
                  <a:srgbClr val="FF0000"/>
                </a:solidFill>
              </a:rPr>
              <a:t>Types of Cost Factors that </a:t>
            </a:r>
            <a:br>
              <a:rPr lang="en-US" altLang="en-US">
                <a:solidFill>
                  <a:srgbClr val="FF0000"/>
                </a:solidFill>
              </a:rPr>
            </a:br>
            <a:r>
              <a:rPr lang="en-US" altLang="en-US">
                <a:solidFill>
                  <a:srgbClr val="FF0000"/>
                </a:solidFill>
              </a:rPr>
              <a:t>Affect Pricing Decisions </a:t>
            </a:r>
          </a:p>
        </p:txBody>
      </p:sp>
      <p:sp>
        <p:nvSpPr>
          <p:cNvPr id="1655811" name="Rectangle 3">
            <a:extLst>
              <a:ext uri="{FF2B5EF4-FFF2-40B4-BE49-F238E27FC236}">
                <a16:creationId xmlns:a16="http://schemas.microsoft.com/office/drawing/2014/main" id="{B68F9527-9E1B-ED1D-2527-C4E87D1327EE}"/>
              </a:ext>
            </a:extLst>
          </p:cNvPr>
          <p:cNvSpPr>
            <a:spLocks noChangeArrowheads="1"/>
          </p:cNvSpPr>
          <p:nvPr/>
        </p:nvSpPr>
        <p:spPr bwMode="auto">
          <a:xfrm>
            <a:off x="2447925" y="5114926"/>
            <a:ext cx="7037388" cy="1300163"/>
          </a:xfrm>
          <a:prstGeom prst="rect">
            <a:avLst/>
          </a:prstGeom>
          <a:solidFill>
            <a:srgbClr val="808080"/>
          </a:solidFill>
          <a:ln>
            <a:noFill/>
          </a:ln>
          <a:effectLst>
            <a:outerShdw dist="107763" dir="2700000" algn="ctr" rotWithShape="0">
              <a:srgbClr val="676767">
                <a:alpha val="50000"/>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81204" tIns="39889" rIns="81204" bIns="39889" anchor="ct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30000"/>
              </a:spcBef>
              <a:buClr>
                <a:srgbClr val="FAFD00"/>
              </a:buClr>
              <a:buSzTx/>
              <a:buFontTx/>
              <a:buChar char=" "/>
            </a:pPr>
            <a:endParaRPr lang="en-US" altLang="en-US" sz="2200">
              <a:solidFill>
                <a:schemeClr val="tx1"/>
              </a:solidFill>
              <a:latin typeface="Tahoma" panose="020B0604030504040204" pitchFamily="34" charset="0"/>
            </a:endParaRPr>
          </a:p>
          <a:p>
            <a:pPr algn="ctr">
              <a:lnSpc>
                <a:spcPct val="90000"/>
              </a:lnSpc>
              <a:spcBef>
                <a:spcPct val="0"/>
              </a:spcBef>
              <a:buClrTx/>
              <a:buSzTx/>
              <a:buFontTx/>
              <a:buNone/>
            </a:pPr>
            <a:r>
              <a:rPr lang="en-US" altLang="en-US" sz="2400">
                <a:solidFill>
                  <a:srgbClr val="FFFFFF"/>
                </a:solidFill>
                <a:latin typeface="Tahoma" panose="020B0604030504040204" pitchFamily="34" charset="0"/>
              </a:rPr>
              <a:t>Total Costs</a:t>
            </a:r>
          </a:p>
          <a:p>
            <a:pPr algn="ctr">
              <a:lnSpc>
                <a:spcPct val="90000"/>
              </a:lnSpc>
              <a:spcBef>
                <a:spcPct val="0"/>
              </a:spcBef>
              <a:buClrTx/>
              <a:buSzTx/>
              <a:buFontTx/>
              <a:buNone/>
            </a:pPr>
            <a:r>
              <a:rPr lang="en-US" altLang="en-US" sz="2400">
                <a:solidFill>
                  <a:srgbClr val="FFFFFF"/>
                </a:solidFill>
                <a:latin typeface="Tahoma" panose="020B0604030504040204" pitchFamily="34" charset="0"/>
              </a:rPr>
              <a:t>Sum of the Fixed and Variable Costs for Any Given </a:t>
            </a:r>
          </a:p>
          <a:p>
            <a:pPr algn="ctr">
              <a:lnSpc>
                <a:spcPct val="90000"/>
              </a:lnSpc>
              <a:spcBef>
                <a:spcPct val="0"/>
              </a:spcBef>
              <a:buClrTx/>
              <a:buSzTx/>
              <a:buFontTx/>
              <a:buNone/>
            </a:pPr>
            <a:r>
              <a:rPr lang="en-US" altLang="en-US" sz="2400">
                <a:solidFill>
                  <a:srgbClr val="FFFFFF"/>
                </a:solidFill>
                <a:latin typeface="Tahoma" panose="020B0604030504040204" pitchFamily="34" charset="0"/>
              </a:rPr>
              <a:t>Level of Production</a:t>
            </a:r>
          </a:p>
          <a:p>
            <a:pPr algn="ctr" eaLnBrk="1">
              <a:lnSpc>
                <a:spcPct val="90000"/>
              </a:lnSpc>
              <a:spcBef>
                <a:spcPct val="0"/>
              </a:spcBef>
              <a:buClrTx/>
              <a:buSzTx/>
              <a:buFontTx/>
              <a:buNone/>
            </a:pPr>
            <a:endParaRPr lang="en-US" altLang="en-US" sz="2400">
              <a:solidFill>
                <a:srgbClr val="FFFFFF"/>
              </a:solidFill>
              <a:latin typeface="Tahoma" panose="020B0604030504040204" pitchFamily="34" charset="0"/>
            </a:endParaRPr>
          </a:p>
        </p:txBody>
      </p:sp>
      <p:grpSp>
        <p:nvGrpSpPr>
          <p:cNvPr id="536580" name="Group 4">
            <a:extLst>
              <a:ext uri="{FF2B5EF4-FFF2-40B4-BE49-F238E27FC236}">
                <a16:creationId xmlns:a16="http://schemas.microsoft.com/office/drawing/2014/main" id="{789383B3-440A-E984-3BC1-CFC09F24B994}"/>
              </a:ext>
            </a:extLst>
          </p:cNvPr>
          <p:cNvGrpSpPr>
            <a:grpSpLocks/>
          </p:cNvGrpSpPr>
          <p:nvPr/>
        </p:nvGrpSpPr>
        <p:grpSpPr bwMode="auto">
          <a:xfrm>
            <a:off x="6165851" y="2209800"/>
            <a:ext cx="3603625" cy="2743200"/>
            <a:chOff x="2924" y="1392"/>
            <a:chExt cx="2270" cy="1728"/>
          </a:xfrm>
        </p:grpSpPr>
        <p:sp>
          <p:nvSpPr>
            <p:cNvPr id="536584" name="Freeform 5">
              <a:extLst>
                <a:ext uri="{FF2B5EF4-FFF2-40B4-BE49-F238E27FC236}">
                  <a16:creationId xmlns:a16="http://schemas.microsoft.com/office/drawing/2014/main" id="{F21ADC5C-2D45-9611-E5EF-8FFE985625EC}"/>
                </a:ext>
              </a:extLst>
            </p:cNvPr>
            <p:cNvSpPr>
              <a:spLocks/>
            </p:cNvSpPr>
            <p:nvPr/>
          </p:nvSpPr>
          <p:spPr bwMode="auto">
            <a:xfrm>
              <a:off x="2924" y="1392"/>
              <a:ext cx="2270" cy="1728"/>
            </a:xfrm>
            <a:custGeom>
              <a:avLst/>
              <a:gdLst>
                <a:gd name="T0" fmla="*/ 0 w 2497"/>
                <a:gd name="T1" fmla="*/ 0 h 2593"/>
                <a:gd name="T2" fmla="*/ 5 w 2497"/>
                <a:gd name="T3" fmla="*/ 0 h 2593"/>
                <a:gd name="T4" fmla="*/ 5 w 2497"/>
                <a:gd name="T5" fmla="*/ 1 h 2593"/>
                <a:gd name="T6" fmla="*/ 5 w 2497"/>
                <a:gd name="T7" fmla="*/ 1 h 2593"/>
                <a:gd name="T8" fmla="*/ 5 w 2497"/>
                <a:gd name="T9" fmla="*/ 1 h 2593"/>
                <a:gd name="T10" fmla="*/ 5 w 2497"/>
                <a:gd name="T11" fmla="*/ 1 h 2593"/>
                <a:gd name="T12" fmla="*/ 5 w 2497"/>
                <a:gd name="T13" fmla="*/ 1 h 2593"/>
                <a:gd name="T14" fmla="*/ 5 w 2497"/>
                <a:gd name="T15" fmla="*/ 1 h 2593"/>
                <a:gd name="T16" fmla="*/ 5 w 2497"/>
                <a:gd name="T17" fmla="*/ 1 h 2593"/>
                <a:gd name="T18" fmla="*/ 5 w 2497"/>
                <a:gd name="T19" fmla="*/ 1 h 2593"/>
                <a:gd name="T20" fmla="*/ 0 w 2497"/>
                <a:gd name="T21" fmla="*/ 1 h 2593"/>
                <a:gd name="T22" fmla="*/ 0 w 2497"/>
                <a:gd name="T23" fmla="*/ 0 h 25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7" h="2593">
                  <a:moveTo>
                    <a:pt x="0" y="0"/>
                  </a:moveTo>
                  <a:lnTo>
                    <a:pt x="2496" y="0"/>
                  </a:lnTo>
                  <a:lnTo>
                    <a:pt x="2496" y="1728"/>
                  </a:lnTo>
                  <a:lnTo>
                    <a:pt x="1560" y="1728"/>
                  </a:lnTo>
                  <a:lnTo>
                    <a:pt x="1560" y="2160"/>
                  </a:lnTo>
                  <a:lnTo>
                    <a:pt x="1872" y="2160"/>
                  </a:lnTo>
                  <a:lnTo>
                    <a:pt x="1248" y="2592"/>
                  </a:lnTo>
                  <a:lnTo>
                    <a:pt x="624" y="2160"/>
                  </a:lnTo>
                  <a:lnTo>
                    <a:pt x="936" y="2160"/>
                  </a:lnTo>
                  <a:lnTo>
                    <a:pt x="936" y="1728"/>
                  </a:lnTo>
                  <a:lnTo>
                    <a:pt x="0" y="1728"/>
                  </a:lnTo>
                  <a:lnTo>
                    <a:pt x="0" y="0"/>
                  </a:lnTo>
                </a:path>
              </a:pathLst>
            </a:custGeom>
            <a:solidFill>
              <a:srgbClr val="C0C0C0"/>
            </a:soli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0C0C0"/>
              </a:extrusionClr>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CA"/>
            </a:p>
          </p:txBody>
        </p:sp>
        <p:sp>
          <p:nvSpPr>
            <p:cNvPr id="536585" name="AutoShape 6">
              <a:extLst>
                <a:ext uri="{FF2B5EF4-FFF2-40B4-BE49-F238E27FC236}">
                  <a16:creationId xmlns:a16="http://schemas.microsoft.com/office/drawing/2014/main" id="{A7C92F98-B1E7-BCF7-12CD-8A7E84DC330D}"/>
                </a:ext>
              </a:extLst>
            </p:cNvPr>
            <p:cNvSpPr>
              <a:spLocks noChangeArrowheads="1"/>
            </p:cNvSpPr>
            <p:nvPr/>
          </p:nvSpPr>
          <p:spPr bwMode="auto">
            <a:xfrm>
              <a:off x="2980" y="1414"/>
              <a:ext cx="2157" cy="1122"/>
            </a:xfrm>
            <a:prstGeom prst="downArrowCallout">
              <a:avLst>
                <a:gd name="adj1" fmla="val 48061"/>
                <a:gd name="adj2" fmla="val 48061"/>
                <a:gd name="adj3" fmla="val 16667"/>
                <a:gd name="adj4" fmla="val 6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nchor="ct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endParaRPr lang="en-US" altLang="en-US" sz="2300">
                <a:solidFill>
                  <a:schemeClr val="tx1"/>
                </a:solidFill>
                <a:latin typeface="Tahoma" panose="020B0604030504040204" pitchFamily="34" charset="0"/>
              </a:endParaRPr>
            </a:p>
            <a:p>
              <a:pPr algn="ctr">
                <a:lnSpc>
                  <a:spcPct val="90000"/>
                </a:lnSpc>
                <a:spcBef>
                  <a:spcPct val="0"/>
                </a:spcBef>
                <a:buClrTx/>
                <a:buSzTx/>
                <a:buFontTx/>
                <a:buNone/>
              </a:pPr>
              <a:endParaRPr lang="en-US" altLang="en-US" sz="2300">
                <a:solidFill>
                  <a:schemeClr val="tx1"/>
                </a:solidFill>
                <a:latin typeface="Tahoma" panose="020B0604030504040204" pitchFamily="34" charset="0"/>
              </a:endParaRPr>
            </a:p>
            <a:p>
              <a:pPr algn="ctr">
                <a:lnSpc>
                  <a:spcPct val="90000"/>
                </a:lnSpc>
                <a:spcBef>
                  <a:spcPct val="0"/>
                </a:spcBef>
                <a:buClrTx/>
                <a:buSzTx/>
                <a:buFontTx/>
                <a:buNone/>
              </a:pPr>
              <a:r>
                <a:rPr lang="en-US" altLang="en-US" sz="2300">
                  <a:solidFill>
                    <a:srgbClr val="FFFFFF"/>
                  </a:solidFill>
                  <a:latin typeface="Tahoma" panose="020B0604030504040204" pitchFamily="34" charset="0"/>
                </a:rPr>
                <a:t>Variable Costs</a:t>
              </a:r>
              <a:endParaRPr lang="en-US" altLang="en-US" sz="2200">
                <a:solidFill>
                  <a:srgbClr val="FFFFFF"/>
                </a:solidFill>
                <a:latin typeface="Tahoma" panose="020B0604030504040204" pitchFamily="34" charset="0"/>
              </a:endParaRPr>
            </a:p>
            <a:p>
              <a:pPr algn="ctr">
                <a:lnSpc>
                  <a:spcPct val="90000"/>
                </a:lnSpc>
                <a:spcBef>
                  <a:spcPct val="0"/>
                </a:spcBef>
                <a:buClrTx/>
                <a:buSzTx/>
                <a:buFontTx/>
                <a:buNone/>
              </a:pPr>
              <a:endParaRPr lang="en-US" altLang="en-US" sz="2200">
                <a:solidFill>
                  <a:srgbClr val="FFFFFF"/>
                </a:solidFill>
                <a:latin typeface="Tahoma" panose="020B0604030504040204" pitchFamily="34" charset="0"/>
              </a:endParaRPr>
            </a:p>
            <a:p>
              <a:pPr algn="ctr">
                <a:lnSpc>
                  <a:spcPct val="90000"/>
                </a:lnSpc>
                <a:spcBef>
                  <a:spcPct val="0"/>
                </a:spcBef>
                <a:buClrTx/>
                <a:buSzTx/>
                <a:buFontTx/>
                <a:buNone/>
              </a:pPr>
              <a:r>
                <a:rPr lang="en-US" altLang="en-US" sz="2200">
                  <a:solidFill>
                    <a:srgbClr val="FFFFFF"/>
                  </a:solidFill>
                  <a:latin typeface="Tahoma" panose="020B0604030504040204" pitchFamily="34" charset="0"/>
                </a:rPr>
                <a:t>Costs that </a:t>
              </a:r>
              <a:r>
                <a:rPr lang="en-US" altLang="en-US" sz="2200" u="sng">
                  <a:solidFill>
                    <a:srgbClr val="FFFFFF"/>
                  </a:solidFill>
                  <a:latin typeface="Tahoma" panose="020B0604030504040204" pitchFamily="34" charset="0"/>
                </a:rPr>
                <a:t>do</a:t>
              </a:r>
              <a:r>
                <a:rPr lang="en-US" altLang="en-US" sz="2200">
                  <a:solidFill>
                    <a:srgbClr val="FFFFFF"/>
                  </a:solidFill>
                  <a:latin typeface="Tahoma" panose="020B0604030504040204" pitchFamily="34" charset="0"/>
                </a:rPr>
                <a:t> vary</a:t>
              </a:r>
            </a:p>
            <a:p>
              <a:pPr algn="ctr">
                <a:lnSpc>
                  <a:spcPct val="90000"/>
                </a:lnSpc>
                <a:spcBef>
                  <a:spcPct val="0"/>
                </a:spcBef>
                <a:buClrTx/>
                <a:buSzTx/>
                <a:buFontTx/>
                <a:buNone/>
              </a:pPr>
              <a:r>
                <a:rPr lang="en-US" altLang="en-US" sz="2200">
                  <a:solidFill>
                    <a:srgbClr val="FFFFFF"/>
                  </a:solidFill>
                  <a:latin typeface="Tahoma" panose="020B0604030504040204" pitchFamily="34" charset="0"/>
                </a:rPr>
                <a:t>directly with the </a:t>
              </a:r>
            </a:p>
            <a:p>
              <a:pPr algn="ctr">
                <a:lnSpc>
                  <a:spcPct val="90000"/>
                </a:lnSpc>
                <a:spcBef>
                  <a:spcPct val="0"/>
                </a:spcBef>
                <a:buClrTx/>
                <a:buSzTx/>
                <a:buFontTx/>
                <a:buNone/>
              </a:pPr>
              <a:r>
                <a:rPr lang="en-US" altLang="en-US" sz="2200">
                  <a:solidFill>
                    <a:srgbClr val="FFFFFF"/>
                  </a:solidFill>
                  <a:latin typeface="Tahoma" panose="020B0604030504040204" pitchFamily="34" charset="0"/>
                </a:rPr>
                <a:t>level of production</a:t>
              </a:r>
            </a:p>
            <a:p>
              <a:pPr algn="ctr">
                <a:lnSpc>
                  <a:spcPct val="90000"/>
                </a:lnSpc>
                <a:spcBef>
                  <a:spcPct val="0"/>
                </a:spcBef>
                <a:buClrTx/>
                <a:buSzTx/>
                <a:buFontTx/>
                <a:buNone/>
              </a:pPr>
              <a:r>
                <a:rPr lang="en-US" altLang="en-US" sz="2200">
                  <a:solidFill>
                    <a:srgbClr val="FFFFFF"/>
                  </a:solidFill>
                  <a:latin typeface="Tahoma" panose="020B0604030504040204" pitchFamily="34" charset="0"/>
                </a:rPr>
                <a:t>Raw materials</a:t>
              </a:r>
            </a:p>
          </p:txBody>
        </p:sp>
      </p:grpSp>
      <p:grpSp>
        <p:nvGrpSpPr>
          <p:cNvPr id="536581" name="Group 7">
            <a:extLst>
              <a:ext uri="{FF2B5EF4-FFF2-40B4-BE49-F238E27FC236}">
                <a16:creationId xmlns:a16="http://schemas.microsoft.com/office/drawing/2014/main" id="{44D266EB-919F-3DA0-F5F0-B6E33B51B55D}"/>
              </a:ext>
            </a:extLst>
          </p:cNvPr>
          <p:cNvGrpSpPr>
            <a:grpSpLocks/>
          </p:cNvGrpSpPr>
          <p:nvPr/>
        </p:nvGrpSpPr>
        <p:grpSpPr bwMode="auto">
          <a:xfrm>
            <a:off x="2362201" y="2209800"/>
            <a:ext cx="3603625" cy="2743200"/>
            <a:chOff x="528" y="1392"/>
            <a:chExt cx="2270" cy="1728"/>
          </a:xfrm>
        </p:grpSpPr>
        <p:sp>
          <p:nvSpPr>
            <p:cNvPr id="536582" name="Freeform 8">
              <a:extLst>
                <a:ext uri="{FF2B5EF4-FFF2-40B4-BE49-F238E27FC236}">
                  <a16:creationId xmlns:a16="http://schemas.microsoft.com/office/drawing/2014/main" id="{740B0A93-54D5-65E3-D4DD-9CAFD18F9FFC}"/>
                </a:ext>
              </a:extLst>
            </p:cNvPr>
            <p:cNvSpPr>
              <a:spLocks/>
            </p:cNvSpPr>
            <p:nvPr/>
          </p:nvSpPr>
          <p:spPr bwMode="auto">
            <a:xfrm>
              <a:off x="528" y="1392"/>
              <a:ext cx="2270" cy="1728"/>
            </a:xfrm>
            <a:custGeom>
              <a:avLst/>
              <a:gdLst>
                <a:gd name="T0" fmla="*/ 0 w 2497"/>
                <a:gd name="T1" fmla="*/ 0 h 2593"/>
                <a:gd name="T2" fmla="*/ 5 w 2497"/>
                <a:gd name="T3" fmla="*/ 0 h 2593"/>
                <a:gd name="T4" fmla="*/ 5 w 2497"/>
                <a:gd name="T5" fmla="*/ 1 h 2593"/>
                <a:gd name="T6" fmla="*/ 5 w 2497"/>
                <a:gd name="T7" fmla="*/ 1 h 2593"/>
                <a:gd name="T8" fmla="*/ 5 w 2497"/>
                <a:gd name="T9" fmla="*/ 1 h 2593"/>
                <a:gd name="T10" fmla="*/ 5 w 2497"/>
                <a:gd name="T11" fmla="*/ 1 h 2593"/>
                <a:gd name="T12" fmla="*/ 5 w 2497"/>
                <a:gd name="T13" fmla="*/ 1 h 2593"/>
                <a:gd name="T14" fmla="*/ 5 w 2497"/>
                <a:gd name="T15" fmla="*/ 1 h 2593"/>
                <a:gd name="T16" fmla="*/ 5 w 2497"/>
                <a:gd name="T17" fmla="*/ 1 h 2593"/>
                <a:gd name="T18" fmla="*/ 5 w 2497"/>
                <a:gd name="T19" fmla="*/ 1 h 2593"/>
                <a:gd name="T20" fmla="*/ 0 w 2497"/>
                <a:gd name="T21" fmla="*/ 1 h 2593"/>
                <a:gd name="T22" fmla="*/ 0 w 2497"/>
                <a:gd name="T23" fmla="*/ 0 h 25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7" h="2593">
                  <a:moveTo>
                    <a:pt x="0" y="0"/>
                  </a:moveTo>
                  <a:lnTo>
                    <a:pt x="2496" y="0"/>
                  </a:lnTo>
                  <a:lnTo>
                    <a:pt x="2496" y="1728"/>
                  </a:lnTo>
                  <a:lnTo>
                    <a:pt x="1560" y="1728"/>
                  </a:lnTo>
                  <a:lnTo>
                    <a:pt x="1560" y="2160"/>
                  </a:lnTo>
                  <a:lnTo>
                    <a:pt x="1872" y="2160"/>
                  </a:lnTo>
                  <a:lnTo>
                    <a:pt x="1248" y="2592"/>
                  </a:lnTo>
                  <a:lnTo>
                    <a:pt x="624" y="2160"/>
                  </a:lnTo>
                  <a:lnTo>
                    <a:pt x="936" y="2160"/>
                  </a:lnTo>
                  <a:lnTo>
                    <a:pt x="936" y="1728"/>
                  </a:lnTo>
                  <a:lnTo>
                    <a:pt x="0" y="1728"/>
                  </a:lnTo>
                  <a:lnTo>
                    <a:pt x="0" y="0"/>
                  </a:lnTo>
                </a:path>
              </a:pathLst>
            </a:custGeom>
            <a:solidFill>
              <a:srgbClr val="C0C0C0"/>
            </a:soli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0C0C0"/>
              </a:extrusionClr>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CA"/>
            </a:p>
          </p:txBody>
        </p:sp>
        <p:sp>
          <p:nvSpPr>
            <p:cNvPr id="536583" name="AutoShape 9">
              <a:extLst>
                <a:ext uri="{FF2B5EF4-FFF2-40B4-BE49-F238E27FC236}">
                  <a16:creationId xmlns:a16="http://schemas.microsoft.com/office/drawing/2014/main" id="{9F36118B-DCA7-A102-5F2A-ECFCA9F663BD}"/>
                </a:ext>
              </a:extLst>
            </p:cNvPr>
            <p:cNvSpPr>
              <a:spLocks noChangeArrowheads="1"/>
            </p:cNvSpPr>
            <p:nvPr/>
          </p:nvSpPr>
          <p:spPr bwMode="auto">
            <a:xfrm>
              <a:off x="584" y="1536"/>
              <a:ext cx="2157" cy="1000"/>
            </a:xfrm>
            <a:prstGeom prst="downArrowCallout">
              <a:avLst>
                <a:gd name="adj1" fmla="val 53925"/>
                <a:gd name="adj2" fmla="val 53925"/>
                <a:gd name="adj3" fmla="val 16667"/>
                <a:gd name="adj4" fmla="val 6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nchor="ct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endParaRPr lang="en-US" altLang="en-US" sz="2300">
                <a:solidFill>
                  <a:schemeClr val="tx1"/>
                </a:solidFill>
                <a:latin typeface="Tahoma" panose="020B0604030504040204" pitchFamily="34" charset="0"/>
              </a:endParaRPr>
            </a:p>
            <a:p>
              <a:pPr algn="ctr">
                <a:lnSpc>
                  <a:spcPct val="90000"/>
                </a:lnSpc>
                <a:spcBef>
                  <a:spcPct val="0"/>
                </a:spcBef>
                <a:buClrTx/>
                <a:buSzTx/>
                <a:buFontTx/>
                <a:buNone/>
              </a:pPr>
              <a:endParaRPr lang="en-US" altLang="en-US" sz="2300">
                <a:solidFill>
                  <a:schemeClr val="tx1"/>
                </a:solidFill>
                <a:latin typeface="Tahoma" panose="020B0604030504040204" pitchFamily="34" charset="0"/>
              </a:endParaRPr>
            </a:p>
            <a:p>
              <a:pPr algn="ctr">
                <a:lnSpc>
                  <a:spcPct val="90000"/>
                </a:lnSpc>
                <a:spcBef>
                  <a:spcPct val="0"/>
                </a:spcBef>
                <a:buClrTx/>
                <a:buSzTx/>
                <a:buFontTx/>
                <a:buNone/>
              </a:pPr>
              <a:r>
                <a:rPr lang="en-US" altLang="en-US" sz="2300">
                  <a:solidFill>
                    <a:srgbClr val="FFFFFF"/>
                  </a:solidFill>
                  <a:latin typeface="Tahoma" panose="020B0604030504040204" pitchFamily="34" charset="0"/>
                </a:rPr>
                <a:t>Fixed Costs</a:t>
              </a:r>
            </a:p>
            <a:p>
              <a:pPr algn="ctr">
                <a:lnSpc>
                  <a:spcPct val="90000"/>
                </a:lnSpc>
                <a:spcBef>
                  <a:spcPct val="0"/>
                </a:spcBef>
                <a:buClrTx/>
                <a:buSzTx/>
                <a:buFontTx/>
                <a:buNone/>
              </a:pPr>
              <a:r>
                <a:rPr lang="en-US" altLang="en-US" sz="2300">
                  <a:solidFill>
                    <a:srgbClr val="FFFFFF"/>
                  </a:solidFill>
                  <a:latin typeface="Tahoma" panose="020B0604030504040204" pitchFamily="34" charset="0"/>
                </a:rPr>
                <a:t>(Overhead)</a:t>
              </a:r>
            </a:p>
            <a:p>
              <a:pPr algn="ctr">
                <a:lnSpc>
                  <a:spcPct val="90000"/>
                </a:lnSpc>
                <a:spcBef>
                  <a:spcPct val="0"/>
                </a:spcBef>
                <a:buClrTx/>
                <a:buSzTx/>
                <a:buFontTx/>
                <a:buNone/>
              </a:pPr>
              <a:r>
                <a:rPr lang="en-US" altLang="en-US" sz="2200">
                  <a:solidFill>
                    <a:srgbClr val="FFFFFF"/>
                  </a:solidFill>
                  <a:latin typeface="Tahoma" panose="020B0604030504040204" pitchFamily="34" charset="0"/>
                </a:rPr>
                <a:t>Costs that </a:t>
              </a:r>
              <a:r>
                <a:rPr lang="en-US" altLang="en-US" sz="2200" u="sng">
                  <a:solidFill>
                    <a:srgbClr val="FFFFFF"/>
                  </a:solidFill>
                  <a:latin typeface="Tahoma" panose="020B0604030504040204" pitchFamily="34" charset="0"/>
                </a:rPr>
                <a:t>don’t</a:t>
              </a:r>
              <a:endParaRPr lang="en-US" altLang="en-US" sz="2200">
                <a:solidFill>
                  <a:srgbClr val="FFFFFF"/>
                </a:solidFill>
                <a:latin typeface="Tahoma" panose="020B0604030504040204" pitchFamily="34" charset="0"/>
              </a:endParaRPr>
            </a:p>
            <a:p>
              <a:pPr algn="ctr">
                <a:lnSpc>
                  <a:spcPct val="90000"/>
                </a:lnSpc>
                <a:spcBef>
                  <a:spcPct val="0"/>
                </a:spcBef>
                <a:buClrTx/>
                <a:buSzTx/>
                <a:buFontTx/>
                <a:buNone/>
              </a:pPr>
              <a:r>
                <a:rPr lang="en-US" altLang="en-US" sz="2200">
                  <a:solidFill>
                    <a:srgbClr val="FFFFFF"/>
                  </a:solidFill>
                  <a:latin typeface="Tahoma" panose="020B0604030504040204" pitchFamily="34" charset="0"/>
                </a:rPr>
                <a:t>vary with sales or </a:t>
              </a:r>
            </a:p>
            <a:p>
              <a:pPr algn="ctr">
                <a:lnSpc>
                  <a:spcPct val="90000"/>
                </a:lnSpc>
                <a:spcBef>
                  <a:spcPct val="0"/>
                </a:spcBef>
                <a:buClrTx/>
                <a:buSzTx/>
                <a:buFontTx/>
                <a:buNone/>
              </a:pPr>
              <a:r>
                <a:rPr lang="en-US" altLang="en-US" sz="2200">
                  <a:solidFill>
                    <a:srgbClr val="FFFFFF"/>
                  </a:solidFill>
                  <a:latin typeface="Tahoma" panose="020B0604030504040204" pitchFamily="34" charset="0"/>
                </a:rPr>
                <a:t>production levels</a:t>
              </a:r>
            </a:p>
            <a:p>
              <a:pPr algn="ctr">
                <a:lnSpc>
                  <a:spcPct val="90000"/>
                </a:lnSpc>
                <a:spcBef>
                  <a:spcPct val="0"/>
                </a:spcBef>
                <a:buClrTx/>
                <a:buSzTx/>
                <a:buFontTx/>
                <a:buNone/>
              </a:pPr>
              <a:r>
                <a:rPr lang="en-US" altLang="en-US" sz="2200">
                  <a:solidFill>
                    <a:srgbClr val="FFFFFF"/>
                  </a:solidFill>
                  <a:latin typeface="Tahoma" panose="020B0604030504040204" pitchFamily="34" charset="0"/>
                </a:rPr>
                <a:t>Executive Salaries, Rent</a:t>
              </a:r>
            </a:p>
            <a:p>
              <a:pPr algn="ctr">
                <a:lnSpc>
                  <a:spcPct val="90000"/>
                </a:lnSpc>
                <a:spcBef>
                  <a:spcPct val="0"/>
                </a:spcBef>
                <a:buClrTx/>
                <a:buSzTx/>
                <a:buFontTx/>
                <a:buNone/>
              </a:pPr>
              <a:endParaRPr lang="en-US" altLang="en-US" sz="2000">
                <a:solidFill>
                  <a:srgbClr val="FFFFFF"/>
                </a:solidFill>
                <a:latin typeface="Tahoma" panose="020B0604030504040204" pitchFamily="34" charset="0"/>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55811"/>
                                        </p:tgtEl>
                                        <p:attrNameLst>
                                          <p:attrName>style.visibility</p:attrName>
                                        </p:attrNameLst>
                                      </p:cBhvr>
                                      <p:to>
                                        <p:strVal val="visible"/>
                                      </p:to>
                                    </p:set>
                                    <p:anim calcmode="lin" valueType="num">
                                      <p:cBhvr additive="base">
                                        <p:cTn id="7" dur="500" fill="hold"/>
                                        <p:tgtEl>
                                          <p:spTgt spid="1655811"/>
                                        </p:tgtEl>
                                        <p:attrNameLst>
                                          <p:attrName>ppt_x</p:attrName>
                                        </p:attrNameLst>
                                      </p:cBhvr>
                                      <p:tavLst>
                                        <p:tav tm="0">
                                          <p:val>
                                            <p:strVal val="#ppt_x"/>
                                          </p:val>
                                        </p:tav>
                                        <p:tav tm="100000">
                                          <p:val>
                                            <p:strVal val="#ppt_x"/>
                                          </p:val>
                                        </p:tav>
                                      </p:tavLst>
                                    </p:anim>
                                    <p:anim calcmode="lin" valueType="num">
                                      <p:cBhvr additive="base">
                                        <p:cTn id="8" dur="500" fill="hold"/>
                                        <p:tgtEl>
                                          <p:spTgt spid="16558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5811"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a:extLst>
              <a:ext uri="{FF2B5EF4-FFF2-40B4-BE49-F238E27FC236}">
                <a16:creationId xmlns:a16="http://schemas.microsoft.com/office/drawing/2014/main" id="{61B1EFE2-42BA-E39B-25D3-FDCF524C80A8}"/>
              </a:ext>
            </a:extLst>
          </p:cNvPr>
          <p:cNvSpPr>
            <a:spLocks noGrp="1" noChangeArrowheads="1"/>
          </p:cNvSpPr>
          <p:nvPr>
            <p:ph type="title"/>
          </p:nvPr>
        </p:nvSpPr>
        <p:spPr/>
        <p:txBody>
          <a:bodyPr/>
          <a:lstStyle/>
          <a:p>
            <a:pPr algn="ctr"/>
            <a:r>
              <a:rPr lang="en-US" altLang="en-US">
                <a:solidFill>
                  <a:srgbClr val="FF0000"/>
                </a:solidFill>
              </a:rPr>
              <a:t>Some expressions</a:t>
            </a:r>
          </a:p>
        </p:txBody>
      </p:sp>
      <p:sp>
        <p:nvSpPr>
          <p:cNvPr id="538627" name="Rectangle 3">
            <a:extLst>
              <a:ext uri="{FF2B5EF4-FFF2-40B4-BE49-F238E27FC236}">
                <a16:creationId xmlns:a16="http://schemas.microsoft.com/office/drawing/2014/main" id="{980E7DBF-824B-BD77-24EE-8C1CF800F9D1}"/>
              </a:ext>
            </a:extLst>
          </p:cNvPr>
          <p:cNvSpPr>
            <a:spLocks noGrp="1" noChangeArrowheads="1"/>
          </p:cNvSpPr>
          <p:nvPr>
            <p:ph type="body" idx="1"/>
          </p:nvPr>
        </p:nvSpPr>
        <p:spPr>
          <a:xfrm>
            <a:off x="1828800" y="1905000"/>
            <a:ext cx="8229600" cy="4114800"/>
          </a:xfrm>
        </p:spPr>
        <p:txBody>
          <a:bodyPr/>
          <a:lstStyle/>
          <a:p>
            <a:r>
              <a:rPr lang="en-US" altLang="en-US"/>
              <a:t>Total cost</a:t>
            </a:r>
          </a:p>
          <a:p>
            <a:r>
              <a:rPr lang="en-US" altLang="en-US"/>
              <a:t>Average cost</a:t>
            </a:r>
          </a:p>
          <a:p>
            <a:r>
              <a:rPr lang="en-US" altLang="en-US"/>
              <a:t>Fixed costs</a:t>
            </a:r>
          </a:p>
          <a:p>
            <a:r>
              <a:rPr lang="en-US" altLang="en-US"/>
              <a:t>Variable costs</a:t>
            </a:r>
          </a:p>
          <a:p>
            <a:r>
              <a:rPr lang="en-US" altLang="en-US"/>
              <a:t>Marginal cost</a:t>
            </a:r>
          </a:p>
          <a:p>
            <a:r>
              <a:rPr lang="en-US" altLang="en-US"/>
              <a:t>Scale economies</a:t>
            </a:r>
          </a:p>
          <a:p>
            <a:pPr>
              <a:buFont typeface="Wingdings" panose="05000000000000000000" pitchFamily="2" charset="2"/>
              <a:buNone/>
            </a:pPr>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a:extLst>
              <a:ext uri="{FF2B5EF4-FFF2-40B4-BE49-F238E27FC236}">
                <a16:creationId xmlns:a16="http://schemas.microsoft.com/office/drawing/2014/main" id="{63647282-C33E-29FF-B79A-DAB4560B1438}"/>
              </a:ext>
            </a:extLst>
          </p:cNvPr>
          <p:cNvSpPr>
            <a:spLocks noGrp="1" noChangeArrowheads="1"/>
          </p:cNvSpPr>
          <p:nvPr>
            <p:ph type="title"/>
          </p:nvPr>
        </p:nvSpPr>
        <p:spPr/>
        <p:txBody>
          <a:bodyPr/>
          <a:lstStyle/>
          <a:p>
            <a:pPr algn="ctr"/>
            <a:r>
              <a:rPr lang="en-US" altLang="en-US">
                <a:solidFill>
                  <a:srgbClr val="FF0000"/>
                </a:solidFill>
              </a:rPr>
              <a:t>Pricing importance </a:t>
            </a:r>
          </a:p>
        </p:txBody>
      </p:sp>
      <p:sp>
        <p:nvSpPr>
          <p:cNvPr id="539651" name="Rectangle 3">
            <a:extLst>
              <a:ext uri="{FF2B5EF4-FFF2-40B4-BE49-F238E27FC236}">
                <a16:creationId xmlns:a16="http://schemas.microsoft.com/office/drawing/2014/main" id="{016288C8-0D97-0530-EC09-36D222891AD2}"/>
              </a:ext>
            </a:extLst>
          </p:cNvPr>
          <p:cNvSpPr>
            <a:spLocks noGrp="1" noChangeArrowheads="1"/>
          </p:cNvSpPr>
          <p:nvPr>
            <p:ph type="body" idx="1"/>
          </p:nvPr>
        </p:nvSpPr>
        <p:spPr>
          <a:xfrm>
            <a:off x="1600200" y="1524000"/>
            <a:ext cx="8839200" cy="5105400"/>
          </a:xfrm>
        </p:spPr>
        <p:txBody>
          <a:bodyPr/>
          <a:lstStyle/>
          <a:p>
            <a:r>
              <a:rPr lang="en-US" altLang="en-US" sz="2600"/>
              <a:t>Price brings together the other elements of the marketing mix, and affects each one of them. For example, price is often used by consumers to judge the likely quality of the product (a product function) and price can also be used as a short-term incentive to buy (a promotion function). Price can also be used to encourage people to buy on-line (a process function). </a:t>
            </a:r>
          </a:p>
          <a:p>
            <a:r>
              <a:rPr lang="en-US" altLang="en-US" sz="2600"/>
              <a:t>Price determines the firm’s income and profits for each product and each market. A relatively small increase in price can lead to a very large increase in profits, unless of course the higher price means customers buy competing products instead.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a:extLst>
              <a:ext uri="{FF2B5EF4-FFF2-40B4-BE49-F238E27FC236}">
                <a16:creationId xmlns:a16="http://schemas.microsoft.com/office/drawing/2014/main" id="{4DE410CD-731E-DC27-FA32-9F4A7EBD9424}"/>
              </a:ext>
            </a:extLst>
          </p:cNvPr>
          <p:cNvSpPr>
            <a:spLocks noGrp="1" noChangeArrowheads="1"/>
          </p:cNvSpPr>
          <p:nvPr>
            <p:ph type="title"/>
          </p:nvPr>
        </p:nvSpPr>
        <p:spPr/>
        <p:txBody>
          <a:bodyPr/>
          <a:lstStyle/>
          <a:p>
            <a:pPr algn="ctr"/>
            <a:r>
              <a:rPr lang="en-US" altLang="en-US">
                <a:solidFill>
                  <a:srgbClr val="FF0000"/>
                </a:solidFill>
              </a:rPr>
              <a:t>Pricing importance </a:t>
            </a:r>
          </a:p>
        </p:txBody>
      </p:sp>
      <p:sp>
        <p:nvSpPr>
          <p:cNvPr id="540675" name="Rectangle 3">
            <a:extLst>
              <a:ext uri="{FF2B5EF4-FFF2-40B4-BE49-F238E27FC236}">
                <a16:creationId xmlns:a16="http://schemas.microsoft.com/office/drawing/2014/main" id="{66284B5D-DECD-42EB-D983-3236D3F5CD3D}"/>
              </a:ext>
            </a:extLst>
          </p:cNvPr>
          <p:cNvSpPr>
            <a:spLocks noGrp="1" noChangeArrowheads="1"/>
          </p:cNvSpPr>
          <p:nvPr>
            <p:ph type="body" idx="1"/>
          </p:nvPr>
        </p:nvSpPr>
        <p:spPr>
          <a:xfrm>
            <a:off x="1600200" y="1524000"/>
            <a:ext cx="9067800" cy="5105400"/>
          </a:xfrm>
        </p:spPr>
        <p:txBody>
          <a:bodyPr/>
          <a:lstStyle/>
          <a:p>
            <a:pPr>
              <a:lnSpc>
                <a:spcPct val="90000"/>
              </a:lnSpc>
            </a:pPr>
            <a:r>
              <a:rPr lang="en-US" altLang="en-US" sz="2600"/>
              <a:t>Price contributes to the firm’s business and financial objectives. Pitching a low price will probably increase unit sales (at the cost of losing profit), so price can be used to control demand, perhaps in order to maintain efficient use of production capacity. This is particularly important in service industries, where the product cannot be stockpiled – this is why many restaurants offer early-evening discounts or weekday discounts, to use capacity at less popular times.</a:t>
            </a:r>
          </a:p>
          <a:p>
            <a:pPr>
              <a:lnSpc>
                <a:spcPct val="90000"/>
              </a:lnSpc>
              <a:buFont typeface="Wingdings" panose="05000000000000000000" pitchFamily="2" charset="2"/>
              <a:buNone/>
            </a:pPr>
            <a:r>
              <a:rPr lang="en-US" altLang="en-US" sz="2600"/>
              <a:t> </a:t>
            </a:r>
          </a:p>
          <a:p>
            <a:pPr>
              <a:lnSpc>
                <a:spcPct val="90000"/>
              </a:lnSpc>
            </a:pPr>
            <a:r>
              <a:rPr lang="en-US" altLang="en-US" sz="2600"/>
              <a:t>Price can operate as a competitive tool – with care. Competing by reducing prices can lead to retaliation by competitors, and a price war will always favour the firm with the most cash resources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a:extLst>
              <a:ext uri="{FF2B5EF4-FFF2-40B4-BE49-F238E27FC236}">
                <a16:creationId xmlns:a16="http://schemas.microsoft.com/office/drawing/2014/main" id="{6D4AADBA-986A-D490-4440-AFF6942AB083}"/>
              </a:ext>
            </a:extLst>
          </p:cNvPr>
          <p:cNvSpPr>
            <a:spLocks noGrp="1" noChangeArrowheads="1"/>
          </p:cNvSpPr>
          <p:nvPr>
            <p:ph type="title"/>
          </p:nvPr>
        </p:nvSpPr>
        <p:spPr/>
        <p:txBody>
          <a:bodyPr/>
          <a:lstStyle/>
          <a:p>
            <a:pPr algn="ctr"/>
            <a:r>
              <a:rPr lang="en-US" altLang="en-US">
                <a:solidFill>
                  <a:srgbClr val="FF0000"/>
                </a:solidFill>
              </a:rPr>
              <a:t>Contribution</a:t>
            </a:r>
          </a:p>
        </p:txBody>
      </p:sp>
      <p:sp>
        <p:nvSpPr>
          <p:cNvPr id="541699" name="Rectangle 3">
            <a:extLst>
              <a:ext uri="{FF2B5EF4-FFF2-40B4-BE49-F238E27FC236}">
                <a16:creationId xmlns:a16="http://schemas.microsoft.com/office/drawing/2014/main" id="{AF24BCC7-50B2-171A-7F32-AEE1F6327BC4}"/>
              </a:ext>
            </a:extLst>
          </p:cNvPr>
          <p:cNvSpPr>
            <a:spLocks noGrp="1" noChangeArrowheads="1"/>
          </p:cNvSpPr>
          <p:nvPr>
            <p:ph type="body" idx="1"/>
          </p:nvPr>
        </p:nvSpPr>
        <p:spPr>
          <a:xfrm>
            <a:off x="1828800" y="1905000"/>
            <a:ext cx="8839200" cy="4114800"/>
          </a:xfrm>
        </p:spPr>
        <p:txBody>
          <a:bodyPr/>
          <a:lstStyle/>
          <a:p>
            <a:pPr>
              <a:buFont typeface="Wingdings" panose="05000000000000000000" pitchFamily="2" charset="2"/>
              <a:buNone/>
            </a:pPr>
            <a:endParaRPr lang="en-US" altLang="en-US"/>
          </a:p>
          <a:p>
            <a:pPr>
              <a:buFont typeface="Wingdings" panose="05000000000000000000" pitchFamily="2" charset="2"/>
              <a:buNone/>
            </a:pPr>
            <a:endParaRPr lang="en-US" altLang="en-US"/>
          </a:p>
          <a:p>
            <a:pPr>
              <a:buFont typeface="Wingdings" panose="05000000000000000000" pitchFamily="2" charset="2"/>
              <a:buNone/>
            </a:pPr>
            <a:r>
              <a:rPr lang="en-US" altLang="en-US"/>
              <a:t>Contribution =selling price – variable cost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Title 1">
            <a:extLst>
              <a:ext uri="{FF2B5EF4-FFF2-40B4-BE49-F238E27FC236}">
                <a16:creationId xmlns:a16="http://schemas.microsoft.com/office/drawing/2014/main" id="{F97DC351-317A-8FAB-3FD4-D30D5D018884}"/>
              </a:ext>
            </a:extLst>
          </p:cNvPr>
          <p:cNvSpPr>
            <a:spLocks noGrp="1" noChangeArrowheads="1"/>
          </p:cNvSpPr>
          <p:nvPr>
            <p:ph type="title"/>
          </p:nvPr>
        </p:nvSpPr>
        <p:spPr/>
        <p:txBody>
          <a:bodyPr/>
          <a:lstStyle/>
          <a:p>
            <a:endParaRPr lang="en-US" altLang="en-US"/>
          </a:p>
        </p:txBody>
      </p:sp>
      <p:sp>
        <p:nvSpPr>
          <p:cNvPr id="542723" name="Content Placeholder 2">
            <a:extLst>
              <a:ext uri="{FF2B5EF4-FFF2-40B4-BE49-F238E27FC236}">
                <a16:creationId xmlns:a16="http://schemas.microsoft.com/office/drawing/2014/main" id="{E93DBA27-2945-6716-1DD9-036647DB81B0}"/>
              </a:ext>
            </a:extLst>
          </p:cNvPr>
          <p:cNvSpPr>
            <a:spLocks noGrp="1" noChangeArrowheads="1"/>
          </p:cNvSpPr>
          <p:nvPr>
            <p:ph idx="1"/>
          </p:nvPr>
        </p:nvSpPr>
        <p:spPr>
          <a:xfrm>
            <a:off x="1524000" y="1905000"/>
            <a:ext cx="8534400" cy="4114800"/>
          </a:xfrm>
        </p:spPr>
        <p:txBody>
          <a:bodyPr/>
          <a:lstStyle/>
          <a:p>
            <a:pPr marL="0" indent="0">
              <a:buNone/>
            </a:pPr>
            <a:r>
              <a:rPr lang="en-US" altLang="en-US"/>
              <a:t>Revenue = cost + profit </a:t>
            </a:r>
          </a:p>
          <a:p>
            <a:pPr marL="0" indent="0">
              <a:buNone/>
            </a:pPr>
            <a:r>
              <a:rPr lang="en-US" altLang="en-US"/>
              <a:t>Profit =revenue –cost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a:extLst>
              <a:ext uri="{FF2B5EF4-FFF2-40B4-BE49-F238E27FC236}">
                <a16:creationId xmlns:a16="http://schemas.microsoft.com/office/drawing/2014/main" id="{83271137-EC85-F332-3BD3-C7E26B161C65}"/>
              </a:ext>
            </a:extLst>
          </p:cNvPr>
          <p:cNvSpPr>
            <a:spLocks noGrp="1" noChangeArrowheads="1"/>
          </p:cNvSpPr>
          <p:nvPr>
            <p:ph type="title"/>
          </p:nvPr>
        </p:nvSpPr>
        <p:spPr/>
        <p:txBody>
          <a:bodyPr/>
          <a:lstStyle/>
          <a:p>
            <a:pPr algn="ctr"/>
            <a:r>
              <a:rPr lang="en-US" altLang="en-US">
                <a:solidFill>
                  <a:srgbClr val="FF0000"/>
                </a:solidFill>
              </a:rPr>
              <a:t>Breakeven analysis </a:t>
            </a:r>
          </a:p>
        </p:txBody>
      </p:sp>
      <p:sp>
        <p:nvSpPr>
          <p:cNvPr id="543747" name="Rectangle 3">
            <a:extLst>
              <a:ext uri="{FF2B5EF4-FFF2-40B4-BE49-F238E27FC236}">
                <a16:creationId xmlns:a16="http://schemas.microsoft.com/office/drawing/2014/main" id="{5CBAD479-8AC1-BE4F-2D6D-1603B3879662}"/>
              </a:ext>
            </a:extLst>
          </p:cNvPr>
          <p:cNvSpPr>
            <a:spLocks noGrp="1" noChangeArrowheads="1"/>
          </p:cNvSpPr>
          <p:nvPr>
            <p:ph type="body" idx="1"/>
          </p:nvPr>
        </p:nvSpPr>
        <p:spPr>
          <a:xfrm>
            <a:off x="1752600" y="1905000"/>
            <a:ext cx="8763000" cy="4114800"/>
          </a:xfrm>
        </p:spPr>
        <p:txBody>
          <a:bodyPr/>
          <a:lstStyle/>
          <a:p>
            <a:pPr>
              <a:buFont typeface="Wingdings" panose="05000000000000000000" pitchFamily="2" charset="2"/>
              <a:buNone/>
            </a:pPr>
            <a:r>
              <a:rPr lang="en-US" altLang="en-US"/>
              <a:t>The point at which total revenue is exactly equal to the total cost of production and marketing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4D9FE2F-0C9A-26F7-357B-472F047F57D6}"/>
              </a:ext>
            </a:extLst>
          </p:cNvPr>
          <p:cNvGrpSpPr>
            <a:grpSpLocks/>
          </p:cNvGrpSpPr>
          <p:nvPr/>
        </p:nvGrpSpPr>
        <p:grpSpPr bwMode="auto">
          <a:xfrm>
            <a:off x="6172200" y="4191001"/>
            <a:ext cx="4495800" cy="3154363"/>
            <a:chOff x="2928" y="2742"/>
            <a:chExt cx="2976" cy="1987"/>
          </a:xfrm>
        </p:grpSpPr>
        <p:sp>
          <p:nvSpPr>
            <p:cNvPr id="367629" name="Rectangle 3">
              <a:extLst>
                <a:ext uri="{FF2B5EF4-FFF2-40B4-BE49-F238E27FC236}">
                  <a16:creationId xmlns:a16="http://schemas.microsoft.com/office/drawing/2014/main" id="{1B8BBD2A-A8C8-5CF9-A72B-8DB5EFF982BD}"/>
                </a:ext>
              </a:extLst>
            </p:cNvPr>
            <p:cNvSpPr>
              <a:spLocks noChangeArrowheads="1"/>
            </p:cNvSpPr>
            <p:nvPr/>
          </p:nvSpPr>
          <p:spPr bwMode="auto">
            <a:xfrm>
              <a:off x="2928" y="2790"/>
              <a:ext cx="2640" cy="1632"/>
            </a:xfrm>
            <a:prstGeom prst="rect">
              <a:avLst/>
            </a:prstGeom>
            <a:solidFill>
              <a:srgbClr val="00CC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CCFF"/>
              </a:extrusionClr>
              <a:contourClr>
                <a:srgbClr val="00CCFF"/>
              </a:contourClr>
            </a:sp3d>
          </p:spPr>
          <p:txBody>
            <a:bodyPr wrap="none" anchor="ctr">
              <a:flatTx/>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a typeface="MS PGothic" panose="020B0600070205080204" pitchFamily="34" charset="-128"/>
              </a:endParaRPr>
            </a:p>
          </p:txBody>
        </p:sp>
        <p:sp>
          <p:nvSpPr>
            <p:cNvPr id="1662980" name="Rectangle 4">
              <a:extLst>
                <a:ext uri="{FF2B5EF4-FFF2-40B4-BE49-F238E27FC236}">
                  <a16:creationId xmlns:a16="http://schemas.microsoft.com/office/drawing/2014/main" id="{682B7677-8B6E-785C-19AC-FF9C57E1E021}"/>
                </a:ext>
              </a:extLst>
            </p:cNvPr>
            <p:cNvSpPr>
              <a:spLocks noChangeArrowheads="1"/>
            </p:cNvSpPr>
            <p:nvPr/>
          </p:nvSpPr>
          <p:spPr bwMode="auto">
            <a:xfrm>
              <a:off x="2944" y="2742"/>
              <a:ext cx="2960" cy="1987"/>
            </a:xfrm>
            <a:prstGeom prst="rect">
              <a:avLst/>
            </a:prstGeom>
            <a:noFill/>
            <a:ln w="12700">
              <a:noFill/>
              <a:miter lim="800000"/>
              <a:headEnd/>
              <a:tailEnd/>
            </a:ln>
            <a:effectLst/>
          </p:spPr>
          <p:txBody>
            <a:bodyPr lIns="81204" tIns="39889" rIns="81204" bIns="39889">
              <a:spAutoFit/>
            </a:bodyPr>
            <a:lstStyle/>
            <a:p>
              <a:pPr defTabSz="820738">
                <a:lnSpc>
                  <a:spcPct val="90000"/>
                </a:lnSpc>
                <a:defRPr/>
              </a:pPr>
              <a:r>
                <a:rPr lang="en-US" sz="2200">
                  <a:solidFill>
                    <a:srgbClr val="FFFFFF"/>
                  </a:solidFill>
                  <a:effectLst>
                    <a:outerShdw blurRad="38100" dist="38100" dir="2700000" algn="tl">
                      <a:srgbClr val="C0C0C0"/>
                    </a:outerShdw>
                  </a:effectLst>
                  <a:latin typeface="Tahoma" pitchFamily="34" charset="0"/>
                </a:rPr>
                <a:t>Unsought Products</a:t>
              </a:r>
            </a:p>
            <a:p>
              <a:pPr defTabSz="820738">
                <a:lnSpc>
                  <a:spcPct val="90000"/>
                </a:lnSpc>
                <a:defRPr/>
              </a:pPr>
              <a:endParaRPr lang="en-US" sz="2200">
                <a:solidFill>
                  <a:srgbClr val="FFFFFF"/>
                </a:solidFill>
                <a:effectLst>
                  <a:outerShdw blurRad="38100" dist="38100" dir="2700000" algn="tl">
                    <a:srgbClr val="C0C0C0"/>
                  </a:outerShdw>
                </a:effectLst>
                <a:latin typeface="Tahoma" pitchFamily="34" charset="0"/>
              </a:endParaRPr>
            </a:p>
            <a:p>
              <a:pPr defTabSz="820738">
                <a:lnSpc>
                  <a:spcPct val="90000"/>
                </a:lnSpc>
                <a:buFont typeface="Wingdings" pitchFamily="2" charset="2"/>
                <a:buChar char="Ø"/>
                <a:defRPr/>
              </a:pPr>
              <a:r>
                <a:rPr lang="en-US">
                  <a:solidFill>
                    <a:srgbClr val="FFFFFF"/>
                  </a:solidFill>
                  <a:latin typeface="Tahoma" pitchFamily="34" charset="0"/>
                </a:rPr>
                <a:t> </a:t>
              </a:r>
              <a:r>
                <a:rPr lang="en-US" sz="2000">
                  <a:solidFill>
                    <a:srgbClr val="FFFFFF"/>
                  </a:solidFill>
                  <a:latin typeface="Tahoma" pitchFamily="34" charset="0"/>
                </a:rPr>
                <a:t>New innovations</a:t>
              </a:r>
            </a:p>
            <a:p>
              <a:pPr defTabSz="820738">
                <a:lnSpc>
                  <a:spcPct val="90000"/>
                </a:lnSpc>
                <a:buFont typeface="Wingdings" pitchFamily="2" charset="2"/>
                <a:buChar char="Ø"/>
                <a:defRPr/>
              </a:pPr>
              <a:r>
                <a:rPr lang="en-US" sz="2000">
                  <a:solidFill>
                    <a:srgbClr val="FFFFFF"/>
                  </a:solidFill>
                  <a:latin typeface="Tahoma" pitchFamily="34" charset="0"/>
                </a:rPr>
                <a:t> Products consumers don’t </a:t>
              </a:r>
            </a:p>
            <a:p>
              <a:pPr defTabSz="820738">
                <a:lnSpc>
                  <a:spcPct val="90000"/>
                </a:lnSpc>
                <a:defRPr/>
              </a:pPr>
              <a:r>
                <a:rPr lang="en-US" sz="2000">
                  <a:solidFill>
                    <a:srgbClr val="FFFFFF"/>
                  </a:solidFill>
                  <a:latin typeface="Tahoma" pitchFamily="34" charset="0"/>
                </a:rPr>
                <a:t>want to think about </a:t>
              </a:r>
            </a:p>
            <a:p>
              <a:pPr defTabSz="820738">
                <a:lnSpc>
                  <a:spcPct val="90000"/>
                </a:lnSpc>
                <a:buFont typeface="Wingdings" pitchFamily="2" charset="2"/>
                <a:buChar char="Ø"/>
                <a:defRPr/>
              </a:pPr>
              <a:r>
                <a:rPr lang="en-US" sz="2000">
                  <a:solidFill>
                    <a:srgbClr val="FFFFFF"/>
                  </a:solidFill>
                  <a:latin typeface="Tahoma" pitchFamily="34" charset="0"/>
                </a:rPr>
                <a:t> Require much advertising &amp;</a:t>
              </a:r>
            </a:p>
            <a:p>
              <a:pPr defTabSz="820738">
                <a:lnSpc>
                  <a:spcPct val="90000"/>
                </a:lnSpc>
                <a:defRPr/>
              </a:pPr>
              <a:r>
                <a:rPr lang="en-US" sz="2000">
                  <a:solidFill>
                    <a:srgbClr val="FFFFFF"/>
                  </a:solidFill>
                  <a:latin typeface="Tahoma" pitchFamily="34" charset="0"/>
                </a:rPr>
                <a:t>personal selling</a:t>
              </a:r>
            </a:p>
            <a:p>
              <a:pPr defTabSz="820738">
                <a:lnSpc>
                  <a:spcPct val="90000"/>
                </a:lnSpc>
                <a:buFontTx/>
                <a:buChar char=" "/>
                <a:defRPr/>
              </a:pPr>
              <a:r>
                <a:rPr lang="en-US" sz="2000">
                  <a:solidFill>
                    <a:srgbClr val="FFFFFF"/>
                  </a:solidFill>
                  <a:latin typeface="Tahoma" pitchFamily="34" charset="0"/>
                </a:rPr>
                <a:t>i.e Life insurance, blood donation</a:t>
              </a:r>
            </a:p>
            <a:p>
              <a:pPr defTabSz="820738">
                <a:lnSpc>
                  <a:spcPct val="90000"/>
                </a:lnSpc>
                <a:buFontTx/>
                <a:buChar char=" "/>
                <a:defRPr/>
              </a:pPr>
              <a:endParaRPr lang="en-US" sz="2000">
                <a:solidFill>
                  <a:srgbClr val="FFFFFF"/>
                </a:solidFill>
                <a:latin typeface="Tahoma" pitchFamily="34" charset="0"/>
              </a:endParaRPr>
            </a:p>
            <a:p>
              <a:pPr defTabSz="820738">
                <a:lnSpc>
                  <a:spcPct val="90000"/>
                </a:lnSpc>
                <a:buFontTx/>
                <a:buChar char=" "/>
                <a:defRPr/>
              </a:pPr>
              <a:endParaRPr lang="en-US" sz="2000">
                <a:solidFill>
                  <a:srgbClr val="FFFFFF"/>
                </a:solidFill>
                <a:latin typeface="Tahoma" pitchFamily="34" charset="0"/>
              </a:endParaRPr>
            </a:p>
            <a:p>
              <a:pPr defTabSz="820738">
                <a:lnSpc>
                  <a:spcPct val="90000"/>
                </a:lnSpc>
                <a:buFontTx/>
                <a:buChar char=" "/>
                <a:defRPr/>
              </a:pPr>
              <a:endParaRPr lang="en-US" sz="2000">
                <a:solidFill>
                  <a:srgbClr val="FFFFFF"/>
                </a:solidFill>
                <a:latin typeface="Tahoma" pitchFamily="34" charset="0"/>
              </a:endParaRPr>
            </a:p>
          </p:txBody>
        </p:sp>
      </p:grpSp>
      <p:sp>
        <p:nvSpPr>
          <p:cNvPr id="367619" name="Rectangle 5">
            <a:extLst>
              <a:ext uri="{FF2B5EF4-FFF2-40B4-BE49-F238E27FC236}">
                <a16:creationId xmlns:a16="http://schemas.microsoft.com/office/drawing/2014/main" id="{5AD044AA-FE74-97C8-DEAF-C5497F753EFA}"/>
              </a:ext>
            </a:extLst>
          </p:cNvPr>
          <p:cNvSpPr>
            <a:spLocks noGrp="1" noChangeArrowheads="1"/>
          </p:cNvSpPr>
          <p:nvPr>
            <p:ph type="title"/>
          </p:nvPr>
        </p:nvSpPr>
        <p:spPr>
          <a:xfrm>
            <a:off x="2895600" y="990601"/>
            <a:ext cx="7373938" cy="519113"/>
          </a:xfrm>
        </p:spPr>
        <p:txBody>
          <a:bodyPr anchor="b">
            <a:normAutofit fontScale="90000"/>
          </a:bodyPr>
          <a:lstStyle/>
          <a:p>
            <a:pPr algn="ctr" eaLnBrk="1" hangingPunct="1"/>
            <a:br>
              <a:rPr lang="en-US" altLang="en-US" sz="3800">
                <a:solidFill>
                  <a:srgbClr val="FF0000"/>
                </a:solidFill>
              </a:rPr>
            </a:br>
            <a:r>
              <a:rPr lang="en-US" altLang="en-US" sz="3800">
                <a:solidFill>
                  <a:srgbClr val="FF0000"/>
                </a:solidFill>
              </a:rPr>
              <a:t>Product Classifications: Consumer</a:t>
            </a:r>
          </a:p>
        </p:txBody>
      </p:sp>
      <p:grpSp>
        <p:nvGrpSpPr>
          <p:cNvPr id="3" name="Group 6">
            <a:extLst>
              <a:ext uri="{FF2B5EF4-FFF2-40B4-BE49-F238E27FC236}">
                <a16:creationId xmlns:a16="http://schemas.microsoft.com/office/drawing/2014/main" id="{6587E0F9-1DB7-78BC-48EA-0AB62E4F5FB6}"/>
              </a:ext>
            </a:extLst>
          </p:cNvPr>
          <p:cNvGrpSpPr>
            <a:grpSpLocks/>
          </p:cNvGrpSpPr>
          <p:nvPr/>
        </p:nvGrpSpPr>
        <p:grpSpPr bwMode="auto">
          <a:xfrm>
            <a:off x="1981200" y="4114800"/>
            <a:ext cx="4089400" cy="2743200"/>
            <a:chOff x="192" y="2694"/>
            <a:chExt cx="2672" cy="1495"/>
          </a:xfrm>
        </p:grpSpPr>
        <p:sp>
          <p:nvSpPr>
            <p:cNvPr id="367627" name="Rectangle 7">
              <a:extLst>
                <a:ext uri="{FF2B5EF4-FFF2-40B4-BE49-F238E27FC236}">
                  <a16:creationId xmlns:a16="http://schemas.microsoft.com/office/drawing/2014/main" id="{91C4656E-D3DF-BE56-D72A-632FF789E843}"/>
                </a:ext>
              </a:extLst>
            </p:cNvPr>
            <p:cNvSpPr>
              <a:spLocks noChangeArrowheads="1"/>
            </p:cNvSpPr>
            <p:nvPr/>
          </p:nvSpPr>
          <p:spPr bwMode="auto">
            <a:xfrm>
              <a:off x="192" y="2742"/>
              <a:ext cx="2672" cy="1447"/>
            </a:xfrm>
            <a:prstGeom prst="rect">
              <a:avLst/>
            </a:prstGeom>
            <a:solidFill>
              <a:srgbClr val="00CC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CCFF"/>
              </a:extrusionClr>
              <a:contourClr>
                <a:srgbClr val="00CCFF"/>
              </a:contourClr>
            </a:sp3d>
          </p:spPr>
          <p:txBody>
            <a:bodyPr wrap="none" anchor="ctr">
              <a:flatTx/>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a typeface="MS PGothic" panose="020B0600070205080204" pitchFamily="34" charset="-128"/>
              </a:endParaRPr>
            </a:p>
          </p:txBody>
        </p:sp>
        <p:sp>
          <p:nvSpPr>
            <p:cNvPr id="1662984" name="Rectangle 8">
              <a:extLst>
                <a:ext uri="{FF2B5EF4-FFF2-40B4-BE49-F238E27FC236}">
                  <a16:creationId xmlns:a16="http://schemas.microsoft.com/office/drawing/2014/main" id="{28D04B94-DCDA-C348-BC9F-06A43AF5F9FE}"/>
                </a:ext>
              </a:extLst>
            </p:cNvPr>
            <p:cNvSpPr>
              <a:spLocks noChangeArrowheads="1"/>
            </p:cNvSpPr>
            <p:nvPr/>
          </p:nvSpPr>
          <p:spPr bwMode="auto">
            <a:xfrm>
              <a:off x="282" y="2694"/>
              <a:ext cx="2549" cy="1433"/>
            </a:xfrm>
            <a:prstGeom prst="rect">
              <a:avLst/>
            </a:prstGeom>
            <a:noFill/>
            <a:ln w="12700">
              <a:noFill/>
              <a:miter lim="800000"/>
              <a:headEnd/>
              <a:tailEnd/>
            </a:ln>
            <a:effectLst/>
          </p:spPr>
          <p:txBody>
            <a:bodyPr lIns="81204" tIns="39889" rIns="81204" bIns="39889">
              <a:spAutoFit/>
            </a:bodyPr>
            <a:lstStyle/>
            <a:p>
              <a:pPr defTabSz="820738">
                <a:lnSpc>
                  <a:spcPct val="90000"/>
                </a:lnSpc>
                <a:defRPr/>
              </a:pPr>
              <a:r>
                <a:rPr lang="en-US" sz="2200">
                  <a:solidFill>
                    <a:srgbClr val="FFFFFF"/>
                  </a:solidFill>
                  <a:effectLst>
                    <a:outerShdw blurRad="38100" dist="38100" dir="2700000" algn="tl">
                      <a:srgbClr val="C0C0C0"/>
                    </a:outerShdw>
                  </a:effectLst>
                  <a:latin typeface="Tahoma" pitchFamily="34" charset="0"/>
                </a:rPr>
                <a:t>Specialty Products</a:t>
              </a:r>
            </a:p>
            <a:p>
              <a:pPr defTabSz="820738">
                <a:lnSpc>
                  <a:spcPct val="90000"/>
                </a:lnSpc>
                <a:defRPr/>
              </a:pPr>
              <a:endParaRPr lang="en-US" sz="2200">
                <a:solidFill>
                  <a:srgbClr val="FFFFFF"/>
                </a:solidFill>
                <a:effectLst>
                  <a:outerShdw blurRad="38100" dist="38100" dir="2700000" algn="tl">
                    <a:srgbClr val="C0C0C0"/>
                  </a:outerShdw>
                </a:effectLst>
                <a:latin typeface="Tahoma" pitchFamily="34" charset="0"/>
              </a:endParaRPr>
            </a:p>
            <a:p>
              <a:pPr defTabSz="820738">
                <a:lnSpc>
                  <a:spcPct val="90000"/>
                </a:lnSpc>
                <a:buFont typeface="Wingdings" pitchFamily="2" charset="2"/>
                <a:buChar char="Ø"/>
                <a:defRPr/>
              </a:pPr>
              <a:r>
                <a:rPr lang="en-US">
                  <a:solidFill>
                    <a:srgbClr val="FFFFFF"/>
                  </a:solidFill>
                  <a:latin typeface="Tahoma" pitchFamily="34" charset="0"/>
                </a:rPr>
                <a:t> </a:t>
              </a:r>
              <a:r>
                <a:rPr lang="en-US" sz="2000">
                  <a:solidFill>
                    <a:srgbClr val="FFFFFF"/>
                  </a:solidFill>
                  <a:latin typeface="Tahoma" pitchFamily="34" charset="0"/>
                </a:rPr>
                <a:t>Special purchase efforts</a:t>
              </a:r>
            </a:p>
            <a:p>
              <a:pPr defTabSz="820738">
                <a:lnSpc>
                  <a:spcPct val="90000"/>
                </a:lnSpc>
                <a:buFont typeface="Wingdings" pitchFamily="2" charset="2"/>
                <a:buChar char="Ø"/>
                <a:defRPr/>
              </a:pPr>
              <a:r>
                <a:rPr lang="en-US" sz="2000">
                  <a:solidFill>
                    <a:srgbClr val="FFFFFF"/>
                  </a:solidFill>
                  <a:latin typeface="Tahoma" pitchFamily="34" charset="0"/>
                </a:rPr>
                <a:t> High price</a:t>
              </a:r>
            </a:p>
            <a:p>
              <a:pPr defTabSz="820738">
                <a:lnSpc>
                  <a:spcPct val="90000"/>
                </a:lnSpc>
                <a:buFont typeface="Wingdings" pitchFamily="2" charset="2"/>
                <a:buChar char="Ø"/>
                <a:defRPr/>
              </a:pPr>
              <a:r>
                <a:rPr lang="en-US" sz="2000">
                  <a:solidFill>
                    <a:srgbClr val="FFFFFF"/>
                  </a:solidFill>
                  <a:latin typeface="Tahoma" pitchFamily="34" charset="0"/>
                </a:rPr>
                <a:t> Unique characteristics</a:t>
              </a:r>
            </a:p>
            <a:p>
              <a:pPr defTabSz="820738">
                <a:lnSpc>
                  <a:spcPct val="90000"/>
                </a:lnSpc>
                <a:buFont typeface="Wingdings" pitchFamily="2" charset="2"/>
                <a:buChar char="Ø"/>
                <a:defRPr/>
              </a:pPr>
              <a:r>
                <a:rPr lang="en-US" sz="2000">
                  <a:solidFill>
                    <a:srgbClr val="FFFFFF"/>
                  </a:solidFill>
                  <a:latin typeface="Tahoma" pitchFamily="34" charset="0"/>
                </a:rPr>
                <a:t> Brand identification</a:t>
              </a:r>
            </a:p>
            <a:p>
              <a:pPr defTabSz="820738">
                <a:lnSpc>
                  <a:spcPct val="90000"/>
                </a:lnSpc>
                <a:buFont typeface="Wingdings" pitchFamily="2" charset="2"/>
                <a:buChar char="Ø"/>
                <a:defRPr/>
              </a:pPr>
              <a:r>
                <a:rPr lang="en-US" sz="2000">
                  <a:solidFill>
                    <a:srgbClr val="FFFFFF"/>
                  </a:solidFill>
                  <a:latin typeface="Tahoma" pitchFamily="34" charset="0"/>
                </a:rPr>
                <a:t> Few purchase locations</a:t>
              </a:r>
            </a:p>
            <a:p>
              <a:pPr defTabSz="820738">
                <a:lnSpc>
                  <a:spcPct val="90000"/>
                </a:lnSpc>
                <a:buFontTx/>
                <a:buChar char=" "/>
                <a:defRPr/>
              </a:pPr>
              <a:r>
                <a:rPr lang="en-US" sz="2000">
                  <a:solidFill>
                    <a:srgbClr val="FFFFFF"/>
                  </a:solidFill>
                  <a:latin typeface="Tahoma" pitchFamily="34" charset="0"/>
                </a:rPr>
                <a:t>i.e Lamborghini, Rolex</a:t>
              </a:r>
            </a:p>
            <a:p>
              <a:pPr defTabSz="820738">
                <a:lnSpc>
                  <a:spcPct val="90000"/>
                </a:lnSpc>
                <a:buFontTx/>
                <a:buChar char=" "/>
                <a:defRPr/>
              </a:pPr>
              <a:endParaRPr lang="en-US" sz="2000">
                <a:solidFill>
                  <a:srgbClr val="FFFFFF"/>
                </a:solidFill>
                <a:latin typeface="Tahoma" pitchFamily="34" charset="0"/>
              </a:endParaRPr>
            </a:p>
          </p:txBody>
        </p:sp>
      </p:grpSp>
      <p:grpSp>
        <p:nvGrpSpPr>
          <p:cNvPr id="4" name="Group 9">
            <a:extLst>
              <a:ext uri="{FF2B5EF4-FFF2-40B4-BE49-F238E27FC236}">
                <a16:creationId xmlns:a16="http://schemas.microsoft.com/office/drawing/2014/main" id="{E74918C9-B365-549A-31AE-C8C0E87F3FAA}"/>
              </a:ext>
            </a:extLst>
          </p:cNvPr>
          <p:cNvGrpSpPr>
            <a:grpSpLocks/>
          </p:cNvGrpSpPr>
          <p:nvPr/>
        </p:nvGrpSpPr>
        <p:grpSpPr bwMode="auto">
          <a:xfrm>
            <a:off x="6172200" y="1676400"/>
            <a:ext cx="3962400" cy="2438400"/>
            <a:chOff x="2880" y="1248"/>
            <a:chExt cx="2673" cy="1401"/>
          </a:xfrm>
        </p:grpSpPr>
        <p:sp>
          <p:nvSpPr>
            <p:cNvPr id="367625" name="Rectangle 10">
              <a:extLst>
                <a:ext uri="{FF2B5EF4-FFF2-40B4-BE49-F238E27FC236}">
                  <a16:creationId xmlns:a16="http://schemas.microsoft.com/office/drawing/2014/main" id="{CE49BC03-85CA-BF6B-3C5A-CF6134D09116}"/>
                </a:ext>
              </a:extLst>
            </p:cNvPr>
            <p:cNvSpPr>
              <a:spLocks noChangeArrowheads="1"/>
            </p:cNvSpPr>
            <p:nvPr/>
          </p:nvSpPr>
          <p:spPr bwMode="auto">
            <a:xfrm>
              <a:off x="2880" y="1248"/>
              <a:ext cx="2673" cy="1401"/>
            </a:xfrm>
            <a:prstGeom prst="rect">
              <a:avLst/>
            </a:prstGeom>
            <a:solidFill>
              <a:srgbClr val="00CC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CCFF"/>
              </a:extrusionClr>
              <a:contourClr>
                <a:srgbClr val="00CCFF"/>
              </a:contourClr>
            </a:sp3d>
          </p:spPr>
          <p:txBody>
            <a:bodyPr wrap="none" anchor="ctr">
              <a:flatTx/>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a typeface="MS PGothic" panose="020B0600070205080204" pitchFamily="34" charset="-128"/>
              </a:endParaRPr>
            </a:p>
          </p:txBody>
        </p:sp>
        <p:sp>
          <p:nvSpPr>
            <p:cNvPr id="1662987" name="Rectangle 11">
              <a:extLst>
                <a:ext uri="{FF2B5EF4-FFF2-40B4-BE49-F238E27FC236}">
                  <a16:creationId xmlns:a16="http://schemas.microsoft.com/office/drawing/2014/main" id="{0F9AEAEE-4D58-5F40-A44F-55D6B940CFDE}"/>
                </a:ext>
              </a:extLst>
            </p:cNvPr>
            <p:cNvSpPr>
              <a:spLocks noChangeArrowheads="1"/>
            </p:cNvSpPr>
            <p:nvPr/>
          </p:nvSpPr>
          <p:spPr bwMode="auto">
            <a:xfrm>
              <a:off x="2902" y="1314"/>
              <a:ext cx="2414" cy="1160"/>
            </a:xfrm>
            <a:prstGeom prst="rect">
              <a:avLst/>
            </a:prstGeom>
            <a:noFill/>
            <a:ln w="12700">
              <a:noFill/>
              <a:miter lim="800000"/>
              <a:headEnd/>
              <a:tailEnd/>
            </a:ln>
            <a:effectLst/>
          </p:spPr>
          <p:txBody>
            <a:bodyPr lIns="81204" tIns="39889" rIns="81204" bIns="39889">
              <a:spAutoFit/>
            </a:bodyPr>
            <a:lstStyle/>
            <a:p>
              <a:pPr defTabSz="820738">
                <a:lnSpc>
                  <a:spcPct val="90000"/>
                </a:lnSpc>
                <a:defRPr/>
              </a:pPr>
              <a:r>
                <a:rPr lang="en-US" sz="2200">
                  <a:solidFill>
                    <a:srgbClr val="FFFFFF"/>
                  </a:solidFill>
                  <a:effectLst>
                    <a:outerShdw blurRad="38100" dist="38100" dir="2700000" algn="tl">
                      <a:srgbClr val="C0C0C0"/>
                    </a:outerShdw>
                  </a:effectLst>
                  <a:latin typeface="Tahoma" pitchFamily="34" charset="0"/>
                </a:rPr>
                <a:t>Shopping Products</a:t>
              </a:r>
            </a:p>
            <a:p>
              <a:pPr defTabSz="820738">
                <a:lnSpc>
                  <a:spcPct val="90000"/>
                </a:lnSpc>
                <a:defRPr/>
              </a:pPr>
              <a:endParaRPr lang="en-US">
                <a:solidFill>
                  <a:srgbClr val="FFFFFF"/>
                </a:solidFill>
                <a:effectLst>
                  <a:outerShdw blurRad="38100" dist="38100" dir="2700000" algn="tl">
                    <a:srgbClr val="C0C0C0"/>
                  </a:outerShdw>
                </a:effectLst>
                <a:latin typeface="Tahoma" pitchFamily="34" charset="0"/>
              </a:endParaRPr>
            </a:p>
            <a:p>
              <a:pPr defTabSz="820738">
                <a:lnSpc>
                  <a:spcPct val="90000"/>
                </a:lnSpc>
                <a:buFont typeface="Wingdings" pitchFamily="2" charset="2"/>
                <a:buChar char="Ø"/>
                <a:defRPr/>
              </a:pPr>
              <a:r>
                <a:rPr lang="en-US">
                  <a:solidFill>
                    <a:srgbClr val="FFFFFF"/>
                  </a:solidFill>
                  <a:latin typeface="Tahoma" pitchFamily="34" charset="0"/>
                </a:rPr>
                <a:t> </a:t>
              </a:r>
              <a:r>
                <a:rPr lang="en-US" sz="2000">
                  <a:solidFill>
                    <a:srgbClr val="FFFFFF"/>
                  </a:solidFill>
                  <a:latin typeface="Tahoma" pitchFamily="34" charset="0"/>
                </a:rPr>
                <a:t>Buy less frequently</a:t>
              </a:r>
            </a:p>
            <a:p>
              <a:pPr defTabSz="820738">
                <a:lnSpc>
                  <a:spcPct val="90000"/>
                </a:lnSpc>
                <a:buFont typeface="Wingdings" pitchFamily="2" charset="2"/>
                <a:buChar char="Ø"/>
                <a:defRPr/>
              </a:pPr>
              <a:r>
                <a:rPr lang="en-US" sz="2000">
                  <a:solidFill>
                    <a:srgbClr val="FFFFFF"/>
                  </a:solidFill>
                  <a:latin typeface="Tahoma" pitchFamily="34" charset="0"/>
                </a:rPr>
                <a:t> Higher price</a:t>
              </a:r>
            </a:p>
            <a:p>
              <a:pPr defTabSz="820738">
                <a:lnSpc>
                  <a:spcPct val="90000"/>
                </a:lnSpc>
                <a:buFont typeface="Wingdings" pitchFamily="2" charset="2"/>
                <a:buChar char="Ø"/>
                <a:defRPr/>
              </a:pPr>
              <a:r>
                <a:rPr lang="en-US" sz="2000">
                  <a:solidFill>
                    <a:srgbClr val="FFFFFF"/>
                  </a:solidFill>
                  <a:latin typeface="Tahoma" pitchFamily="34" charset="0"/>
                </a:rPr>
                <a:t> Fewer purchase locations</a:t>
              </a:r>
            </a:p>
            <a:p>
              <a:pPr defTabSz="820738">
                <a:lnSpc>
                  <a:spcPct val="90000"/>
                </a:lnSpc>
                <a:buFont typeface="Wingdings" pitchFamily="2" charset="2"/>
                <a:buChar char="Ø"/>
                <a:defRPr/>
              </a:pPr>
              <a:r>
                <a:rPr lang="en-US" sz="2000">
                  <a:solidFill>
                    <a:srgbClr val="FFFFFF"/>
                  </a:solidFill>
                  <a:latin typeface="Tahoma" pitchFamily="34" charset="0"/>
                </a:rPr>
                <a:t> Comparison shop </a:t>
              </a:r>
            </a:p>
            <a:p>
              <a:pPr defTabSz="820738">
                <a:lnSpc>
                  <a:spcPct val="90000"/>
                </a:lnSpc>
                <a:buFontTx/>
                <a:buChar char=" "/>
                <a:defRPr/>
              </a:pPr>
              <a:r>
                <a:rPr lang="en-US" sz="2000">
                  <a:solidFill>
                    <a:srgbClr val="FFFFFF"/>
                  </a:solidFill>
                  <a:latin typeface="Tahoma" pitchFamily="34" charset="0"/>
                </a:rPr>
                <a:t>i.e Clothing, cars, appliances</a:t>
              </a:r>
            </a:p>
          </p:txBody>
        </p:sp>
      </p:grpSp>
      <p:grpSp>
        <p:nvGrpSpPr>
          <p:cNvPr id="5" name="Group 12">
            <a:extLst>
              <a:ext uri="{FF2B5EF4-FFF2-40B4-BE49-F238E27FC236}">
                <a16:creationId xmlns:a16="http://schemas.microsoft.com/office/drawing/2014/main" id="{814E75B1-E179-6CB5-E160-0BAC4B1C7B00}"/>
              </a:ext>
            </a:extLst>
          </p:cNvPr>
          <p:cNvGrpSpPr>
            <a:grpSpLocks/>
          </p:cNvGrpSpPr>
          <p:nvPr/>
        </p:nvGrpSpPr>
        <p:grpSpPr bwMode="auto">
          <a:xfrm>
            <a:off x="1905000" y="1676400"/>
            <a:ext cx="4572000" cy="2507836"/>
            <a:chOff x="156" y="1248"/>
            <a:chExt cx="2894" cy="1401"/>
          </a:xfrm>
        </p:grpSpPr>
        <p:sp>
          <p:nvSpPr>
            <p:cNvPr id="367623" name="Rectangle 13">
              <a:extLst>
                <a:ext uri="{FF2B5EF4-FFF2-40B4-BE49-F238E27FC236}">
                  <a16:creationId xmlns:a16="http://schemas.microsoft.com/office/drawing/2014/main" id="{6A0FD94C-16BE-BF9D-BC97-584F1796F071}"/>
                </a:ext>
              </a:extLst>
            </p:cNvPr>
            <p:cNvSpPr>
              <a:spLocks noChangeArrowheads="1"/>
            </p:cNvSpPr>
            <p:nvPr/>
          </p:nvSpPr>
          <p:spPr bwMode="auto">
            <a:xfrm>
              <a:off x="156" y="1248"/>
              <a:ext cx="2672" cy="1401"/>
            </a:xfrm>
            <a:prstGeom prst="rect">
              <a:avLst/>
            </a:prstGeom>
            <a:solidFill>
              <a:srgbClr val="00CC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CCFF"/>
              </a:extrusionClr>
              <a:contourClr>
                <a:srgbClr val="00CCFF"/>
              </a:contourClr>
            </a:sp3d>
          </p:spPr>
          <p:txBody>
            <a:bodyPr wrap="none" anchor="ctr">
              <a:flatTx/>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a typeface="MS PGothic" panose="020B0600070205080204" pitchFamily="34" charset="-128"/>
              </a:endParaRPr>
            </a:p>
          </p:txBody>
        </p:sp>
        <p:sp>
          <p:nvSpPr>
            <p:cNvPr id="1662990" name="Rectangle 14">
              <a:extLst>
                <a:ext uri="{FF2B5EF4-FFF2-40B4-BE49-F238E27FC236}">
                  <a16:creationId xmlns:a16="http://schemas.microsoft.com/office/drawing/2014/main" id="{BD18F2ED-981E-2AF3-4707-21818CBC5908}"/>
                </a:ext>
              </a:extLst>
            </p:cNvPr>
            <p:cNvSpPr>
              <a:spLocks noChangeArrowheads="1"/>
            </p:cNvSpPr>
            <p:nvPr/>
          </p:nvSpPr>
          <p:spPr bwMode="auto">
            <a:xfrm>
              <a:off x="240" y="1333"/>
              <a:ext cx="2810" cy="1283"/>
            </a:xfrm>
            <a:prstGeom prst="rect">
              <a:avLst/>
            </a:prstGeom>
            <a:noFill/>
            <a:ln w="12700">
              <a:noFill/>
              <a:miter lim="800000"/>
              <a:headEnd/>
              <a:tailEnd/>
            </a:ln>
            <a:effectLst/>
          </p:spPr>
          <p:txBody>
            <a:bodyPr lIns="81204" tIns="39889" rIns="81204" bIns="39889">
              <a:spAutoFit/>
            </a:bodyPr>
            <a:lstStyle/>
            <a:p>
              <a:pPr defTabSz="820738">
                <a:lnSpc>
                  <a:spcPct val="90000"/>
                </a:lnSpc>
                <a:defRPr/>
              </a:pPr>
              <a:r>
                <a:rPr lang="en-US" sz="2200">
                  <a:solidFill>
                    <a:srgbClr val="FFFFFF"/>
                  </a:solidFill>
                  <a:effectLst>
                    <a:outerShdw blurRad="38100" dist="38100" dir="2700000" algn="tl">
                      <a:srgbClr val="C0C0C0"/>
                    </a:outerShdw>
                  </a:effectLst>
                  <a:latin typeface="Tahoma" pitchFamily="34" charset="0"/>
                </a:rPr>
                <a:t>Convenience Products</a:t>
              </a:r>
            </a:p>
            <a:p>
              <a:pPr defTabSz="820738">
                <a:lnSpc>
                  <a:spcPct val="90000"/>
                </a:lnSpc>
                <a:defRPr/>
              </a:pPr>
              <a:endParaRPr lang="en-US">
                <a:solidFill>
                  <a:srgbClr val="FFFFFF"/>
                </a:solidFill>
                <a:latin typeface="Tahoma" pitchFamily="34" charset="0"/>
              </a:endParaRPr>
            </a:p>
            <a:p>
              <a:pPr defTabSz="820738">
                <a:lnSpc>
                  <a:spcPct val="90000"/>
                </a:lnSpc>
                <a:buFont typeface="Wingdings" pitchFamily="2" charset="2"/>
                <a:buChar char="Ø"/>
                <a:defRPr/>
              </a:pPr>
              <a:r>
                <a:rPr lang="en-US">
                  <a:solidFill>
                    <a:srgbClr val="FFFFFF"/>
                  </a:solidFill>
                  <a:latin typeface="Tahoma" pitchFamily="34" charset="0"/>
                </a:rPr>
                <a:t> </a:t>
              </a:r>
              <a:r>
                <a:rPr lang="en-US" sz="2000">
                  <a:solidFill>
                    <a:srgbClr val="FFFFFF"/>
                  </a:solidFill>
                  <a:latin typeface="Tahoma" pitchFamily="34" charset="0"/>
                </a:rPr>
                <a:t>Buy frequently &amp; immediately</a:t>
              </a:r>
            </a:p>
            <a:p>
              <a:pPr defTabSz="820738">
                <a:lnSpc>
                  <a:spcPct val="90000"/>
                </a:lnSpc>
                <a:buFont typeface="Wingdings" pitchFamily="2" charset="2"/>
                <a:buChar char="Ø"/>
                <a:defRPr/>
              </a:pPr>
              <a:r>
                <a:rPr lang="en-US" sz="2000">
                  <a:solidFill>
                    <a:srgbClr val="FFFFFF"/>
                  </a:solidFill>
                  <a:latin typeface="Tahoma" pitchFamily="34" charset="0"/>
                </a:rPr>
                <a:t> Low priced</a:t>
              </a:r>
            </a:p>
            <a:p>
              <a:pPr defTabSz="820738">
                <a:lnSpc>
                  <a:spcPct val="90000"/>
                </a:lnSpc>
                <a:buFont typeface="Wingdings" pitchFamily="2" charset="2"/>
                <a:buChar char="Ø"/>
                <a:defRPr/>
              </a:pPr>
              <a:r>
                <a:rPr lang="en-US" sz="2000">
                  <a:solidFill>
                    <a:srgbClr val="FFFFFF"/>
                  </a:solidFill>
                  <a:latin typeface="Tahoma" pitchFamily="34" charset="0"/>
                </a:rPr>
                <a:t> Mass advertising</a:t>
              </a:r>
            </a:p>
            <a:p>
              <a:pPr defTabSz="820738">
                <a:lnSpc>
                  <a:spcPct val="90000"/>
                </a:lnSpc>
                <a:buFont typeface="Wingdings" pitchFamily="2" charset="2"/>
                <a:buChar char="Ø"/>
                <a:defRPr/>
              </a:pPr>
              <a:r>
                <a:rPr lang="en-US" sz="2000">
                  <a:solidFill>
                    <a:srgbClr val="FFFFFF"/>
                  </a:solidFill>
                  <a:latin typeface="Tahoma" pitchFamily="34" charset="0"/>
                </a:rPr>
                <a:t> Many purchase locations</a:t>
              </a:r>
            </a:p>
            <a:p>
              <a:pPr defTabSz="820738">
                <a:lnSpc>
                  <a:spcPct val="90000"/>
                </a:lnSpc>
                <a:buFontTx/>
                <a:buChar char=" "/>
                <a:defRPr/>
              </a:pPr>
              <a:r>
                <a:rPr lang="en-US" sz="2000">
                  <a:solidFill>
                    <a:srgbClr val="FFFFFF"/>
                  </a:solidFill>
                  <a:latin typeface="Tahoma" pitchFamily="34" charset="0"/>
                </a:rPr>
                <a:t>i.e Candy, newspapers</a:t>
              </a:r>
            </a:p>
            <a:p>
              <a:pPr defTabSz="820738">
                <a:lnSpc>
                  <a:spcPct val="90000"/>
                </a:lnSpc>
                <a:defRPr/>
              </a:pPr>
              <a:endParaRPr lang="en-US" sz="2000">
                <a:solidFill>
                  <a:srgbClr val="FFFFFF"/>
                </a:solidFill>
                <a:latin typeface="Tahoma" pitchFamily="34" charset="0"/>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nodeType="afterGroup">
                            <p:stCondLst>
                              <p:cond delay="1000"/>
                            </p:stCondLst>
                            <p:childTnLst>
                              <p:par>
                                <p:cTn id="13" presetID="16" presetClass="entr" presetSubtype="37"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500"/>
                                        <p:tgtEl>
                                          <p:spTgt spid="3"/>
                                        </p:tgtEl>
                                      </p:cBhvr>
                                    </p:animEffect>
                                  </p:childTnLst>
                                </p:cTn>
                              </p:par>
                            </p:childTnLst>
                          </p:cTn>
                        </p:par>
                        <p:par>
                          <p:cTn id="16" fill="hold" nodeType="afterGroup">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4770" name="Rectangle 2">
            <a:extLst>
              <a:ext uri="{FF2B5EF4-FFF2-40B4-BE49-F238E27FC236}">
                <a16:creationId xmlns:a16="http://schemas.microsoft.com/office/drawing/2014/main" id="{29D54543-5CB1-4F0C-B2A1-70091B1182E9}"/>
              </a:ext>
            </a:extLst>
          </p:cNvPr>
          <p:cNvSpPr>
            <a:spLocks noGrp="1" noChangeArrowheads="1"/>
          </p:cNvSpPr>
          <p:nvPr>
            <p:ph type="title"/>
          </p:nvPr>
        </p:nvSpPr>
        <p:spPr>
          <a:xfrm>
            <a:off x="3657600" y="533401"/>
            <a:ext cx="8229600" cy="1139825"/>
          </a:xfrm>
        </p:spPr>
        <p:txBody>
          <a:bodyPr>
            <a:normAutofit fontScale="90000"/>
          </a:bodyPr>
          <a:lstStyle/>
          <a:p>
            <a:r>
              <a:rPr lang="en-US" altLang="en-US">
                <a:solidFill>
                  <a:srgbClr val="FF0000"/>
                </a:solidFill>
              </a:rPr>
              <a:t>Economy of scale</a:t>
            </a:r>
            <a:br>
              <a:rPr lang="en-US" altLang="en-US" sz="3800">
                <a:solidFill>
                  <a:srgbClr val="FF0000"/>
                </a:solidFill>
              </a:rPr>
            </a:br>
            <a:endParaRPr lang="en-US" altLang="en-US" sz="3800">
              <a:solidFill>
                <a:srgbClr val="FF0000"/>
              </a:solidFill>
            </a:endParaRPr>
          </a:p>
        </p:txBody>
      </p:sp>
      <p:sp>
        <p:nvSpPr>
          <p:cNvPr id="1662979" name="Rectangle 3">
            <a:extLst>
              <a:ext uri="{FF2B5EF4-FFF2-40B4-BE49-F238E27FC236}">
                <a16:creationId xmlns:a16="http://schemas.microsoft.com/office/drawing/2014/main" id="{E9210EBD-0C04-9405-26E6-D7342B99D32A}"/>
              </a:ext>
            </a:extLst>
          </p:cNvPr>
          <p:cNvSpPr>
            <a:spLocks noGrp="1" noChangeArrowheads="1"/>
          </p:cNvSpPr>
          <p:nvPr>
            <p:ph type="body" idx="1"/>
          </p:nvPr>
        </p:nvSpPr>
        <p:spPr>
          <a:xfrm>
            <a:off x="1676400" y="2022476"/>
            <a:ext cx="8686800" cy="4530725"/>
          </a:xfrm>
        </p:spPr>
        <p:txBody>
          <a:bodyPr/>
          <a:lstStyle/>
          <a:p>
            <a:pPr marL="533400" indent="-533400">
              <a:buNone/>
            </a:pPr>
            <a:r>
              <a:rPr lang="en-US" altLang="en-US" u="sng"/>
              <a:t>Definition:</a:t>
            </a:r>
          </a:p>
          <a:p>
            <a:pPr marL="533400" indent="-533400">
              <a:buNone/>
            </a:pPr>
            <a:r>
              <a:rPr lang="en-US" altLang="en-US"/>
              <a:t>  Getting discounts for buying materials and services of bulk</a:t>
            </a:r>
          </a:p>
          <a:p>
            <a:pPr marL="533400" indent="-533400">
              <a:buNone/>
            </a:pPr>
            <a:endParaRPr lang="en-US" altLang="en-US"/>
          </a:p>
          <a:p>
            <a:pPr marL="533400" indent="-533400">
              <a:buNone/>
            </a:pPr>
            <a:r>
              <a:rPr lang="en-US" altLang="en-US"/>
              <a:t>Technical</a:t>
            </a:r>
          </a:p>
          <a:p>
            <a:pPr marL="533400" indent="-533400">
              <a:buNone/>
            </a:pPr>
            <a:r>
              <a:rPr lang="en-US" altLang="en-US"/>
              <a:t>-Commercial (marketing)</a:t>
            </a:r>
          </a:p>
          <a:p>
            <a:pPr marL="533400" indent="-533400">
              <a:buNone/>
            </a:pPr>
            <a:r>
              <a:rPr lang="en-US" altLang="en-US"/>
              <a:t>-Financial</a:t>
            </a:r>
          </a:p>
          <a:p>
            <a:pPr marL="533400" indent="-533400">
              <a:buNone/>
            </a:pPr>
            <a:endParaRPr lang="en-US" altLang="en-US"/>
          </a:p>
          <a:p>
            <a:pPr marL="533400" indent="-533400">
              <a:buFontTx/>
              <a:buChar char="•"/>
            </a:pPr>
            <a:endParaRPr lang="en-US" altLang="en-US"/>
          </a:p>
          <a:p>
            <a:pPr marL="533400" indent="-533400">
              <a:buNone/>
            </a:pPr>
            <a:endParaRPr lang="en-US" altLang="en-US" u="sng"/>
          </a:p>
          <a:p>
            <a:pPr marL="533400" indent="-533400"/>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2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629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629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629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629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29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a:extLst>
              <a:ext uri="{FF2B5EF4-FFF2-40B4-BE49-F238E27FC236}">
                <a16:creationId xmlns:a16="http://schemas.microsoft.com/office/drawing/2014/main" id="{110806C9-AF14-CACC-C210-4386B7A7ED7D}"/>
              </a:ext>
            </a:extLst>
          </p:cNvPr>
          <p:cNvSpPr>
            <a:spLocks noChangeArrowheads="1"/>
          </p:cNvSpPr>
          <p:nvPr/>
        </p:nvSpPr>
        <p:spPr bwMode="auto">
          <a:xfrm>
            <a:off x="1828800" y="3048000"/>
            <a:ext cx="8504238" cy="3581400"/>
          </a:xfrm>
          <a:prstGeom prst="rect">
            <a:avLst/>
          </a:prstGeom>
          <a:solidFill>
            <a:schemeClr val="accent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545795" name="Rectangle 3">
            <a:extLst>
              <a:ext uri="{FF2B5EF4-FFF2-40B4-BE49-F238E27FC236}">
                <a16:creationId xmlns:a16="http://schemas.microsoft.com/office/drawing/2014/main" id="{C61BC27D-BA90-9E48-1CC3-371226DA87D5}"/>
              </a:ext>
            </a:extLst>
          </p:cNvPr>
          <p:cNvSpPr>
            <a:spLocks noGrp="1" noChangeArrowheads="1"/>
          </p:cNvSpPr>
          <p:nvPr>
            <p:ph type="title"/>
          </p:nvPr>
        </p:nvSpPr>
        <p:spPr>
          <a:xfrm>
            <a:off x="3048000" y="319088"/>
            <a:ext cx="7467600" cy="946150"/>
          </a:xfrm>
        </p:spPr>
        <p:txBody>
          <a:bodyPr>
            <a:normAutofit fontScale="90000"/>
          </a:bodyPr>
          <a:lstStyle/>
          <a:p>
            <a:pPr algn="ctr"/>
            <a:r>
              <a:rPr lang="en-US" altLang="en-US" sz="3800">
                <a:solidFill>
                  <a:srgbClr val="FF0000"/>
                </a:solidFill>
              </a:rPr>
              <a:t>Breakeven Analysis or Target Profit Pricing </a:t>
            </a:r>
          </a:p>
        </p:txBody>
      </p:sp>
      <p:grpSp>
        <p:nvGrpSpPr>
          <p:cNvPr id="545796" name="Group 4">
            <a:extLst>
              <a:ext uri="{FF2B5EF4-FFF2-40B4-BE49-F238E27FC236}">
                <a16:creationId xmlns:a16="http://schemas.microsoft.com/office/drawing/2014/main" id="{49847039-D191-308D-876D-BD3585AA09BA}"/>
              </a:ext>
            </a:extLst>
          </p:cNvPr>
          <p:cNvGrpSpPr>
            <a:grpSpLocks/>
          </p:cNvGrpSpPr>
          <p:nvPr/>
        </p:nvGrpSpPr>
        <p:grpSpPr bwMode="auto">
          <a:xfrm>
            <a:off x="2822576" y="3200400"/>
            <a:ext cx="6983413" cy="3024072"/>
            <a:chOff x="921" y="1838"/>
            <a:chExt cx="4839" cy="1977"/>
          </a:xfrm>
        </p:grpSpPr>
        <p:grpSp>
          <p:nvGrpSpPr>
            <p:cNvPr id="545808" name="Group 5">
              <a:extLst>
                <a:ext uri="{FF2B5EF4-FFF2-40B4-BE49-F238E27FC236}">
                  <a16:creationId xmlns:a16="http://schemas.microsoft.com/office/drawing/2014/main" id="{71726155-A3C9-0D26-D31E-8D92D5EF1C40}"/>
                </a:ext>
              </a:extLst>
            </p:cNvPr>
            <p:cNvGrpSpPr>
              <a:grpSpLocks/>
            </p:cNvGrpSpPr>
            <p:nvPr/>
          </p:nvGrpSpPr>
          <p:grpSpPr bwMode="auto">
            <a:xfrm>
              <a:off x="921" y="1838"/>
              <a:ext cx="4263" cy="1977"/>
              <a:chOff x="921" y="1838"/>
              <a:chExt cx="4263" cy="1977"/>
            </a:xfrm>
          </p:grpSpPr>
          <p:grpSp>
            <p:nvGrpSpPr>
              <p:cNvPr id="545812" name="Group 6">
                <a:extLst>
                  <a:ext uri="{FF2B5EF4-FFF2-40B4-BE49-F238E27FC236}">
                    <a16:creationId xmlns:a16="http://schemas.microsoft.com/office/drawing/2014/main" id="{8A251854-7DEB-5917-5FD1-350E04E8263F}"/>
                  </a:ext>
                </a:extLst>
              </p:cNvPr>
              <p:cNvGrpSpPr>
                <a:grpSpLocks/>
              </p:cNvGrpSpPr>
              <p:nvPr/>
            </p:nvGrpSpPr>
            <p:grpSpPr bwMode="auto">
              <a:xfrm>
                <a:off x="1201" y="1838"/>
                <a:ext cx="3750" cy="1612"/>
                <a:chOff x="1201" y="1838"/>
                <a:chExt cx="3750" cy="1612"/>
              </a:xfrm>
            </p:grpSpPr>
            <p:sp>
              <p:nvSpPr>
                <p:cNvPr id="545824" name="Freeform 7">
                  <a:extLst>
                    <a:ext uri="{FF2B5EF4-FFF2-40B4-BE49-F238E27FC236}">
                      <a16:creationId xmlns:a16="http://schemas.microsoft.com/office/drawing/2014/main" id="{315FF726-7C45-899C-AD75-F93353B09105}"/>
                    </a:ext>
                  </a:extLst>
                </p:cNvPr>
                <p:cNvSpPr>
                  <a:spLocks/>
                </p:cNvSpPr>
                <p:nvPr/>
              </p:nvSpPr>
              <p:spPr bwMode="auto">
                <a:xfrm>
                  <a:off x="1201" y="1838"/>
                  <a:ext cx="268" cy="1612"/>
                </a:xfrm>
                <a:custGeom>
                  <a:avLst/>
                  <a:gdLst>
                    <a:gd name="T0" fmla="*/ 104 w 268"/>
                    <a:gd name="T1" fmla="*/ 0 h 1612"/>
                    <a:gd name="T2" fmla="*/ 267 w 268"/>
                    <a:gd name="T3" fmla="*/ 140 h 1612"/>
                    <a:gd name="T4" fmla="*/ 267 w 268"/>
                    <a:gd name="T5" fmla="*/ 1611 h 1612"/>
                    <a:gd name="T6" fmla="*/ 0 w 268"/>
                    <a:gd name="T7" fmla="*/ 1611 h 1612"/>
                    <a:gd name="T8" fmla="*/ 0 w 268"/>
                    <a:gd name="T9" fmla="*/ 7 h 1612"/>
                    <a:gd name="T10" fmla="*/ 104 w 268"/>
                    <a:gd name="T11" fmla="*/ 0 h 16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8" h="1612">
                      <a:moveTo>
                        <a:pt x="104" y="0"/>
                      </a:moveTo>
                      <a:lnTo>
                        <a:pt x="267" y="140"/>
                      </a:lnTo>
                      <a:lnTo>
                        <a:pt x="267" y="1611"/>
                      </a:lnTo>
                      <a:lnTo>
                        <a:pt x="0" y="1611"/>
                      </a:lnTo>
                      <a:lnTo>
                        <a:pt x="0" y="7"/>
                      </a:lnTo>
                      <a:lnTo>
                        <a:pt x="104" y="0"/>
                      </a:lnTo>
                    </a:path>
                  </a:pathLst>
                </a:custGeom>
                <a:solidFill>
                  <a:srgbClr val="8CF4E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45825" name="Rectangle 8">
                  <a:extLst>
                    <a:ext uri="{FF2B5EF4-FFF2-40B4-BE49-F238E27FC236}">
                      <a16:creationId xmlns:a16="http://schemas.microsoft.com/office/drawing/2014/main" id="{EE50A569-8D4F-681D-7406-D3EDF184C2C8}"/>
                    </a:ext>
                  </a:extLst>
                </p:cNvPr>
                <p:cNvSpPr>
                  <a:spLocks noChangeArrowheads="1"/>
                </p:cNvSpPr>
                <p:nvPr/>
              </p:nvSpPr>
              <p:spPr bwMode="auto">
                <a:xfrm>
                  <a:off x="1204" y="1841"/>
                  <a:ext cx="101" cy="160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545826" name="Line 9">
                  <a:extLst>
                    <a:ext uri="{FF2B5EF4-FFF2-40B4-BE49-F238E27FC236}">
                      <a16:creationId xmlns:a16="http://schemas.microsoft.com/office/drawing/2014/main" id="{B202BF13-3367-5DF4-5DEA-2098EA623602}"/>
                    </a:ext>
                  </a:extLst>
                </p:cNvPr>
                <p:cNvSpPr>
                  <a:spLocks noChangeShapeType="1"/>
                </p:cNvSpPr>
                <p:nvPr/>
              </p:nvSpPr>
              <p:spPr bwMode="auto">
                <a:xfrm>
                  <a:off x="1923" y="3322"/>
                  <a:ext cx="0" cy="1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45827" name="Line 10">
                  <a:extLst>
                    <a:ext uri="{FF2B5EF4-FFF2-40B4-BE49-F238E27FC236}">
                      <a16:creationId xmlns:a16="http://schemas.microsoft.com/office/drawing/2014/main" id="{DEFF91C3-E123-774B-7B73-4BCA3C57D9E9}"/>
                    </a:ext>
                  </a:extLst>
                </p:cNvPr>
                <p:cNvSpPr>
                  <a:spLocks noChangeShapeType="1"/>
                </p:cNvSpPr>
                <p:nvPr/>
              </p:nvSpPr>
              <p:spPr bwMode="auto">
                <a:xfrm>
                  <a:off x="2680" y="3322"/>
                  <a:ext cx="0" cy="1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45828" name="Line 11">
                  <a:extLst>
                    <a:ext uri="{FF2B5EF4-FFF2-40B4-BE49-F238E27FC236}">
                      <a16:creationId xmlns:a16="http://schemas.microsoft.com/office/drawing/2014/main" id="{DC3A1BB7-A6DB-FB61-3082-358B21F30485}"/>
                    </a:ext>
                  </a:extLst>
                </p:cNvPr>
                <p:cNvSpPr>
                  <a:spLocks noChangeShapeType="1"/>
                </p:cNvSpPr>
                <p:nvPr/>
              </p:nvSpPr>
              <p:spPr bwMode="auto">
                <a:xfrm>
                  <a:off x="3437" y="3322"/>
                  <a:ext cx="0" cy="1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45829" name="Line 12">
                  <a:extLst>
                    <a:ext uri="{FF2B5EF4-FFF2-40B4-BE49-F238E27FC236}">
                      <a16:creationId xmlns:a16="http://schemas.microsoft.com/office/drawing/2014/main" id="{0448868B-790E-E694-C84E-83B8E77D775F}"/>
                    </a:ext>
                  </a:extLst>
                </p:cNvPr>
                <p:cNvSpPr>
                  <a:spLocks noChangeShapeType="1"/>
                </p:cNvSpPr>
                <p:nvPr/>
              </p:nvSpPr>
              <p:spPr bwMode="auto">
                <a:xfrm>
                  <a:off x="4194" y="3322"/>
                  <a:ext cx="0" cy="1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45830" name="Line 13">
                  <a:extLst>
                    <a:ext uri="{FF2B5EF4-FFF2-40B4-BE49-F238E27FC236}">
                      <a16:creationId xmlns:a16="http://schemas.microsoft.com/office/drawing/2014/main" id="{146F8FA7-C0DF-B631-8EAC-060E59694CF2}"/>
                    </a:ext>
                  </a:extLst>
                </p:cNvPr>
                <p:cNvSpPr>
                  <a:spLocks noChangeShapeType="1"/>
                </p:cNvSpPr>
                <p:nvPr/>
              </p:nvSpPr>
              <p:spPr bwMode="auto">
                <a:xfrm>
                  <a:off x="4951" y="3322"/>
                  <a:ext cx="0" cy="1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545831" name="Group 14">
                  <a:extLst>
                    <a:ext uri="{FF2B5EF4-FFF2-40B4-BE49-F238E27FC236}">
                      <a16:creationId xmlns:a16="http://schemas.microsoft.com/office/drawing/2014/main" id="{350D899E-4555-A791-91FE-64D52EF4C77C}"/>
                    </a:ext>
                  </a:extLst>
                </p:cNvPr>
                <p:cNvGrpSpPr>
                  <a:grpSpLocks/>
                </p:cNvGrpSpPr>
                <p:nvPr/>
              </p:nvGrpSpPr>
              <p:grpSpPr bwMode="auto">
                <a:xfrm>
                  <a:off x="1221" y="2184"/>
                  <a:ext cx="173" cy="1036"/>
                  <a:chOff x="1221" y="2184"/>
                  <a:chExt cx="173" cy="1036"/>
                </a:xfrm>
              </p:grpSpPr>
              <p:sp>
                <p:nvSpPr>
                  <p:cNvPr id="545832" name="Line 15">
                    <a:extLst>
                      <a:ext uri="{FF2B5EF4-FFF2-40B4-BE49-F238E27FC236}">
                        <a16:creationId xmlns:a16="http://schemas.microsoft.com/office/drawing/2014/main" id="{374FD5E0-B367-19DF-575F-4E118EBD4447}"/>
                      </a:ext>
                    </a:extLst>
                  </p:cNvPr>
                  <p:cNvSpPr>
                    <a:spLocks noChangeShapeType="1"/>
                  </p:cNvSpPr>
                  <p:nvPr/>
                </p:nvSpPr>
                <p:spPr bwMode="auto">
                  <a:xfrm>
                    <a:off x="1221" y="3220"/>
                    <a:ext cx="17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45833" name="Line 16">
                    <a:extLst>
                      <a:ext uri="{FF2B5EF4-FFF2-40B4-BE49-F238E27FC236}">
                        <a16:creationId xmlns:a16="http://schemas.microsoft.com/office/drawing/2014/main" id="{AD03C49F-F619-6A01-4173-4B377120BAFE}"/>
                      </a:ext>
                    </a:extLst>
                  </p:cNvPr>
                  <p:cNvSpPr>
                    <a:spLocks noChangeShapeType="1"/>
                  </p:cNvSpPr>
                  <p:nvPr/>
                </p:nvSpPr>
                <p:spPr bwMode="auto">
                  <a:xfrm>
                    <a:off x="1221" y="3012"/>
                    <a:ext cx="17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45834" name="Line 17">
                    <a:extLst>
                      <a:ext uri="{FF2B5EF4-FFF2-40B4-BE49-F238E27FC236}">
                        <a16:creationId xmlns:a16="http://schemas.microsoft.com/office/drawing/2014/main" id="{CB1C12EA-6F73-7618-13E0-B074F9A6DDD0}"/>
                      </a:ext>
                    </a:extLst>
                  </p:cNvPr>
                  <p:cNvSpPr>
                    <a:spLocks noChangeShapeType="1"/>
                  </p:cNvSpPr>
                  <p:nvPr/>
                </p:nvSpPr>
                <p:spPr bwMode="auto">
                  <a:xfrm>
                    <a:off x="1221" y="2805"/>
                    <a:ext cx="17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45835" name="Line 18">
                    <a:extLst>
                      <a:ext uri="{FF2B5EF4-FFF2-40B4-BE49-F238E27FC236}">
                        <a16:creationId xmlns:a16="http://schemas.microsoft.com/office/drawing/2014/main" id="{4831D5B5-FCE1-E8E9-7D9C-A717BCB2622E}"/>
                      </a:ext>
                    </a:extLst>
                  </p:cNvPr>
                  <p:cNvSpPr>
                    <a:spLocks noChangeShapeType="1"/>
                  </p:cNvSpPr>
                  <p:nvPr/>
                </p:nvSpPr>
                <p:spPr bwMode="auto">
                  <a:xfrm>
                    <a:off x="1221" y="2598"/>
                    <a:ext cx="17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45836" name="Line 19">
                    <a:extLst>
                      <a:ext uri="{FF2B5EF4-FFF2-40B4-BE49-F238E27FC236}">
                        <a16:creationId xmlns:a16="http://schemas.microsoft.com/office/drawing/2014/main" id="{B68C303B-0D0C-ADAA-2CE7-F5E1BD5397FA}"/>
                      </a:ext>
                    </a:extLst>
                  </p:cNvPr>
                  <p:cNvSpPr>
                    <a:spLocks noChangeShapeType="1"/>
                  </p:cNvSpPr>
                  <p:nvPr/>
                </p:nvSpPr>
                <p:spPr bwMode="auto">
                  <a:xfrm>
                    <a:off x="1221" y="2391"/>
                    <a:ext cx="17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45837" name="Line 20">
                    <a:extLst>
                      <a:ext uri="{FF2B5EF4-FFF2-40B4-BE49-F238E27FC236}">
                        <a16:creationId xmlns:a16="http://schemas.microsoft.com/office/drawing/2014/main" id="{C332090F-FB66-75D3-5C44-5B413BEDF6B3}"/>
                      </a:ext>
                    </a:extLst>
                  </p:cNvPr>
                  <p:cNvSpPr>
                    <a:spLocks noChangeShapeType="1"/>
                  </p:cNvSpPr>
                  <p:nvPr/>
                </p:nvSpPr>
                <p:spPr bwMode="auto">
                  <a:xfrm>
                    <a:off x="1221" y="2184"/>
                    <a:ext cx="17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sp>
            <p:nvSpPr>
              <p:cNvPr id="545813" name="Rectangle 21">
                <a:extLst>
                  <a:ext uri="{FF2B5EF4-FFF2-40B4-BE49-F238E27FC236}">
                    <a16:creationId xmlns:a16="http://schemas.microsoft.com/office/drawing/2014/main" id="{E943A3FC-C37F-C3B2-6EA2-6C9B11BCDB5F}"/>
                  </a:ext>
                </a:extLst>
              </p:cNvPr>
              <p:cNvSpPr>
                <a:spLocks noChangeArrowheads="1"/>
              </p:cNvSpPr>
              <p:nvPr/>
            </p:nvSpPr>
            <p:spPr bwMode="auto">
              <a:xfrm>
                <a:off x="998" y="3106"/>
                <a:ext cx="190"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r">
                  <a:lnSpc>
                    <a:spcPct val="90000"/>
                  </a:lnSpc>
                  <a:spcBef>
                    <a:spcPct val="0"/>
                  </a:spcBef>
                  <a:buClrTx/>
                  <a:buSzTx/>
                  <a:buFontTx/>
                  <a:buNone/>
                </a:pPr>
                <a:r>
                  <a:rPr lang="en-US" altLang="en-US" sz="1600">
                    <a:solidFill>
                      <a:schemeClr val="tx1"/>
                    </a:solidFill>
                    <a:latin typeface="Tahoma" panose="020B0604030504040204" pitchFamily="34" charset="0"/>
                  </a:rPr>
                  <a:t>2</a:t>
                </a:r>
              </a:p>
            </p:txBody>
          </p:sp>
          <p:sp>
            <p:nvSpPr>
              <p:cNvPr id="545814" name="Rectangle 22">
                <a:extLst>
                  <a:ext uri="{FF2B5EF4-FFF2-40B4-BE49-F238E27FC236}">
                    <a16:creationId xmlns:a16="http://schemas.microsoft.com/office/drawing/2014/main" id="{74DC4B96-5681-3950-FBC9-6530258CBBDA}"/>
                  </a:ext>
                </a:extLst>
              </p:cNvPr>
              <p:cNvSpPr>
                <a:spLocks noChangeArrowheads="1"/>
              </p:cNvSpPr>
              <p:nvPr/>
            </p:nvSpPr>
            <p:spPr bwMode="auto">
              <a:xfrm>
                <a:off x="998" y="2899"/>
                <a:ext cx="190"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r">
                  <a:lnSpc>
                    <a:spcPct val="90000"/>
                  </a:lnSpc>
                  <a:spcBef>
                    <a:spcPct val="0"/>
                  </a:spcBef>
                  <a:buClrTx/>
                  <a:buSzTx/>
                  <a:buFontTx/>
                  <a:buNone/>
                </a:pPr>
                <a:r>
                  <a:rPr lang="en-US" altLang="en-US" sz="1600">
                    <a:solidFill>
                      <a:schemeClr val="tx1"/>
                    </a:solidFill>
                    <a:latin typeface="Tahoma" panose="020B0604030504040204" pitchFamily="34" charset="0"/>
                  </a:rPr>
                  <a:t>4</a:t>
                </a:r>
              </a:p>
            </p:txBody>
          </p:sp>
          <p:sp>
            <p:nvSpPr>
              <p:cNvPr id="545815" name="Rectangle 23">
                <a:extLst>
                  <a:ext uri="{FF2B5EF4-FFF2-40B4-BE49-F238E27FC236}">
                    <a16:creationId xmlns:a16="http://schemas.microsoft.com/office/drawing/2014/main" id="{0A8092AE-6092-12BE-4B3D-53F2BC12402B}"/>
                  </a:ext>
                </a:extLst>
              </p:cNvPr>
              <p:cNvSpPr>
                <a:spLocks noChangeArrowheads="1"/>
              </p:cNvSpPr>
              <p:nvPr/>
            </p:nvSpPr>
            <p:spPr bwMode="auto">
              <a:xfrm>
                <a:off x="998" y="2692"/>
                <a:ext cx="190"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r">
                  <a:lnSpc>
                    <a:spcPct val="90000"/>
                  </a:lnSpc>
                  <a:spcBef>
                    <a:spcPct val="0"/>
                  </a:spcBef>
                  <a:buClrTx/>
                  <a:buSzTx/>
                  <a:buFontTx/>
                  <a:buNone/>
                </a:pPr>
                <a:r>
                  <a:rPr lang="en-US" altLang="en-US" sz="1600">
                    <a:solidFill>
                      <a:schemeClr val="tx1"/>
                    </a:solidFill>
                    <a:latin typeface="Tahoma" panose="020B0604030504040204" pitchFamily="34" charset="0"/>
                  </a:rPr>
                  <a:t>6</a:t>
                </a:r>
              </a:p>
            </p:txBody>
          </p:sp>
          <p:sp>
            <p:nvSpPr>
              <p:cNvPr id="545816" name="Rectangle 24">
                <a:extLst>
                  <a:ext uri="{FF2B5EF4-FFF2-40B4-BE49-F238E27FC236}">
                    <a16:creationId xmlns:a16="http://schemas.microsoft.com/office/drawing/2014/main" id="{0A1A3A3B-9E42-36BC-8D3F-5778C263C43C}"/>
                  </a:ext>
                </a:extLst>
              </p:cNvPr>
              <p:cNvSpPr>
                <a:spLocks noChangeArrowheads="1"/>
              </p:cNvSpPr>
              <p:nvPr/>
            </p:nvSpPr>
            <p:spPr bwMode="auto">
              <a:xfrm>
                <a:off x="998" y="2484"/>
                <a:ext cx="190"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r">
                  <a:lnSpc>
                    <a:spcPct val="90000"/>
                  </a:lnSpc>
                  <a:spcBef>
                    <a:spcPct val="0"/>
                  </a:spcBef>
                  <a:buClrTx/>
                  <a:buSzTx/>
                  <a:buFontTx/>
                  <a:buNone/>
                </a:pPr>
                <a:r>
                  <a:rPr lang="en-US" altLang="en-US" sz="1600">
                    <a:solidFill>
                      <a:schemeClr val="tx1"/>
                    </a:solidFill>
                    <a:latin typeface="Tahoma" panose="020B0604030504040204" pitchFamily="34" charset="0"/>
                  </a:rPr>
                  <a:t>8</a:t>
                </a:r>
              </a:p>
            </p:txBody>
          </p:sp>
          <p:sp>
            <p:nvSpPr>
              <p:cNvPr id="545817" name="Rectangle 25">
                <a:extLst>
                  <a:ext uri="{FF2B5EF4-FFF2-40B4-BE49-F238E27FC236}">
                    <a16:creationId xmlns:a16="http://schemas.microsoft.com/office/drawing/2014/main" id="{FE8DE7CF-40BE-066C-170B-8CB26C360904}"/>
                  </a:ext>
                </a:extLst>
              </p:cNvPr>
              <p:cNvSpPr>
                <a:spLocks noChangeArrowheads="1"/>
              </p:cNvSpPr>
              <p:nvPr/>
            </p:nvSpPr>
            <p:spPr bwMode="auto">
              <a:xfrm>
                <a:off x="921" y="2279"/>
                <a:ext cx="267"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r">
                  <a:lnSpc>
                    <a:spcPct val="90000"/>
                  </a:lnSpc>
                  <a:spcBef>
                    <a:spcPct val="0"/>
                  </a:spcBef>
                  <a:buClrTx/>
                  <a:buSzTx/>
                  <a:buFontTx/>
                  <a:buNone/>
                </a:pPr>
                <a:r>
                  <a:rPr lang="en-US" altLang="en-US" sz="1600">
                    <a:solidFill>
                      <a:schemeClr val="tx1"/>
                    </a:solidFill>
                    <a:latin typeface="Tahoma" panose="020B0604030504040204" pitchFamily="34" charset="0"/>
                  </a:rPr>
                  <a:t>10</a:t>
                </a:r>
              </a:p>
            </p:txBody>
          </p:sp>
          <p:sp>
            <p:nvSpPr>
              <p:cNvPr id="545818" name="Rectangle 26">
                <a:extLst>
                  <a:ext uri="{FF2B5EF4-FFF2-40B4-BE49-F238E27FC236}">
                    <a16:creationId xmlns:a16="http://schemas.microsoft.com/office/drawing/2014/main" id="{105B8284-C14A-44C8-6324-041975E98922}"/>
                  </a:ext>
                </a:extLst>
              </p:cNvPr>
              <p:cNvSpPr>
                <a:spLocks noChangeArrowheads="1"/>
              </p:cNvSpPr>
              <p:nvPr/>
            </p:nvSpPr>
            <p:spPr bwMode="auto">
              <a:xfrm>
                <a:off x="921" y="2070"/>
                <a:ext cx="267"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r">
                  <a:lnSpc>
                    <a:spcPct val="90000"/>
                  </a:lnSpc>
                  <a:spcBef>
                    <a:spcPct val="0"/>
                  </a:spcBef>
                  <a:buClrTx/>
                  <a:buSzTx/>
                  <a:buFontTx/>
                  <a:buNone/>
                </a:pPr>
                <a:r>
                  <a:rPr lang="en-US" altLang="en-US" sz="1600">
                    <a:solidFill>
                      <a:schemeClr val="tx1"/>
                    </a:solidFill>
                    <a:latin typeface="Tahoma" panose="020B0604030504040204" pitchFamily="34" charset="0"/>
                  </a:rPr>
                  <a:t>12</a:t>
                </a:r>
              </a:p>
            </p:txBody>
          </p:sp>
          <p:sp>
            <p:nvSpPr>
              <p:cNvPr id="545819" name="Rectangle 27">
                <a:extLst>
                  <a:ext uri="{FF2B5EF4-FFF2-40B4-BE49-F238E27FC236}">
                    <a16:creationId xmlns:a16="http://schemas.microsoft.com/office/drawing/2014/main" id="{59466F0C-E3E7-84FC-7165-E50369D1C945}"/>
                  </a:ext>
                </a:extLst>
              </p:cNvPr>
              <p:cNvSpPr>
                <a:spLocks noChangeArrowheads="1"/>
              </p:cNvSpPr>
              <p:nvPr/>
            </p:nvSpPr>
            <p:spPr bwMode="auto">
              <a:xfrm>
                <a:off x="1750" y="3473"/>
                <a:ext cx="347"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endParaRPr lang="en-US" altLang="en-US" sz="1600">
                  <a:solidFill>
                    <a:schemeClr val="tx1"/>
                  </a:solidFill>
                  <a:latin typeface="Tahoma" panose="020B0604030504040204" pitchFamily="34" charset="0"/>
                </a:endParaRPr>
              </a:p>
              <a:p>
                <a:pPr algn="ctr">
                  <a:lnSpc>
                    <a:spcPct val="90000"/>
                  </a:lnSpc>
                  <a:spcBef>
                    <a:spcPct val="0"/>
                  </a:spcBef>
                  <a:buClrTx/>
                  <a:buSzTx/>
                  <a:buFontTx/>
                  <a:buNone/>
                </a:pPr>
                <a:r>
                  <a:rPr lang="en-US" altLang="en-US" sz="1600">
                    <a:solidFill>
                      <a:schemeClr val="tx1"/>
                    </a:solidFill>
                    <a:latin typeface="Tahoma" panose="020B0604030504040204" pitchFamily="34" charset="0"/>
                  </a:rPr>
                  <a:t>200</a:t>
                </a:r>
              </a:p>
            </p:txBody>
          </p:sp>
          <p:sp>
            <p:nvSpPr>
              <p:cNvPr id="545820" name="Rectangle 28">
                <a:extLst>
                  <a:ext uri="{FF2B5EF4-FFF2-40B4-BE49-F238E27FC236}">
                    <a16:creationId xmlns:a16="http://schemas.microsoft.com/office/drawing/2014/main" id="{C9DA0052-969D-8B46-83F1-5F4DF86ED59A}"/>
                  </a:ext>
                </a:extLst>
              </p:cNvPr>
              <p:cNvSpPr>
                <a:spLocks noChangeArrowheads="1"/>
              </p:cNvSpPr>
              <p:nvPr/>
            </p:nvSpPr>
            <p:spPr bwMode="auto">
              <a:xfrm>
                <a:off x="2508" y="3473"/>
                <a:ext cx="344"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endParaRPr lang="en-US" altLang="en-US" sz="1600">
                  <a:solidFill>
                    <a:schemeClr val="tx1"/>
                  </a:solidFill>
                  <a:latin typeface="Tahoma" panose="020B0604030504040204" pitchFamily="34" charset="0"/>
                </a:endParaRPr>
              </a:p>
              <a:p>
                <a:pPr algn="ctr">
                  <a:lnSpc>
                    <a:spcPct val="90000"/>
                  </a:lnSpc>
                  <a:spcBef>
                    <a:spcPct val="0"/>
                  </a:spcBef>
                  <a:buClrTx/>
                  <a:buSzTx/>
                  <a:buFontTx/>
                  <a:buNone/>
                </a:pPr>
                <a:r>
                  <a:rPr lang="en-US" altLang="en-US" sz="1600">
                    <a:solidFill>
                      <a:schemeClr val="tx1"/>
                    </a:solidFill>
                    <a:latin typeface="Tahoma" panose="020B0604030504040204" pitchFamily="34" charset="0"/>
                  </a:rPr>
                  <a:t>400</a:t>
                </a:r>
              </a:p>
            </p:txBody>
          </p:sp>
          <p:sp>
            <p:nvSpPr>
              <p:cNvPr id="545821" name="Rectangle 29">
                <a:extLst>
                  <a:ext uri="{FF2B5EF4-FFF2-40B4-BE49-F238E27FC236}">
                    <a16:creationId xmlns:a16="http://schemas.microsoft.com/office/drawing/2014/main" id="{43DD0571-9B38-E4A2-8FB3-0AA953D67D54}"/>
                  </a:ext>
                </a:extLst>
              </p:cNvPr>
              <p:cNvSpPr>
                <a:spLocks noChangeArrowheads="1"/>
              </p:cNvSpPr>
              <p:nvPr/>
            </p:nvSpPr>
            <p:spPr bwMode="auto">
              <a:xfrm>
                <a:off x="3264" y="3473"/>
                <a:ext cx="347"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endParaRPr lang="en-US" altLang="en-US" sz="1600">
                  <a:solidFill>
                    <a:schemeClr val="tx1"/>
                  </a:solidFill>
                  <a:latin typeface="Tahoma" panose="020B0604030504040204" pitchFamily="34" charset="0"/>
                </a:endParaRPr>
              </a:p>
              <a:p>
                <a:pPr algn="ctr">
                  <a:lnSpc>
                    <a:spcPct val="90000"/>
                  </a:lnSpc>
                  <a:spcBef>
                    <a:spcPct val="0"/>
                  </a:spcBef>
                  <a:buClrTx/>
                  <a:buSzTx/>
                  <a:buFontTx/>
                  <a:buNone/>
                </a:pPr>
                <a:r>
                  <a:rPr lang="en-US" altLang="en-US" sz="1600">
                    <a:solidFill>
                      <a:schemeClr val="tx1"/>
                    </a:solidFill>
                    <a:latin typeface="Tahoma" panose="020B0604030504040204" pitchFamily="34" charset="0"/>
                  </a:rPr>
                  <a:t>600</a:t>
                </a:r>
              </a:p>
            </p:txBody>
          </p:sp>
          <p:sp>
            <p:nvSpPr>
              <p:cNvPr id="545822" name="Rectangle 30">
                <a:extLst>
                  <a:ext uri="{FF2B5EF4-FFF2-40B4-BE49-F238E27FC236}">
                    <a16:creationId xmlns:a16="http://schemas.microsoft.com/office/drawing/2014/main" id="{06FDC04C-4D02-C5DA-B81F-28CBE6FD9DD7}"/>
                  </a:ext>
                </a:extLst>
              </p:cNvPr>
              <p:cNvSpPr>
                <a:spLocks noChangeArrowheads="1"/>
              </p:cNvSpPr>
              <p:nvPr/>
            </p:nvSpPr>
            <p:spPr bwMode="auto">
              <a:xfrm>
                <a:off x="4021" y="3473"/>
                <a:ext cx="347"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endParaRPr lang="en-US" altLang="en-US" sz="1600">
                  <a:solidFill>
                    <a:schemeClr val="tx1"/>
                  </a:solidFill>
                  <a:latin typeface="Tahoma" panose="020B0604030504040204" pitchFamily="34" charset="0"/>
                </a:endParaRPr>
              </a:p>
              <a:p>
                <a:pPr algn="ctr">
                  <a:lnSpc>
                    <a:spcPct val="90000"/>
                  </a:lnSpc>
                  <a:spcBef>
                    <a:spcPct val="0"/>
                  </a:spcBef>
                  <a:buClrTx/>
                  <a:buSzTx/>
                  <a:buFontTx/>
                  <a:buNone/>
                </a:pPr>
                <a:r>
                  <a:rPr lang="en-US" altLang="en-US" sz="1600">
                    <a:solidFill>
                      <a:schemeClr val="tx1"/>
                    </a:solidFill>
                    <a:latin typeface="Tahoma" panose="020B0604030504040204" pitchFamily="34" charset="0"/>
                  </a:rPr>
                  <a:t>800</a:t>
                </a:r>
              </a:p>
            </p:txBody>
          </p:sp>
          <p:sp>
            <p:nvSpPr>
              <p:cNvPr id="545823" name="Rectangle 31">
                <a:extLst>
                  <a:ext uri="{FF2B5EF4-FFF2-40B4-BE49-F238E27FC236}">
                    <a16:creationId xmlns:a16="http://schemas.microsoft.com/office/drawing/2014/main" id="{08AA0AD1-D353-CD45-D532-FD1B7BBFA7A9}"/>
                  </a:ext>
                </a:extLst>
              </p:cNvPr>
              <p:cNvSpPr>
                <a:spLocks noChangeArrowheads="1"/>
              </p:cNvSpPr>
              <p:nvPr/>
            </p:nvSpPr>
            <p:spPr bwMode="auto">
              <a:xfrm>
                <a:off x="4716" y="3473"/>
                <a:ext cx="468"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endParaRPr lang="en-US" altLang="en-US" sz="1600">
                  <a:solidFill>
                    <a:schemeClr val="tx1"/>
                  </a:solidFill>
                  <a:latin typeface="Tahoma" panose="020B0604030504040204" pitchFamily="34" charset="0"/>
                </a:endParaRPr>
              </a:p>
              <a:p>
                <a:pPr algn="ctr">
                  <a:lnSpc>
                    <a:spcPct val="90000"/>
                  </a:lnSpc>
                  <a:spcBef>
                    <a:spcPct val="0"/>
                  </a:spcBef>
                  <a:buClrTx/>
                  <a:buSzTx/>
                  <a:buFontTx/>
                  <a:buNone/>
                </a:pPr>
                <a:r>
                  <a:rPr lang="en-US" altLang="en-US" sz="1600">
                    <a:solidFill>
                      <a:schemeClr val="tx1"/>
                    </a:solidFill>
                    <a:latin typeface="Tahoma" panose="020B0604030504040204" pitchFamily="34" charset="0"/>
                  </a:rPr>
                  <a:t>1,000</a:t>
                </a:r>
              </a:p>
            </p:txBody>
          </p:sp>
        </p:grpSp>
        <p:grpSp>
          <p:nvGrpSpPr>
            <p:cNvPr id="545809" name="Group 32">
              <a:extLst>
                <a:ext uri="{FF2B5EF4-FFF2-40B4-BE49-F238E27FC236}">
                  <a16:creationId xmlns:a16="http://schemas.microsoft.com/office/drawing/2014/main" id="{6E23890F-827B-6EC7-92D6-568FDAA8991E}"/>
                </a:ext>
              </a:extLst>
            </p:cNvPr>
            <p:cNvGrpSpPr>
              <a:grpSpLocks/>
            </p:cNvGrpSpPr>
            <p:nvPr/>
          </p:nvGrpSpPr>
          <p:grpSpPr bwMode="auto">
            <a:xfrm>
              <a:off x="1202" y="3392"/>
              <a:ext cx="4558" cy="118"/>
              <a:chOff x="1202" y="3392"/>
              <a:chExt cx="4558" cy="118"/>
            </a:xfrm>
          </p:grpSpPr>
          <p:sp>
            <p:nvSpPr>
              <p:cNvPr id="545810" name="AutoShape 33">
                <a:extLst>
                  <a:ext uri="{FF2B5EF4-FFF2-40B4-BE49-F238E27FC236}">
                    <a16:creationId xmlns:a16="http://schemas.microsoft.com/office/drawing/2014/main" id="{560E3741-85E9-4C82-797B-628FF06755FF}"/>
                  </a:ext>
                </a:extLst>
              </p:cNvPr>
              <p:cNvSpPr>
                <a:spLocks noChangeArrowheads="1"/>
              </p:cNvSpPr>
              <p:nvPr/>
            </p:nvSpPr>
            <p:spPr bwMode="auto">
              <a:xfrm rot="5400000">
                <a:off x="3422" y="1172"/>
                <a:ext cx="118" cy="4558"/>
              </a:xfrm>
              <a:prstGeom prst="cube">
                <a:avLst>
                  <a:gd name="adj" fmla="val 54958"/>
                </a:avLst>
              </a:prstGeom>
              <a:solidFill>
                <a:srgbClr val="8CF4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545811" name="Rectangle 34">
                <a:extLst>
                  <a:ext uri="{FF2B5EF4-FFF2-40B4-BE49-F238E27FC236}">
                    <a16:creationId xmlns:a16="http://schemas.microsoft.com/office/drawing/2014/main" id="{6AF6919F-0FC9-954D-B32B-AA729F183F57}"/>
                  </a:ext>
                </a:extLst>
              </p:cNvPr>
              <p:cNvSpPr>
                <a:spLocks noChangeArrowheads="1"/>
              </p:cNvSpPr>
              <p:nvPr/>
            </p:nvSpPr>
            <p:spPr bwMode="auto">
              <a:xfrm>
                <a:off x="1202" y="3400"/>
                <a:ext cx="4453" cy="45"/>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grpSp>
      </p:grpSp>
      <p:sp>
        <p:nvSpPr>
          <p:cNvPr id="545797" name="Rectangle 35">
            <a:extLst>
              <a:ext uri="{FF2B5EF4-FFF2-40B4-BE49-F238E27FC236}">
                <a16:creationId xmlns:a16="http://schemas.microsoft.com/office/drawing/2014/main" id="{A41F1DAC-FA3D-78E9-53FA-9651BDC30BED}"/>
              </a:ext>
            </a:extLst>
          </p:cNvPr>
          <p:cNvSpPr>
            <a:spLocks noChangeArrowheads="1"/>
          </p:cNvSpPr>
          <p:nvPr/>
        </p:nvSpPr>
        <p:spPr bwMode="auto">
          <a:xfrm>
            <a:off x="3505201" y="4038600"/>
            <a:ext cx="5249863" cy="268288"/>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545798" name="Line 36">
            <a:extLst>
              <a:ext uri="{FF2B5EF4-FFF2-40B4-BE49-F238E27FC236}">
                <a16:creationId xmlns:a16="http://schemas.microsoft.com/office/drawing/2014/main" id="{0DCA3082-AAD9-1713-27F2-E1198505ED87}"/>
              </a:ext>
            </a:extLst>
          </p:cNvPr>
          <p:cNvSpPr>
            <a:spLocks noChangeShapeType="1"/>
          </p:cNvSpPr>
          <p:nvPr/>
        </p:nvSpPr>
        <p:spPr bwMode="auto">
          <a:xfrm>
            <a:off x="3581401" y="5105400"/>
            <a:ext cx="52816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45799" name="Line 37">
            <a:extLst>
              <a:ext uri="{FF2B5EF4-FFF2-40B4-BE49-F238E27FC236}">
                <a16:creationId xmlns:a16="http://schemas.microsoft.com/office/drawing/2014/main" id="{6C2224F2-9BBF-DF98-9E7C-1E421C6A67E1}"/>
              </a:ext>
            </a:extLst>
          </p:cNvPr>
          <p:cNvSpPr>
            <a:spLocks noChangeShapeType="1"/>
          </p:cNvSpPr>
          <p:nvPr/>
        </p:nvSpPr>
        <p:spPr bwMode="auto">
          <a:xfrm flipV="1">
            <a:off x="3657601" y="3581401"/>
            <a:ext cx="4494213" cy="1946275"/>
          </a:xfrm>
          <a:prstGeom prst="line">
            <a:avLst/>
          </a:prstGeom>
          <a:noFill/>
          <a:ln w="12700">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45800" name="Line 38">
            <a:extLst>
              <a:ext uri="{FF2B5EF4-FFF2-40B4-BE49-F238E27FC236}">
                <a16:creationId xmlns:a16="http://schemas.microsoft.com/office/drawing/2014/main" id="{BC65DD5B-89AF-6DF1-8D73-2E3AB2AC8519}"/>
              </a:ext>
            </a:extLst>
          </p:cNvPr>
          <p:cNvSpPr>
            <a:spLocks noChangeShapeType="1"/>
          </p:cNvSpPr>
          <p:nvPr/>
        </p:nvSpPr>
        <p:spPr bwMode="auto">
          <a:xfrm flipV="1">
            <a:off x="3657600" y="4343401"/>
            <a:ext cx="5334000" cy="720725"/>
          </a:xfrm>
          <a:prstGeom prst="line">
            <a:avLst/>
          </a:prstGeom>
          <a:noFill/>
          <a:ln w="127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45801" name="Rectangle 39">
            <a:extLst>
              <a:ext uri="{FF2B5EF4-FFF2-40B4-BE49-F238E27FC236}">
                <a16:creationId xmlns:a16="http://schemas.microsoft.com/office/drawing/2014/main" id="{7DBA5241-34DF-648E-244C-35815F6127C7}"/>
              </a:ext>
            </a:extLst>
          </p:cNvPr>
          <p:cNvSpPr>
            <a:spLocks noChangeArrowheads="1"/>
          </p:cNvSpPr>
          <p:nvPr/>
        </p:nvSpPr>
        <p:spPr bwMode="auto">
          <a:xfrm>
            <a:off x="8305800" y="3352800"/>
            <a:ext cx="15494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600">
                <a:solidFill>
                  <a:schemeClr val="tx1"/>
                </a:solidFill>
                <a:latin typeface="Tahoma" panose="020B0604030504040204" pitchFamily="34" charset="0"/>
              </a:rPr>
              <a:t>Total Revenue</a:t>
            </a:r>
          </a:p>
        </p:txBody>
      </p:sp>
      <p:sp>
        <p:nvSpPr>
          <p:cNvPr id="545802" name="Rectangle 40">
            <a:extLst>
              <a:ext uri="{FF2B5EF4-FFF2-40B4-BE49-F238E27FC236}">
                <a16:creationId xmlns:a16="http://schemas.microsoft.com/office/drawing/2014/main" id="{FB190D90-7315-8803-9A28-97E96E3524E1}"/>
              </a:ext>
            </a:extLst>
          </p:cNvPr>
          <p:cNvSpPr>
            <a:spLocks noChangeArrowheads="1"/>
          </p:cNvSpPr>
          <p:nvPr/>
        </p:nvSpPr>
        <p:spPr bwMode="auto">
          <a:xfrm>
            <a:off x="8991600" y="4419600"/>
            <a:ext cx="11430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600">
                <a:solidFill>
                  <a:schemeClr val="tx1"/>
                </a:solidFill>
                <a:latin typeface="Tahoma" panose="020B0604030504040204" pitchFamily="34" charset="0"/>
              </a:rPr>
              <a:t>Total Cost</a:t>
            </a:r>
          </a:p>
        </p:txBody>
      </p:sp>
      <p:sp>
        <p:nvSpPr>
          <p:cNvPr id="545803" name="Rectangle 41">
            <a:extLst>
              <a:ext uri="{FF2B5EF4-FFF2-40B4-BE49-F238E27FC236}">
                <a16:creationId xmlns:a16="http://schemas.microsoft.com/office/drawing/2014/main" id="{0CCD54F8-DC4E-3268-4218-0AEB06613A96}"/>
              </a:ext>
            </a:extLst>
          </p:cNvPr>
          <p:cNvSpPr>
            <a:spLocks noChangeArrowheads="1"/>
          </p:cNvSpPr>
          <p:nvPr/>
        </p:nvSpPr>
        <p:spPr bwMode="auto">
          <a:xfrm>
            <a:off x="8991601" y="4876800"/>
            <a:ext cx="1089025"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600">
                <a:solidFill>
                  <a:schemeClr val="tx1"/>
                </a:solidFill>
                <a:latin typeface="Tahoma" panose="020B0604030504040204" pitchFamily="34" charset="0"/>
              </a:rPr>
              <a:t>Fixed Cost</a:t>
            </a:r>
          </a:p>
        </p:txBody>
      </p:sp>
      <p:sp>
        <p:nvSpPr>
          <p:cNvPr id="545804" name="Rectangle 42">
            <a:extLst>
              <a:ext uri="{FF2B5EF4-FFF2-40B4-BE49-F238E27FC236}">
                <a16:creationId xmlns:a16="http://schemas.microsoft.com/office/drawing/2014/main" id="{102D0CAE-BC2C-C8FA-99BE-49EAF9D65161}"/>
              </a:ext>
            </a:extLst>
          </p:cNvPr>
          <p:cNvSpPr>
            <a:spLocks noChangeArrowheads="1"/>
          </p:cNvSpPr>
          <p:nvPr/>
        </p:nvSpPr>
        <p:spPr bwMode="auto">
          <a:xfrm>
            <a:off x="8915401" y="3886200"/>
            <a:ext cx="1463675" cy="46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r>
              <a:rPr lang="en-US" altLang="en-US" sz="1400">
                <a:solidFill>
                  <a:schemeClr val="tx1"/>
                </a:solidFill>
                <a:latin typeface="Tahoma" panose="020B0604030504040204" pitchFamily="34" charset="0"/>
              </a:rPr>
              <a:t>Target Profit</a:t>
            </a:r>
          </a:p>
          <a:p>
            <a:pPr algn="ctr">
              <a:lnSpc>
                <a:spcPct val="90000"/>
              </a:lnSpc>
              <a:spcBef>
                <a:spcPct val="0"/>
              </a:spcBef>
              <a:buClrTx/>
              <a:buSzTx/>
              <a:buFontTx/>
              <a:buNone/>
            </a:pPr>
            <a:r>
              <a:rPr lang="en-US" altLang="en-US" sz="1400">
                <a:solidFill>
                  <a:schemeClr val="tx1"/>
                </a:solidFill>
                <a:latin typeface="Tahoma" panose="020B0604030504040204" pitchFamily="34" charset="0"/>
              </a:rPr>
              <a:t>($2 million)</a:t>
            </a:r>
          </a:p>
        </p:txBody>
      </p:sp>
      <p:sp>
        <p:nvSpPr>
          <p:cNvPr id="545805" name="Rectangle 43">
            <a:extLst>
              <a:ext uri="{FF2B5EF4-FFF2-40B4-BE49-F238E27FC236}">
                <a16:creationId xmlns:a16="http://schemas.microsoft.com/office/drawing/2014/main" id="{2E89566D-93BF-5982-F774-FCC4E6211913}"/>
              </a:ext>
            </a:extLst>
          </p:cNvPr>
          <p:cNvSpPr>
            <a:spLocks noChangeArrowheads="1"/>
          </p:cNvSpPr>
          <p:nvPr/>
        </p:nvSpPr>
        <p:spPr bwMode="auto">
          <a:xfrm>
            <a:off x="4191000" y="6172201"/>
            <a:ext cx="3614738"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a:solidFill>
                  <a:schemeClr val="tx1"/>
                </a:solidFill>
                <a:latin typeface="Tahoma" panose="020B0604030504040204" pitchFamily="34" charset="0"/>
              </a:rPr>
              <a:t>Sales Volume in Units (thousands)</a:t>
            </a:r>
          </a:p>
        </p:txBody>
      </p:sp>
      <p:sp>
        <p:nvSpPr>
          <p:cNvPr id="545806" name="Rectangle 44">
            <a:extLst>
              <a:ext uri="{FF2B5EF4-FFF2-40B4-BE49-F238E27FC236}">
                <a16:creationId xmlns:a16="http://schemas.microsoft.com/office/drawing/2014/main" id="{6AF2B446-47A1-0714-0066-F514187A1797}"/>
              </a:ext>
            </a:extLst>
          </p:cNvPr>
          <p:cNvSpPr>
            <a:spLocks noChangeArrowheads="1"/>
          </p:cNvSpPr>
          <p:nvPr/>
        </p:nvSpPr>
        <p:spPr bwMode="auto">
          <a:xfrm rot="16200000">
            <a:off x="89694" y="4101307"/>
            <a:ext cx="4268788"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a:solidFill>
                  <a:schemeClr val="tx1"/>
                </a:solidFill>
                <a:latin typeface="Tahoma" panose="020B0604030504040204" pitchFamily="34" charset="0"/>
              </a:rPr>
              <a:t>Cost in  Dollars (millions)</a:t>
            </a:r>
          </a:p>
        </p:txBody>
      </p:sp>
      <p:sp>
        <p:nvSpPr>
          <p:cNvPr id="545807" name="Rectangle 45">
            <a:extLst>
              <a:ext uri="{FF2B5EF4-FFF2-40B4-BE49-F238E27FC236}">
                <a16:creationId xmlns:a16="http://schemas.microsoft.com/office/drawing/2014/main" id="{7EB5F91D-12BC-5B1B-4391-02D5FA69024B}"/>
              </a:ext>
            </a:extLst>
          </p:cNvPr>
          <p:cNvSpPr>
            <a:spLocks noChangeArrowheads="1"/>
          </p:cNvSpPr>
          <p:nvPr/>
        </p:nvSpPr>
        <p:spPr bwMode="auto">
          <a:xfrm>
            <a:off x="1828800" y="2209800"/>
            <a:ext cx="8534400" cy="85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50000"/>
              </a:spcBef>
              <a:buClrTx/>
              <a:buSzTx/>
              <a:buFontTx/>
              <a:buNone/>
            </a:pPr>
            <a:r>
              <a:rPr lang="en-US" altLang="en-US" sz="2500">
                <a:solidFill>
                  <a:schemeClr val="tx1"/>
                </a:solidFill>
                <a:latin typeface="Tahoma" panose="020B0604030504040204" pitchFamily="34" charset="0"/>
              </a:rPr>
              <a:t>	</a:t>
            </a:r>
            <a:r>
              <a:rPr lang="en-US" altLang="en-US" sz="2800">
                <a:solidFill>
                  <a:srgbClr val="FFFFFF"/>
                </a:solidFill>
                <a:latin typeface="Tahoma" panose="020B0604030504040204" pitchFamily="34" charset="0"/>
              </a:rPr>
              <a:t>Tries to Determine the Price at Which a Firm Will Break Even or Make a Certain Target Profit.</a:t>
            </a:r>
          </a:p>
        </p:txBody>
      </p:sp>
    </p:spTree>
  </p:cSld>
  <p:clrMapOvr>
    <a:masterClrMapping/>
  </p:clrMapOvr>
  <p:transition spd="slow">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a:extLst>
              <a:ext uri="{FF2B5EF4-FFF2-40B4-BE49-F238E27FC236}">
                <a16:creationId xmlns:a16="http://schemas.microsoft.com/office/drawing/2014/main" id="{6AB17782-26EE-1256-8387-E51FEA2A2C7A}"/>
              </a:ext>
            </a:extLst>
          </p:cNvPr>
          <p:cNvSpPr>
            <a:spLocks noGrp="1" noChangeArrowheads="1"/>
          </p:cNvSpPr>
          <p:nvPr>
            <p:ph type="title"/>
          </p:nvPr>
        </p:nvSpPr>
        <p:spPr/>
        <p:txBody>
          <a:bodyPr/>
          <a:lstStyle/>
          <a:p>
            <a:pPr algn="ctr"/>
            <a:r>
              <a:rPr lang="en-US" altLang="en-US">
                <a:solidFill>
                  <a:srgbClr val="FF0000"/>
                </a:solidFill>
              </a:rPr>
              <a:t>Breakeven analysis</a:t>
            </a:r>
          </a:p>
        </p:txBody>
      </p:sp>
      <p:sp>
        <p:nvSpPr>
          <p:cNvPr id="547843" name="Rectangle 3">
            <a:extLst>
              <a:ext uri="{FF2B5EF4-FFF2-40B4-BE49-F238E27FC236}">
                <a16:creationId xmlns:a16="http://schemas.microsoft.com/office/drawing/2014/main" id="{3537769C-209A-059C-D0A2-10E52348A608}"/>
              </a:ext>
            </a:extLst>
          </p:cNvPr>
          <p:cNvSpPr>
            <a:spLocks noGrp="1" noChangeArrowheads="1"/>
          </p:cNvSpPr>
          <p:nvPr>
            <p:ph type="body" idx="1"/>
          </p:nvPr>
        </p:nvSpPr>
        <p:spPr>
          <a:xfrm>
            <a:off x="1752600" y="1905000"/>
            <a:ext cx="8915400" cy="4114800"/>
          </a:xfrm>
        </p:spPr>
        <p:txBody>
          <a:bodyPr/>
          <a:lstStyle/>
          <a:p>
            <a:pPr>
              <a:buFont typeface="Wingdings" panose="05000000000000000000" pitchFamily="2" charset="2"/>
              <a:buNone/>
            </a:pPr>
            <a:endParaRPr lang="en-US" altLang="en-US"/>
          </a:p>
          <a:p>
            <a:pPr>
              <a:buFont typeface="Wingdings" panose="05000000000000000000" pitchFamily="2" charset="2"/>
              <a:buNone/>
            </a:pPr>
            <a:endParaRPr lang="en-US" altLang="en-US"/>
          </a:p>
          <a:p>
            <a:pPr>
              <a:buFont typeface="Wingdings" panose="05000000000000000000" pitchFamily="2" charset="2"/>
              <a:buNone/>
            </a:pPr>
            <a:r>
              <a:rPr lang="en-US" altLang="en-US" sz="2600"/>
              <a:t>Breakeven analysis = fixed cost / contribution per unit </a:t>
            </a:r>
          </a:p>
          <a:p>
            <a:pPr>
              <a:buFont typeface="Wingdings" panose="05000000000000000000" pitchFamily="2" charset="2"/>
              <a:buNone/>
            </a:pPr>
            <a:endParaRPr lang="en-US" altLang="en-US" sz="2600"/>
          </a:p>
          <a:p>
            <a:pPr>
              <a:buFont typeface="Wingdings" panose="05000000000000000000" pitchFamily="2" charset="2"/>
              <a:buNone/>
            </a:pPr>
            <a:r>
              <a:rPr lang="en-US" altLang="en-US" sz="2600"/>
              <a:t>Contribution margin=selling price –variable cost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itle 1">
            <a:extLst>
              <a:ext uri="{FF2B5EF4-FFF2-40B4-BE49-F238E27FC236}">
                <a16:creationId xmlns:a16="http://schemas.microsoft.com/office/drawing/2014/main" id="{57875419-8050-F3CE-2AA2-945A84BAACDC}"/>
              </a:ext>
            </a:extLst>
          </p:cNvPr>
          <p:cNvSpPr>
            <a:spLocks noGrp="1" noChangeArrowheads="1"/>
          </p:cNvSpPr>
          <p:nvPr>
            <p:ph type="title"/>
          </p:nvPr>
        </p:nvSpPr>
        <p:spPr/>
        <p:txBody>
          <a:bodyPr/>
          <a:lstStyle/>
          <a:p>
            <a:endParaRPr lang="en-CA" altLang="en-US"/>
          </a:p>
        </p:txBody>
      </p:sp>
      <p:sp>
        <p:nvSpPr>
          <p:cNvPr id="548867" name="Content Placeholder 2">
            <a:extLst>
              <a:ext uri="{FF2B5EF4-FFF2-40B4-BE49-F238E27FC236}">
                <a16:creationId xmlns:a16="http://schemas.microsoft.com/office/drawing/2014/main" id="{C4F6310E-350F-37C2-87DF-E0FB8630B404}"/>
              </a:ext>
            </a:extLst>
          </p:cNvPr>
          <p:cNvSpPr>
            <a:spLocks noGrp="1" noChangeArrowheads="1"/>
          </p:cNvSpPr>
          <p:nvPr>
            <p:ph idx="1"/>
          </p:nvPr>
        </p:nvSpPr>
        <p:spPr>
          <a:xfrm>
            <a:off x="1981200" y="1905000"/>
            <a:ext cx="8077200" cy="4114800"/>
          </a:xfrm>
        </p:spPr>
        <p:txBody>
          <a:bodyPr/>
          <a:lstStyle/>
          <a:p>
            <a:pPr marL="0" indent="0">
              <a:buNone/>
            </a:pPr>
            <a:r>
              <a:rPr lang="en-US" altLang="en-US"/>
              <a:t>Fixed cost =100,000 </a:t>
            </a:r>
          </a:p>
          <a:p>
            <a:pPr marL="0" indent="0">
              <a:buNone/>
            </a:pPr>
            <a:r>
              <a:rPr lang="en-US" altLang="en-US"/>
              <a:t>Variable cost per unit = 20 </a:t>
            </a:r>
          </a:p>
          <a:p>
            <a:pPr marL="0" indent="0">
              <a:buNone/>
            </a:pPr>
            <a:r>
              <a:rPr lang="en-US" altLang="en-US"/>
              <a:t>Selling price =50 </a:t>
            </a:r>
          </a:p>
          <a:p>
            <a:pPr marL="0" indent="0">
              <a:buNone/>
            </a:pPr>
            <a:endParaRPr lang="en-US" altLang="en-US"/>
          </a:p>
          <a:p>
            <a:pPr marL="0" indent="0">
              <a:buNone/>
            </a:pPr>
            <a:r>
              <a:rPr lang="en-US" altLang="en-US"/>
              <a:t>BEP =100,000 / 30 = 3333</a:t>
            </a:r>
          </a:p>
          <a:p>
            <a:pPr marL="0" indent="0">
              <a:buNone/>
            </a:pPr>
            <a:r>
              <a:rPr lang="en-US" altLang="en-US"/>
              <a:t>Contribution margin = 50-20 = 30 </a:t>
            </a:r>
            <a:endParaRPr lang="en-CA"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a:extLst>
              <a:ext uri="{FF2B5EF4-FFF2-40B4-BE49-F238E27FC236}">
                <a16:creationId xmlns:a16="http://schemas.microsoft.com/office/drawing/2014/main" id="{4FE7D53D-FD66-1CA5-90AD-F0FC3F114057}"/>
              </a:ext>
            </a:extLst>
          </p:cNvPr>
          <p:cNvSpPr>
            <a:spLocks noGrp="1" noChangeArrowheads="1"/>
          </p:cNvSpPr>
          <p:nvPr>
            <p:ph type="title"/>
          </p:nvPr>
        </p:nvSpPr>
        <p:spPr>
          <a:xfrm>
            <a:off x="3124200" y="609600"/>
            <a:ext cx="8077200" cy="579438"/>
          </a:xfrm>
        </p:spPr>
        <p:txBody>
          <a:bodyPr>
            <a:normAutofit fontScale="90000"/>
          </a:bodyPr>
          <a:lstStyle/>
          <a:p>
            <a:r>
              <a:rPr lang="en-US" altLang="en-US" sz="3600">
                <a:solidFill>
                  <a:srgbClr val="FF0000"/>
                </a:solidFill>
              </a:rPr>
              <a:t>Perspectives on pricing decisions</a:t>
            </a:r>
          </a:p>
        </p:txBody>
      </p:sp>
      <p:sp>
        <p:nvSpPr>
          <p:cNvPr id="549891" name="Rectangle 3">
            <a:extLst>
              <a:ext uri="{FF2B5EF4-FFF2-40B4-BE49-F238E27FC236}">
                <a16:creationId xmlns:a16="http://schemas.microsoft.com/office/drawing/2014/main" id="{6226A085-42A6-F9B9-35D2-ECEB6A9089A3}"/>
              </a:ext>
            </a:extLst>
          </p:cNvPr>
          <p:cNvSpPr>
            <a:spLocks noGrp="1" noChangeArrowheads="1"/>
          </p:cNvSpPr>
          <p:nvPr>
            <p:ph type="body" idx="1"/>
          </p:nvPr>
        </p:nvSpPr>
        <p:spPr>
          <a:xfrm>
            <a:off x="1752600" y="1905000"/>
            <a:ext cx="8305800" cy="4114800"/>
          </a:xfrm>
        </p:spPr>
        <p:txBody>
          <a:bodyPr/>
          <a:lstStyle/>
          <a:p>
            <a:pPr>
              <a:buFont typeface="Wingdings" panose="05000000000000000000" pitchFamily="2" charset="2"/>
              <a:buNone/>
            </a:pPr>
            <a:r>
              <a:rPr lang="en-US" altLang="en-US" b="1">
                <a:solidFill>
                  <a:schemeClr val="hlink"/>
                </a:solidFill>
              </a:rPr>
              <a:t>1-Economist’s perspective</a:t>
            </a:r>
          </a:p>
          <a:p>
            <a:pPr>
              <a:buFont typeface="Wingdings" panose="05000000000000000000" pitchFamily="2" charset="2"/>
              <a:buNone/>
            </a:pPr>
            <a:r>
              <a:rPr lang="en-US" altLang="en-US"/>
              <a:t>-Demand / supply</a:t>
            </a:r>
          </a:p>
          <a:p>
            <a:pPr>
              <a:buFont typeface="Wingdings" panose="05000000000000000000" pitchFamily="2" charset="2"/>
              <a:buNone/>
            </a:pPr>
            <a:r>
              <a:rPr lang="en-US" altLang="en-US"/>
              <a:t>-Elasticity</a:t>
            </a:r>
          </a:p>
          <a:p>
            <a:pPr>
              <a:buFont typeface="Wingdings" panose="05000000000000000000" pitchFamily="2" charset="2"/>
              <a:buNone/>
            </a:pPr>
            <a:r>
              <a:rPr lang="en-US" altLang="en-US"/>
              <a:t>-Competition</a:t>
            </a:r>
          </a:p>
          <a:p>
            <a:pPr>
              <a:buFont typeface="Wingdings" panose="05000000000000000000" pitchFamily="2" charset="2"/>
              <a:buNone/>
            </a:pPr>
            <a:endParaRPr lang="en-US" altLang="en-US"/>
          </a:p>
          <a:p>
            <a:pPr>
              <a:buFont typeface="Wingdings" panose="05000000000000000000" pitchFamily="2" charset="2"/>
              <a:buNone/>
            </a:pPr>
            <a:r>
              <a:rPr lang="en-US" altLang="en-US" b="1">
                <a:solidFill>
                  <a:schemeClr val="hlink"/>
                </a:solidFill>
              </a:rPr>
              <a:t>2-Accountant’s perspective</a:t>
            </a:r>
          </a:p>
          <a:p>
            <a:pPr>
              <a:buFont typeface="Wingdings" panose="05000000000000000000" pitchFamily="2" charset="2"/>
              <a:buNone/>
            </a:pPr>
            <a:r>
              <a:rPr lang="en-US" altLang="en-US"/>
              <a:t>-Costs </a:t>
            </a:r>
          </a:p>
          <a:p>
            <a:pPr>
              <a:buFont typeface="Wingdings" panose="05000000000000000000" pitchFamily="2" charset="2"/>
              <a:buNone/>
            </a:pPr>
            <a:r>
              <a:rPr lang="en-US" altLang="en-US"/>
              <a:t>-Profitability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a:extLst>
              <a:ext uri="{FF2B5EF4-FFF2-40B4-BE49-F238E27FC236}">
                <a16:creationId xmlns:a16="http://schemas.microsoft.com/office/drawing/2014/main" id="{9785EC5F-0918-AA9E-1BC5-DF3639A820FD}"/>
              </a:ext>
            </a:extLst>
          </p:cNvPr>
          <p:cNvSpPr>
            <a:spLocks noGrp="1" noChangeArrowheads="1"/>
          </p:cNvSpPr>
          <p:nvPr>
            <p:ph type="title"/>
          </p:nvPr>
        </p:nvSpPr>
        <p:spPr>
          <a:xfrm>
            <a:off x="3200400" y="685800"/>
            <a:ext cx="8077200" cy="579438"/>
          </a:xfrm>
        </p:spPr>
        <p:txBody>
          <a:bodyPr>
            <a:normAutofit fontScale="90000"/>
          </a:bodyPr>
          <a:lstStyle/>
          <a:p>
            <a:r>
              <a:rPr lang="en-US" altLang="en-US" sz="3600">
                <a:solidFill>
                  <a:srgbClr val="FF0000"/>
                </a:solidFill>
              </a:rPr>
              <a:t>Perspectives on pricing decisions</a:t>
            </a:r>
          </a:p>
        </p:txBody>
      </p:sp>
      <p:sp>
        <p:nvSpPr>
          <p:cNvPr id="550915" name="Rectangle 3">
            <a:extLst>
              <a:ext uri="{FF2B5EF4-FFF2-40B4-BE49-F238E27FC236}">
                <a16:creationId xmlns:a16="http://schemas.microsoft.com/office/drawing/2014/main" id="{820AFBE7-6DA7-CB9C-F3FB-C3FBDF6E0A0B}"/>
              </a:ext>
            </a:extLst>
          </p:cNvPr>
          <p:cNvSpPr>
            <a:spLocks noGrp="1" noChangeArrowheads="1"/>
          </p:cNvSpPr>
          <p:nvPr>
            <p:ph type="body" idx="1"/>
          </p:nvPr>
        </p:nvSpPr>
        <p:spPr>
          <a:xfrm>
            <a:off x="1828800" y="1981200"/>
            <a:ext cx="7010400" cy="4114800"/>
          </a:xfrm>
        </p:spPr>
        <p:txBody>
          <a:bodyPr/>
          <a:lstStyle/>
          <a:p>
            <a:pPr>
              <a:buFont typeface="Wingdings" panose="05000000000000000000" pitchFamily="2" charset="2"/>
              <a:buNone/>
            </a:pPr>
            <a:r>
              <a:rPr lang="en-US" altLang="en-US" b="1">
                <a:solidFill>
                  <a:schemeClr val="hlink"/>
                </a:solidFill>
              </a:rPr>
              <a:t>3-Marketer’s perspectives</a:t>
            </a:r>
            <a:r>
              <a:rPr lang="en-US" altLang="en-US">
                <a:solidFill>
                  <a:schemeClr val="hlink"/>
                </a:solidFill>
              </a:rPr>
              <a:t> </a:t>
            </a:r>
          </a:p>
          <a:p>
            <a:pPr>
              <a:buFont typeface="Wingdings" panose="05000000000000000000" pitchFamily="2" charset="2"/>
              <a:buNone/>
            </a:pPr>
            <a:r>
              <a:rPr lang="en-US" altLang="en-US"/>
              <a:t>-Price sensitivity </a:t>
            </a:r>
          </a:p>
          <a:p>
            <a:pPr>
              <a:buFont typeface="Wingdings" panose="05000000000000000000" pitchFamily="2" charset="2"/>
              <a:buNone/>
            </a:pPr>
            <a:r>
              <a:rPr lang="en-US" altLang="en-US"/>
              <a:t>-Competition</a:t>
            </a:r>
          </a:p>
          <a:p>
            <a:pPr>
              <a:buFont typeface="Wingdings" panose="05000000000000000000" pitchFamily="2" charset="2"/>
              <a:buNone/>
            </a:pPr>
            <a:r>
              <a:rPr lang="en-US" altLang="en-US"/>
              <a:t>-Promotion</a:t>
            </a:r>
          </a:p>
          <a:p>
            <a:pPr>
              <a:buFont typeface="Wingdings" panose="05000000000000000000" pitchFamily="2" charset="2"/>
              <a:buNone/>
            </a:pPr>
            <a:r>
              <a:rPr lang="en-US" altLang="en-US"/>
              <a:t>-Product positioning </a:t>
            </a:r>
          </a:p>
          <a:p>
            <a:pPr>
              <a:buFont typeface="Wingdings" panose="05000000000000000000" pitchFamily="2" charset="2"/>
              <a:buNone/>
            </a:pPr>
            <a:r>
              <a:rPr lang="en-US" altLang="en-US"/>
              <a:t>-Market share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a:extLst>
              <a:ext uri="{FF2B5EF4-FFF2-40B4-BE49-F238E27FC236}">
                <a16:creationId xmlns:a16="http://schemas.microsoft.com/office/drawing/2014/main" id="{CE99A8E3-3AAE-CC21-4D7D-9BC5741BAA5C}"/>
              </a:ext>
            </a:extLst>
          </p:cNvPr>
          <p:cNvSpPr>
            <a:spLocks noGrp="1" noChangeArrowheads="1"/>
          </p:cNvSpPr>
          <p:nvPr>
            <p:ph type="title"/>
          </p:nvPr>
        </p:nvSpPr>
        <p:spPr>
          <a:xfrm>
            <a:off x="2971800" y="381000"/>
            <a:ext cx="8686800" cy="1066800"/>
          </a:xfrm>
        </p:spPr>
        <p:txBody>
          <a:bodyPr/>
          <a:lstStyle/>
          <a:p>
            <a:r>
              <a:rPr lang="en-US" altLang="en-US" sz="4000">
                <a:solidFill>
                  <a:srgbClr val="FF0000"/>
                </a:solidFill>
              </a:rPr>
              <a:t>Factors Affecting Price Decisions             </a:t>
            </a:r>
          </a:p>
        </p:txBody>
      </p:sp>
      <p:pic>
        <p:nvPicPr>
          <p:cNvPr id="551939" name="Picture 3" descr="10-01">
            <a:extLst>
              <a:ext uri="{FF2B5EF4-FFF2-40B4-BE49-F238E27FC236}">
                <a16:creationId xmlns:a16="http://schemas.microsoft.com/office/drawing/2014/main" id="{2E05EE3C-0736-4CE6-C760-DA5249A32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743200"/>
            <a:ext cx="8534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a:extLst>
              <a:ext uri="{FF2B5EF4-FFF2-40B4-BE49-F238E27FC236}">
                <a16:creationId xmlns:a16="http://schemas.microsoft.com/office/drawing/2014/main" id="{013CA0B6-566F-664A-29BB-8C231743D092}"/>
              </a:ext>
            </a:extLst>
          </p:cNvPr>
          <p:cNvSpPr>
            <a:spLocks noGrp="1" noChangeArrowheads="1"/>
          </p:cNvSpPr>
          <p:nvPr>
            <p:ph type="title"/>
          </p:nvPr>
        </p:nvSpPr>
        <p:spPr/>
        <p:txBody>
          <a:bodyPr/>
          <a:lstStyle/>
          <a:p>
            <a:pPr algn="ctr"/>
            <a:r>
              <a:rPr lang="en-US" altLang="en-US">
                <a:solidFill>
                  <a:srgbClr val="FF0000"/>
                </a:solidFill>
              </a:rPr>
              <a:t>4 Cs on price setting </a:t>
            </a:r>
          </a:p>
        </p:txBody>
      </p:sp>
      <p:sp>
        <p:nvSpPr>
          <p:cNvPr id="561155" name="Rectangle 3">
            <a:extLst>
              <a:ext uri="{FF2B5EF4-FFF2-40B4-BE49-F238E27FC236}">
                <a16:creationId xmlns:a16="http://schemas.microsoft.com/office/drawing/2014/main" id="{D35E1775-E28E-8D20-9603-47B51F0BEF03}"/>
              </a:ext>
            </a:extLst>
          </p:cNvPr>
          <p:cNvSpPr>
            <a:spLocks noGrp="1" noChangeArrowheads="1"/>
          </p:cNvSpPr>
          <p:nvPr>
            <p:ph type="body" idx="1"/>
          </p:nvPr>
        </p:nvSpPr>
        <p:spPr/>
        <p:txBody>
          <a:bodyPr/>
          <a:lstStyle/>
          <a:p>
            <a:pPr marL="742950" indent="-742950">
              <a:buFont typeface="+mj-lt"/>
              <a:buAutoNum type="arabicPeriod"/>
              <a:defRPr/>
            </a:pPr>
            <a:r>
              <a:rPr lang="en-US" altLang="en-US" dirty="0">
                <a:solidFill>
                  <a:srgbClr val="0070C0"/>
                </a:solidFill>
              </a:rPr>
              <a:t>Cost</a:t>
            </a:r>
          </a:p>
          <a:p>
            <a:pPr marL="742950" indent="-742950">
              <a:buFont typeface="+mj-lt"/>
              <a:buAutoNum type="arabicPeriod"/>
              <a:defRPr/>
            </a:pPr>
            <a:r>
              <a:rPr lang="en-US" altLang="en-US" dirty="0">
                <a:solidFill>
                  <a:srgbClr val="0070C0"/>
                </a:solidFill>
              </a:rPr>
              <a:t>Company objective </a:t>
            </a:r>
          </a:p>
          <a:p>
            <a:pPr marL="742950" indent="-742950">
              <a:buFont typeface="+mj-lt"/>
              <a:buAutoNum type="arabicPeriod"/>
              <a:defRPr/>
            </a:pPr>
            <a:r>
              <a:rPr lang="en-US" altLang="en-US" dirty="0">
                <a:solidFill>
                  <a:schemeClr val="hlink"/>
                </a:solidFill>
              </a:rPr>
              <a:t>Customer </a:t>
            </a:r>
          </a:p>
          <a:p>
            <a:pPr marL="742950" indent="-742950">
              <a:buFont typeface="+mj-lt"/>
              <a:buAutoNum type="arabicPeriod"/>
              <a:defRPr/>
            </a:pPr>
            <a:r>
              <a:rPr lang="en-US" altLang="en-US" dirty="0">
                <a:solidFill>
                  <a:schemeClr val="hlink"/>
                </a:solidFill>
              </a:rPr>
              <a:t>Competitor </a:t>
            </a:r>
          </a:p>
          <a:p>
            <a:pPr>
              <a:buFont typeface="Wingdings" panose="05000000000000000000" pitchFamily="2" charset="2"/>
              <a:buNone/>
              <a:defRPr/>
            </a:pPr>
            <a:endParaRPr lang="en-US" altLang="en-US" sz="3900" dirty="0">
              <a:solidFill>
                <a:schemeClr val="hlink"/>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itle 1">
            <a:extLst>
              <a:ext uri="{FF2B5EF4-FFF2-40B4-BE49-F238E27FC236}">
                <a16:creationId xmlns:a16="http://schemas.microsoft.com/office/drawing/2014/main" id="{E9988310-4F27-0CCA-73CF-9123F35D21CA}"/>
              </a:ext>
            </a:extLst>
          </p:cNvPr>
          <p:cNvSpPr>
            <a:spLocks noGrp="1" noChangeArrowheads="1"/>
          </p:cNvSpPr>
          <p:nvPr>
            <p:ph type="title"/>
          </p:nvPr>
        </p:nvSpPr>
        <p:spPr/>
        <p:txBody>
          <a:bodyPr/>
          <a:lstStyle/>
          <a:p>
            <a:endParaRPr lang="en-US" altLang="en-US"/>
          </a:p>
        </p:txBody>
      </p:sp>
      <p:sp>
        <p:nvSpPr>
          <p:cNvPr id="555011" name="Content Placeholder 2">
            <a:extLst>
              <a:ext uri="{FF2B5EF4-FFF2-40B4-BE49-F238E27FC236}">
                <a16:creationId xmlns:a16="http://schemas.microsoft.com/office/drawing/2014/main" id="{B7BC4BEC-5B28-1018-2DBF-ACBDC1FC6DFF}"/>
              </a:ext>
            </a:extLst>
          </p:cNvPr>
          <p:cNvSpPr>
            <a:spLocks noGrp="1" noChangeArrowheads="1"/>
          </p:cNvSpPr>
          <p:nvPr>
            <p:ph idx="1"/>
          </p:nvPr>
        </p:nvSpPr>
        <p:spPr>
          <a:xfrm>
            <a:off x="1905000" y="1905000"/>
            <a:ext cx="8153400" cy="4114800"/>
          </a:xfrm>
        </p:spPr>
        <p:txBody>
          <a:bodyPr/>
          <a:lstStyle/>
          <a:p>
            <a:r>
              <a:rPr lang="en-US" altLang="en-US"/>
              <a:t>Total fixed cost 100,000</a:t>
            </a:r>
          </a:p>
          <a:p>
            <a:r>
              <a:rPr lang="en-US" altLang="en-US"/>
              <a:t>Raw materials / unit =10 </a:t>
            </a:r>
          </a:p>
          <a:p>
            <a:r>
              <a:rPr lang="en-US" altLang="en-US"/>
              <a:t>First year 2000 units         =60</a:t>
            </a:r>
          </a:p>
          <a:p>
            <a:r>
              <a:rPr lang="en-US" altLang="en-US"/>
              <a:t>Second year   4000 units  =35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2">
            <a:extLst>
              <a:ext uri="{FF2B5EF4-FFF2-40B4-BE49-F238E27FC236}">
                <a16:creationId xmlns:a16="http://schemas.microsoft.com/office/drawing/2014/main" id="{C9ADBC9B-6218-4EBB-5ACA-7F2C84988CBB}"/>
              </a:ext>
            </a:extLst>
          </p:cNvPr>
          <p:cNvSpPr>
            <a:spLocks noGrp="1" noChangeArrowheads="1"/>
          </p:cNvSpPr>
          <p:nvPr>
            <p:ph type="title"/>
          </p:nvPr>
        </p:nvSpPr>
        <p:spPr/>
        <p:txBody>
          <a:bodyPr/>
          <a:lstStyle/>
          <a:p>
            <a:pPr algn="ctr"/>
            <a:r>
              <a:rPr lang="en-US" altLang="en-US">
                <a:solidFill>
                  <a:srgbClr val="FF0000"/>
                </a:solidFill>
              </a:rPr>
              <a:t>Industry structure </a:t>
            </a:r>
            <a:endParaRPr lang="en-GB" altLang="en-US">
              <a:solidFill>
                <a:srgbClr val="FF0000"/>
              </a:solidFill>
            </a:endParaRPr>
          </a:p>
        </p:txBody>
      </p:sp>
      <p:sp>
        <p:nvSpPr>
          <p:cNvPr id="556035" name="Content Placeholder 3">
            <a:extLst>
              <a:ext uri="{FF2B5EF4-FFF2-40B4-BE49-F238E27FC236}">
                <a16:creationId xmlns:a16="http://schemas.microsoft.com/office/drawing/2014/main" id="{5216CFA4-BF6E-CB1C-8E8D-C2CE383D46ED}"/>
              </a:ext>
            </a:extLst>
          </p:cNvPr>
          <p:cNvSpPr>
            <a:spLocks noGrp="1" noChangeArrowheads="1"/>
          </p:cNvSpPr>
          <p:nvPr>
            <p:ph idx="1"/>
          </p:nvPr>
        </p:nvSpPr>
        <p:spPr/>
        <p:txBody>
          <a:bodyPr/>
          <a:lstStyle/>
          <a:p>
            <a:r>
              <a:rPr lang="en-US" altLang="en-US"/>
              <a:t>Monopoly </a:t>
            </a:r>
          </a:p>
          <a:p>
            <a:r>
              <a:rPr lang="en-US" altLang="en-US"/>
              <a:t>Oligopoly  concentrated </a:t>
            </a:r>
          </a:p>
          <a:p>
            <a:r>
              <a:rPr lang="en-US" altLang="en-US"/>
              <a:t>Pure (perfect) competition frag  </a:t>
            </a:r>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6530" name="Group 2">
            <a:extLst>
              <a:ext uri="{FF2B5EF4-FFF2-40B4-BE49-F238E27FC236}">
                <a16:creationId xmlns:a16="http://schemas.microsoft.com/office/drawing/2014/main" id="{6B2AB52B-D8BA-72D9-77C6-97772E48C5C4}"/>
              </a:ext>
            </a:extLst>
          </p:cNvPr>
          <p:cNvGrpSpPr>
            <a:grpSpLocks/>
          </p:cNvGrpSpPr>
          <p:nvPr/>
        </p:nvGrpSpPr>
        <p:grpSpPr bwMode="auto">
          <a:xfrm>
            <a:off x="1828800" y="1905001"/>
            <a:ext cx="8610600" cy="3940175"/>
            <a:chOff x="192" y="1296"/>
            <a:chExt cx="5424" cy="2482"/>
          </a:xfrm>
        </p:grpSpPr>
        <p:sp>
          <p:nvSpPr>
            <p:cNvPr id="406533" name="Rectangle 3">
              <a:extLst>
                <a:ext uri="{FF2B5EF4-FFF2-40B4-BE49-F238E27FC236}">
                  <a16:creationId xmlns:a16="http://schemas.microsoft.com/office/drawing/2014/main" id="{22453D53-9464-6CF9-2FA3-83430BC76D8C}"/>
                </a:ext>
              </a:extLst>
            </p:cNvPr>
            <p:cNvSpPr>
              <a:spLocks noChangeArrowheads="1"/>
            </p:cNvSpPr>
            <p:nvPr/>
          </p:nvSpPr>
          <p:spPr bwMode="auto">
            <a:xfrm>
              <a:off x="192" y="1296"/>
              <a:ext cx="5424" cy="2448"/>
            </a:xfrm>
            <a:prstGeom prst="rect">
              <a:avLst/>
            </a:prstGeom>
            <a:solidFill>
              <a:srgbClr val="00D89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D89F"/>
              </a:extrusionClr>
              <a:contourClr>
                <a:srgbClr val="00D89F"/>
              </a:contourClr>
            </a:sp3d>
          </p:spPr>
          <p:txBody>
            <a:bodyPr wrap="none" anchor="ctr">
              <a:flatTx/>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a typeface="MS PGothic" panose="020B0600070205080204" pitchFamily="34" charset="-128"/>
              </a:endParaRPr>
            </a:p>
          </p:txBody>
        </p:sp>
        <p:grpSp>
          <p:nvGrpSpPr>
            <p:cNvPr id="406534" name="Group 4">
              <a:extLst>
                <a:ext uri="{FF2B5EF4-FFF2-40B4-BE49-F238E27FC236}">
                  <a16:creationId xmlns:a16="http://schemas.microsoft.com/office/drawing/2014/main" id="{096511E2-AA72-0428-29B3-6DDAE002821D}"/>
                </a:ext>
              </a:extLst>
            </p:cNvPr>
            <p:cNvGrpSpPr>
              <a:grpSpLocks/>
            </p:cNvGrpSpPr>
            <p:nvPr/>
          </p:nvGrpSpPr>
          <p:grpSpPr bwMode="auto">
            <a:xfrm>
              <a:off x="1204" y="1637"/>
              <a:ext cx="4293" cy="995"/>
              <a:chOff x="1324" y="1855"/>
              <a:chExt cx="4723" cy="1128"/>
            </a:xfrm>
          </p:grpSpPr>
          <p:grpSp>
            <p:nvGrpSpPr>
              <p:cNvPr id="406553" name="Group 5">
                <a:extLst>
                  <a:ext uri="{FF2B5EF4-FFF2-40B4-BE49-F238E27FC236}">
                    <a16:creationId xmlns:a16="http://schemas.microsoft.com/office/drawing/2014/main" id="{EF36FA05-E4AF-3DED-3EFA-1AC6488FE919}"/>
                  </a:ext>
                </a:extLst>
              </p:cNvPr>
              <p:cNvGrpSpPr>
                <a:grpSpLocks/>
              </p:cNvGrpSpPr>
              <p:nvPr/>
            </p:nvGrpSpPr>
            <p:grpSpPr bwMode="auto">
              <a:xfrm>
                <a:off x="4055" y="1855"/>
                <a:ext cx="1992" cy="1017"/>
                <a:chOff x="4055" y="1855"/>
                <a:chExt cx="1992" cy="1017"/>
              </a:xfrm>
            </p:grpSpPr>
            <p:sp>
              <p:nvSpPr>
                <p:cNvPr id="406645" name="Freeform 6">
                  <a:extLst>
                    <a:ext uri="{FF2B5EF4-FFF2-40B4-BE49-F238E27FC236}">
                      <a16:creationId xmlns:a16="http://schemas.microsoft.com/office/drawing/2014/main" id="{AB4B441A-A0F5-77DD-B2F1-AB9D222BBB00}"/>
                    </a:ext>
                  </a:extLst>
                </p:cNvPr>
                <p:cNvSpPr>
                  <a:spLocks/>
                </p:cNvSpPr>
                <p:nvPr/>
              </p:nvSpPr>
              <p:spPr bwMode="auto">
                <a:xfrm>
                  <a:off x="4055" y="1855"/>
                  <a:ext cx="27" cy="3"/>
                </a:xfrm>
                <a:custGeom>
                  <a:avLst/>
                  <a:gdLst>
                    <a:gd name="T0" fmla="*/ 0 w 27"/>
                    <a:gd name="T1" fmla="*/ 0 h 3"/>
                    <a:gd name="T2" fmla="*/ 24 w 27"/>
                    <a:gd name="T3" fmla="*/ 2 h 3"/>
                    <a:gd name="T4" fmla="*/ 26 w 27"/>
                    <a:gd name="T5" fmla="*/ 2 h 3"/>
                    <a:gd name="T6" fmla="*/ 0 60000 65536"/>
                    <a:gd name="T7" fmla="*/ 0 60000 65536"/>
                    <a:gd name="T8" fmla="*/ 0 60000 65536"/>
                    <a:gd name="T9" fmla="*/ 0 w 27"/>
                    <a:gd name="T10" fmla="*/ 0 h 3"/>
                    <a:gd name="T11" fmla="*/ 27 w 27"/>
                    <a:gd name="T12" fmla="*/ 3 h 3"/>
                  </a:gdLst>
                  <a:ahLst/>
                  <a:cxnLst>
                    <a:cxn ang="T6">
                      <a:pos x="T0" y="T1"/>
                    </a:cxn>
                    <a:cxn ang="T7">
                      <a:pos x="T2" y="T3"/>
                    </a:cxn>
                    <a:cxn ang="T8">
                      <a:pos x="T4" y="T5"/>
                    </a:cxn>
                  </a:cxnLst>
                  <a:rect l="T9" t="T10" r="T11" b="T12"/>
                  <a:pathLst>
                    <a:path w="27" h="3">
                      <a:moveTo>
                        <a:pt x="0" y="0"/>
                      </a:moveTo>
                      <a:lnTo>
                        <a:pt x="24" y="2"/>
                      </a:lnTo>
                      <a:lnTo>
                        <a:pt x="26" y="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46" name="Freeform 7">
                  <a:extLst>
                    <a:ext uri="{FF2B5EF4-FFF2-40B4-BE49-F238E27FC236}">
                      <a16:creationId xmlns:a16="http://schemas.microsoft.com/office/drawing/2014/main" id="{61896028-5EED-644E-C0E1-3A858B219B1B}"/>
                    </a:ext>
                  </a:extLst>
                </p:cNvPr>
                <p:cNvSpPr>
                  <a:spLocks/>
                </p:cNvSpPr>
                <p:nvPr/>
              </p:nvSpPr>
              <p:spPr bwMode="auto">
                <a:xfrm>
                  <a:off x="4080" y="1857"/>
                  <a:ext cx="26" cy="2"/>
                </a:xfrm>
                <a:custGeom>
                  <a:avLst/>
                  <a:gdLst>
                    <a:gd name="T0" fmla="*/ 0 w 26"/>
                    <a:gd name="T1" fmla="*/ 0 h 2"/>
                    <a:gd name="T2" fmla="*/ 25 w 26"/>
                    <a:gd name="T3" fmla="*/ 0 h 2"/>
                    <a:gd name="T4" fmla="*/ 25 w 26"/>
                    <a:gd name="T5" fmla="*/ 1 h 2"/>
                    <a:gd name="T6" fmla="*/ 0 60000 65536"/>
                    <a:gd name="T7" fmla="*/ 0 60000 65536"/>
                    <a:gd name="T8" fmla="*/ 0 60000 65536"/>
                    <a:gd name="T9" fmla="*/ 0 w 26"/>
                    <a:gd name="T10" fmla="*/ 0 h 2"/>
                    <a:gd name="T11" fmla="*/ 26 w 26"/>
                    <a:gd name="T12" fmla="*/ 2 h 2"/>
                  </a:gdLst>
                  <a:ahLst/>
                  <a:cxnLst>
                    <a:cxn ang="T6">
                      <a:pos x="T0" y="T1"/>
                    </a:cxn>
                    <a:cxn ang="T7">
                      <a:pos x="T2" y="T3"/>
                    </a:cxn>
                    <a:cxn ang="T8">
                      <a:pos x="T4" y="T5"/>
                    </a:cxn>
                  </a:cxnLst>
                  <a:rect l="T9" t="T10" r="T11" b="T12"/>
                  <a:pathLst>
                    <a:path w="26" h="2">
                      <a:moveTo>
                        <a:pt x="0" y="0"/>
                      </a:moveTo>
                      <a:lnTo>
                        <a:pt x="25" y="0"/>
                      </a:lnTo>
                      <a:lnTo>
                        <a:pt x="25" y="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47" name="Freeform 8">
                  <a:extLst>
                    <a:ext uri="{FF2B5EF4-FFF2-40B4-BE49-F238E27FC236}">
                      <a16:creationId xmlns:a16="http://schemas.microsoft.com/office/drawing/2014/main" id="{E0EDD293-B9DC-1329-4988-F8F6AFA97360}"/>
                    </a:ext>
                  </a:extLst>
                </p:cNvPr>
                <p:cNvSpPr>
                  <a:spLocks/>
                </p:cNvSpPr>
                <p:nvPr/>
              </p:nvSpPr>
              <p:spPr bwMode="auto">
                <a:xfrm>
                  <a:off x="4105" y="1857"/>
                  <a:ext cx="23" cy="5"/>
                </a:xfrm>
                <a:custGeom>
                  <a:avLst/>
                  <a:gdLst>
                    <a:gd name="T0" fmla="*/ 0 w 23"/>
                    <a:gd name="T1" fmla="*/ 0 h 5"/>
                    <a:gd name="T2" fmla="*/ 22 w 23"/>
                    <a:gd name="T3" fmla="*/ 3 h 5"/>
                    <a:gd name="T4" fmla="*/ 22 w 23"/>
                    <a:gd name="T5" fmla="*/ 4 h 5"/>
                    <a:gd name="T6" fmla="*/ 0 60000 65536"/>
                    <a:gd name="T7" fmla="*/ 0 60000 65536"/>
                    <a:gd name="T8" fmla="*/ 0 60000 65536"/>
                    <a:gd name="T9" fmla="*/ 0 w 23"/>
                    <a:gd name="T10" fmla="*/ 0 h 5"/>
                    <a:gd name="T11" fmla="*/ 23 w 23"/>
                    <a:gd name="T12" fmla="*/ 5 h 5"/>
                  </a:gdLst>
                  <a:ahLst/>
                  <a:cxnLst>
                    <a:cxn ang="T6">
                      <a:pos x="T0" y="T1"/>
                    </a:cxn>
                    <a:cxn ang="T7">
                      <a:pos x="T2" y="T3"/>
                    </a:cxn>
                    <a:cxn ang="T8">
                      <a:pos x="T4" y="T5"/>
                    </a:cxn>
                  </a:cxnLst>
                  <a:rect l="T9" t="T10" r="T11" b="T12"/>
                  <a:pathLst>
                    <a:path w="23" h="5">
                      <a:moveTo>
                        <a:pt x="0" y="0"/>
                      </a:moveTo>
                      <a:lnTo>
                        <a:pt x="22" y="3"/>
                      </a:lnTo>
                      <a:lnTo>
                        <a:pt x="22" y="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48" name="Freeform 9">
                  <a:extLst>
                    <a:ext uri="{FF2B5EF4-FFF2-40B4-BE49-F238E27FC236}">
                      <a16:creationId xmlns:a16="http://schemas.microsoft.com/office/drawing/2014/main" id="{978C4239-3127-40B5-220E-3362D9402B12}"/>
                    </a:ext>
                  </a:extLst>
                </p:cNvPr>
                <p:cNvSpPr>
                  <a:spLocks/>
                </p:cNvSpPr>
                <p:nvPr/>
              </p:nvSpPr>
              <p:spPr bwMode="auto">
                <a:xfrm>
                  <a:off x="4127" y="1860"/>
                  <a:ext cx="25" cy="3"/>
                </a:xfrm>
                <a:custGeom>
                  <a:avLst/>
                  <a:gdLst>
                    <a:gd name="T0" fmla="*/ 0 w 25"/>
                    <a:gd name="T1" fmla="*/ 0 h 3"/>
                    <a:gd name="T2" fmla="*/ 22 w 25"/>
                    <a:gd name="T3" fmla="*/ 1 h 3"/>
                    <a:gd name="T4" fmla="*/ 24 w 25"/>
                    <a:gd name="T5" fmla="*/ 2 h 3"/>
                    <a:gd name="T6" fmla="*/ 0 60000 65536"/>
                    <a:gd name="T7" fmla="*/ 0 60000 65536"/>
                    <a:gd name="T8" fmla="*/ 0 60000 65536"/>
                    <a:gd name="T9" fmla="*/ 0 w 25"/>
                    <a:gd name="T10" fmla="*/ 0 h 3"/>
                    <a:gd name="T11" fmla="*/ 25 w 25"/>
                    <a:gd name="T12" fmla="*/ 3 h 3"/>
                  </a:gdLst>
                  <a:ahLst/>
                  <a:cxnLst>
                    <a:cxn ang="T6">
                      <a:pos x="T0" y="T1"/>
                    </a:cxn>
                    <a:cxn ang="T7">
                      <a:pos x="T2" y="T3"/>
                    </a:cxn>
                    <a:cxn ang="T8">
                      <a:pos x="T4" y="T5"/>
                    </a:cxn>
                  </a:cxnLst>
                  <a:rect l="T9" t="T10" r="T11" b="T12"/>
                  <a:pathLst>
                    <a:path w="25" h="3">
                      <a:moveTo>
                        <a:pt x="0" y="0"/>
                      </a:moveTo>
                      <a:lnTo>
                        <a:pt x="22" y="1"/>
                      </a:lnTo>
                      <a:lnTo>
                        <a:pt x="24" y="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49" name="Freeform 10">
                  <a:extLst>
                    <a:ext uri="{FF2B5EF4-FFF2-40B4-BE49-F238E27FC236}">
                      <a16:creationId xmlns:a16="http://schemas.microsoft.com/office/drawing/2014/main" id="{8D787196-0099-6483-766A-517BB92C5F3F}"/>
                    </a:ext>
                  </a:extLst>
                </p:cNvPr>
                <p:cNvSpPr>
                  <a:spLocks/>
                </p:cNvSpPr>
                <p:nvPr/>
              </p:nvSpPr>
              <p:spPr bwMode="auto">
                <a:xfrm>
                  <a:off x="4149" y="1861"/>
                  <a:ext cx="25" cy="5"/>
                </a:xfrm>
                <a:custGeom>
                  <a:avLst/>
                  <a:gdLst>
                    <a:gd name="T0" fmla="*/ 0 w 25"/>
                    <a:gd name="T1" fmla="*/ 0 h 5"/>
                    <a:gd name="T2" fmla="*/ 22 w 25"/>
                    <a:gd name="T3" fmla="*/ 3 h 5"/>
                    <a:gd name="T4" fmla="*/ 24 w 25"/>
                    <a:gd name="T5" fmla="*/ 4 h 5"/>
                    <a:gd name="T6" fmla="*/ 0 60000 65536"/>
                    <a:gd name="T7" fmla="*/ 0 60000 65536"/>
                    <a:gd name="T8" fmla="*/ 0 60000 65536"/>
                    <a:gd name="T9" fmla="*/ 0 w 25"/>
                    <a:gd name="T10" fmla="*/ 0 h 5"/>
                    <a:gd name="T11" fmla="*/ 25 w 25"/>
                    <a:gd name="T12" fmla="*/ 5 h 5"/>
                  </a:gdLst>
                  <a:ahLst/>
                  <a:cxnLst>
                    <a:cxn ang="T6">
                      <a:pos x="T0" y="T1"/>
                    </a:cxn>
                    <a:cxn ang="T7">
                      <a:pos x="T2" y="T3"/>
                    </a:cxn>
                    <a:cxn ang="T8">
                      <a:pos x="T4" y="T5"/>
                    </a:cxn>
                  </a:cxnLst>
                  <a:rect l="T9" t="T10" r="T11" b="T12"/>
                  <a:pathLst>
                    <a:path w="25" h="5">
                      <a:moveTo>
                        <a:pt x="0" y="0"/>
                      </a:moveTo>
                      <a:lnTo>
                        <a:pt x="22" y="3"/>
                      </a:lnTo>
                      <a:lnTo>
                        <a:pt x="24" y="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50" name="Freeform 11">
                  <a:extLst>
                    <a:ext uri="{FF2B5EF4-FFF2-40B4-BE49-F238E27FC236}">
                      <a16:creationId xmlns:a16="http://schemas.microsoft.com/office/drawing/2014/main" id="{990015B4-720C-262E-4B00-9981E9340517}"/>
                    </a:ext>
                  </a:extLst>
                </p:cNvPr>
                <p:cNvSpPr>
                  <a:spLocks/>
                </p:cNvSpPr>
                <p:nvPr/>
              </p:nvSpPr>
              <p:spPr bwMode="auto">
                <a:xfrm>
                  <a:off x="4171" y="1864"/>
                  <a:ext cx="28" cy="4"/>
                </a:xfrm>
                <a:custGeom>
                  <a:avLst/>
                  <a:gdLst>
                    <a:gd name="T0" fmla="*/ 0 w 28"/>
                    <a:gd name="T1" fmla="*/ 0 h 4"/>
                    <a:gd name="T2" fmla="*/ 25 w 28"/>
                    <a:gd name="T3" fmla="*/ 2 h 4"/>
                    <a:gd name="T4" fmla="*/ 27 w 28"/>
                    <a:gd name="T5" fmla="*/ 3 h 4"/>
                    <a:gd name="T6" fmla="*/ 0 60000 65536"/>
                    <a:gd name="T7" fmla="*/ 0 60000 65536"/>
                    <a:gd name="T8" fmla="*/ 0 60000 65536"/>
                    <a:gd name="T9" fmla="*/ 0 w 28"/>
                    <a:gd name="T10" fmla="*/ 0 h 4"/>
                    <a:gd name="T11" fmla="*/ 28 w 28"/>
                    <a:gd name="T12" fmla="*/ 4 h 4"/>
                  </a:gdLst>
                  <a:ahLst/>
                  <a:cxnLst>
                    <a:cxn ang="T6">
                      <a:pos x="T0" y="T1"/>
                    </a:cxn>
                    <a:cxn ang="T7">
                      <a:pos x="T2" y="T3"/>
                    </a:cxn>
                    <a:cxn ang="T8">
                      <a:pos x="T4" y="T5"/>
                    </a:cxn>
                  </a:cxnLst>
                  <a:rect l="T9" t="T10" r="T11" b="T12"/>
                  <a:pathLst>
                    <a:path w="28" h="4">
                      <a:moveTo>
                        <a:pt x="0" y="0"/>
                      </a:moveTo>
                      <a:lnTo>
                        <a:pt x="25" y="2"/>
                      </a:lnTo>
                      <a:lnTo>
                        <a:pt x="27" y="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51" name="Freeform 12">
                  <a:extLst>
                    <a:ext uri="{FF2B5EF4-FFF2-40B4-BE49-F238E27FC236}">
                      <a16:creationId xmlns:a16="http://schemas.microsoft.com/office/drawing/2014/main" id="{A7F38CA0-3CF1-95E1-8485-A255173912EC}"/>
                    </a:ext>
                  </a:extLst>
                </p:cNvPr>
                <p:cNvSpPr>
                  <a:spLocks/>
                </p:cNvSpPr>
                <p:nvPr/>
              </p:nvSpPr>
              <p:spPr bwMode="auto">
                <a:xfrm>
                  <a:off x="4194" y="1867"/>
                  <a:ext cx="25" cy="5"/>
                </a:xfrm>
                <a:custGeom>
                  <a:avLst/>
                  <a:gdLst>
                    <a:gd name="T0" fmla="*/ 0 w 25"/>
                    <a:gd name="T1" fmla="*/ 0 h 5"/>
                    <a:gd name="T2" fmla="*/ 24 w 25"/>
                    <a:gd name="T3" fmla="*/ 3 h 5"/>
                    <a:gd name="T4" fmla="*/ 24 w 25"/>
                    <a:gd name="T5" fmla="*/ 4 h 5"/>
                    <a:gd name="T6" fmla="*/ 0 60000 65536"/>
                    <a:gd name="T7" fmla="*/ 0 60000 65536"/>
                    <a:gd name="T8" fmla="*/ 0 60000 65536"/>
                    <a:gd name="T9" fmla="*/ 0 w 25"/>
                    <a:gd name="T10" fmla="*/ 0 h 5"/>
                    <a:gd name="T11" fmla="*/ 25 w 25"/>
                    <a:gd name="T12" fmla="*/ 5 h 5"/>
                  </a:gdLst>
                  <a:ahLst/>
                  <a:cxnLst>
                    <a:cxn ang="T6">
                      <a:pos x="T0" y="T1"/>
                    </a:cxn>
                    <a:cxn ang="T7">
                      <a:pos x="T2" y="T3"/>
                    </a:cxn>
                    <a:cxn ang="T8">
                      <a:pos x="T4" y="T5"/>
                    </a:cxn>
                  </a:cxnLst>
                  <a:rect l="T9" t="T10" r="T11" b="T12"/>
                  <a:pathLst>
                    <a:path w="25" h="5">
                      <a:moveTo>
                        <a:pt x="0" y="0"/>
                      </a:moveTo>
                      <a:lnTo>
                        <a:pt x="24" y="3"/>
                      </a:lnTo>
                      <a:lnTo>
                        <a:pt x="24" y="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52" name="Freeform 13">
                  <a:extLst>
                    <a:ext uri="{FF2B5EF4-FFF2-40B4-BE49-F238E27FC236}">
                      <a16:creationId xmlns:a16="http://schemas.microsoft.com/office/drawing/2014/main" id="{4464FFA6-6A83-0C14-9F84-8204F85DB7C3}"/>
                    </a:ext>
                  </a:extLst>
                </p:cNvPr>
                <p:cNvSpPr>
                  <a:spLocks/>
                </p:cNvSpPr>
                <p:nvPr/>
              </p:nvSpPr>
              <p:spPr bwMode="auto">
                <a:xfrm>
                  <a:off x="4218" y="1871"/>
                  <a:ext cx="23" cy="5"/>
                </a:xfrm>
                <a:custGeom>
                  <a:avLst/>
                  <a:gdLst>
                    <a:gd name="T0" fmla="*/ 0 w 23"/>
                    <a:gd name="T1" fmla="*/ 0 h 5"/>
                    <a:gd name="T2" fmla="*/ 22 w 23"/>
                    <a:gd name="T3" fmla="*/ 3 h 5"/>
                    <a:gd name="T4" fmla="*/ 22 w 23"/>
                    <a:gd name="T5" fmla="*/ 4 h 5"/>
                    <a:gd name="T6" fmla="*/ 0 60000 65536"/>
                    <a:gd name="T7" fmla="*/ 0 60000 65536"/>
                    <a:gd name="T8" fmla="*/ 0 60000 65536"/>
                    <a:gd name="T9" fmla="*/ 0 w 23"/>
                    <a:gd name="T10" fmla="*/ 0 h 5"/>
                    <a:gd name="T11" fmla="*/ 23 w 23"/>
                    <a:gd name="T12" fmla="*/ 5 h 5"/>
                  </a:gdLst>
                  <a:ahLst/>
                  <a:cxnLst>
                    <a:cxn ang="T6">
                      <a:pos x="T0" y="T1"/>
                    </a:cxn>
                    <a:cxn ang="T7">
                      <a:pos x="T2" y="T3"/>
                    </a:cxn>
                    <a:cxn ang="T8">
                      <a:pos x="T4" y="T5"/>
                    </a:cxn>
                  </a:cxnLst>
                  <a:rect l="T9" t="T10" r="T11" b="T12"/>
                  <a:pathLst>
                    <a:path w="23" h="5">
                      <a:moveTo>
                        <a:pt x="0" y="0"/>
                      </a:moveTo>
                      <a:lnTo>
                        <a:pt x="22" y="3"/>
                      </a:lnTo>
                      <a:lnTo>
                        <a:pt x="22" y="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53" name="Freeform 14">
                  <a:extLst>
                    <a:ext uri="{FF2B5EF4-FFF2-40B4-BE49-F238E27FC236}">
                      <a16:creationId xmlns:a16="http://schemas.microsoft.com/office/drawing/2014/main" id="{BD9BAAB9-E18C-074E-749D-486959F718D1}"/>
                    </a:ext>
                  </a:extLst>
                </p:cNvPr>
                <p:cNvSpPr>
                  <a:spLocks/>
                </p:cNvSpPr>
                <p:nvPr/>
              </p:nvSpPr>
              <p:spPr bwMode="auto">
                <a:xfrm>
                  <a:off x="4240" y="1874"/>
                  <a:ext cx="25" cy="6"/>
                </a:xfrm>
                <a:custGeom>
                  <a:avLst/>
                  <a:gdLst>
                    <a:gd name="T0" fmla="*/ 0 w 25"/>
                    <a:gd name="T1" fmla="*/ 0 h 6"/>
                    <a:gd name="T2" fmla="*/ 22 w 25"/>
                    <a:gd name="T3" fmla="*/ 4 h 6"/>
                    <a:gd name="T4" fmla="*/ 24 w 25"/>
                    <a:gd name="T5" fmla="*/ 5 h 6"/>
                    <a:gd name="T6" fmla="*/ 0 60000 65536"/>
                    <a:gd name="T7" fmla="*/ 0 60000 65536"/>
                    <a:gd name="T8" fmla="*/ 0 60000 65536"/>
                    <a:gd name="T9" fmla="*/ 0 w 25"/>
                    <a:gd name="T10" fmla="*/ 0 h 6"/>
                    <a:gd name="T11" fmla="*/ 25 w 25"/>
                    <a:gd name="T12" fmla="*/ 6 h 6"/>
                  </a:gdLst>
                  <a:ahLst/>
                  <a:cxnLst>
                    <a:cxn ang="T6">
                      <a:pos x="T0" y="T1"/>
                    </a:cxn>
                    <a:cxn ang="T7">
                      <a:pos x="T2" y="T3"/>
                    </a:cxn>
                    <a:cxn ang="T8">
                      <a:pos x="T4" y="T5"/>
                    </a:cxn>
                  </a:cxnLst>
                  <a:rect l="T9" t="T10" r="T11" b="T12"/>
                  <a:pathLst>
                    <a:path w="25" h="6">
                      <a:moveTo>
                        <a:pt x="0" y="0"/>
                      </a:moveTo>
                      <a:lnTo>
                        <a:pt x="22" y="4"/>
                      </a:lnTo>
                      <a:lnTo>
                        <a:pt x="24" y="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54" name="Freeform 15">
                  <a:extLst>
                    <a:ext uri="{FF2B5EF4-FFF2-40B4-BE49-F238E27FC236}">
                      <a16:creationId xmlns:a16="http://schemas.microsoft.com/office/drawing/2014/main" id="{73C95832-3BCF-C72F-03CF-DA0F6216CFDC}"/>
                    </a:ext>
                  </a:extLst>
                </p:cNvPr>
                <p:cNvSpPr>
                  <a:spLocks/>
                </p:cNvSpPr>
                <p:nvPr/>
              </p:nvSpPr>
              <p:spPr bwMode="auto">
                <a:xfrm>
                  <a:off x="4264" y="1878"/>
                  <a:ext cx="24" cy="8"/>
                </a:xfrm>
                <a:custGeom>
                  <a:avLst/>
                  <a:gdLst>
                    <a:gd name="T0" fmla="*/ 0 w 24"/>
                    <a:gd name="T1" fmla="*/ 0 h 8"/>
                    <a:gd name="T2" fmla="*/ 21 w 24"/>
                    <a:gd name="T3" fmla="*/ 6 h 8"/>
                    <a:gd name="T4" fmla="*/ 23 w 24"/>
                    <a:gd name="T5" fmla="*/ 7 h 8"/>
                    <a:gd name="T6" fmla="*/ 0 60000 65536"/>
                    <a:gd name="T7" fmla="*/ 0 60000 65536"/>
                    <a:gd name="T8" fmla="*/ 0 60000 65536"/>
                    <a:gd name="T9" fmla="*/ 0 w 24"/>
                    <a:gd name="T10" fmla="*/ 0 h 8"/>
                    <a:gd name="T11" fmla="*/ 24 w 24"/>
                    <a:gd name="T12" fmla="*/ 8 h 8"/>
                  </a:gdLst>
                  <a:ahLst/>
                  <a:cxnLst>
                    <a:cxn ang="T6">
                      <a:pos x="T0" y="T1"/>
                    </a:cxn>
                    <a:cxn ang="T7">
                      <a:pos x="T2" y="T3"/>
                    </a:cxn>
                    <a:cxn ang="T8">
                      <a:pos x="T4" y="T5"/>
                    </a:cxn>
                  </a:cxnLst>
                  <a:rect l="T9" t="T10" r="T11" b="T12"/>
                  <a:pathLst>
                    <a:path w="24" h="8">
                      <a:moveTo>
                        <a:pt x="0" y="0"/>
                      </a:moveTo>
                      <a:lnTo>
                        <a:pt x="21" y="6"/>
                      </a:lnTo>
                      <a:lnTo>
                        <a:pt x="23"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55" name="Freeform 16">
                  <a:extLst>
                    <a:ext uri="{FF2B5EF4-FFF2-40B4-BE49-F238E27FC236}">
                      <a16:creationId xmlns:a16="http://schemas.microsoft.com/office/drawing/2014/main" id="{C7D72954-D88B-CBEA-7FEE-BEA6D9A32377}"/>
                    </a:ext>
                  </a:extLst>
                </p:cNvPr>
                <p:cNvSpPr>
                  <a:spLocks/>
                </p:cNvSpPr>
                <p:nvPr/>
              </p:nvSpPr>
              <p:spPr bwMode="auto">
                <a:xfrm>
                  <a:off x="4286" y="1884"/>
                  <a:ext cx="27" cy="8"/>
                </a:xfrm>
                <a:custGeom>
                  <a:avLst/>
                  <a:gdLst>
                    <a:gd name="T0" fmla="*/ 0 w 27"/>
                    <a:gd name="T1" fmla="*/ 0 h 8"/>
                    <a:gd name="T2" fmla="*/ 24 w 27"/>
                    <a:gd name="T3" fmla="*/ 6 h 8"/>
                    <a:gd name="T4" fmla="*/ 26 w 27"/>
                    <a:gd name="T5" fmla="*/ 7 h 8"/>
                    <a:gd name="T6" fmla="*/ 0 60000 65536"/>
                    <a:gd name="T7" fmla="*/ 0 60000 65536"/>
                    <a:gd name="T8" fmla="*/ 0 60000 65536"/>
                    <a:gd name="T9" fmla="*/ 0 w 27"/>
                    <a:gd name="T10" fmla="*/ 0 h 8"/>
                    <a:gd name="T11" fmla="*/ 27 w 27"/>
                    <a:gd name="T12" fmla="*/ 8 h 8"/>
                  </a:gdLst>
                  <a:ahLst/>
                  <a:cxnLst>
                    <a:cxn ang="T6">
                      <a:pos x="T0" y="T1"/>
                    </a:cxn>
                    <a:cxn ang="T7">
                      <a:pos x="T2" y="T3"/>
                    </a:cxn>
                    <a:cxn ang="T8">
                      <a:pos x="T4" y="T5"/>
                    </a:cxn>
                  </a:cxnLst>
                  <a:rect l="T9" t="T10" r="T11" b="T12"/>
                  <a:pathLst>
                    <a:path w="27" h="8">
                      <a:moveTo>
                        <a:pt x="0" y="0"/>
                      </a:moveTo>
                      <a:lnTo>
                        <a:pt x="24" y="6"/>
                      </a:lnTo>
                      <a:lnTo>
                        <a:pt x="26"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56" name="Freeform 17">
                  <a:extLst>
                    <a:ext uri="{FF2B5EF4-FFF2-40B4-BE49-F238E27FC236}">
                      <a16:creationId xmlns:a16="http://schemas.microsoft.com/office/drawing/2014/main" id="{558BFA19-2CFF-F720-4FA1-3F2FA40BCDBB}"/>
                    </a:ext>
                  </a:extLst>
                </p:cNvPr>
                <p:cNvSpPr>
                  <a:spLocks/>
                </p:cNvSpPr>
                <p:nvPr/>
              </p:nvSpPr>
              <p:spPr bwMode="auto">
                <a:xfrm>
                  <a:off x="4309" y="1890"/>
                  <a:ext cx="26" cy="7"/>
                </a:xfrm>
                <a:custGeom>
                  <a:avLst/>
                  <a:gdLst>
                    <a:gd name="T0" fmla="*/ 0 w 26"/>
                    <a:gd name="T1" fmla="*/ 0 h 7"/>
                    <a:gd name="T2" fmla="*/ 23 w 26"/>
                    <a:gd name="T3" fmla="*/ 5 h 7"/>
                    <a:gd name="T4" fmla="*/ 25 w 26"/>
                    <a:gd name="T5" fmla="*/ 6 h 7"/>
                    <a:gd name="T6" fmla="*/ 0 60000 65536"/>
                    <a:gd name="T7" fmla="*/ 0 60000 65536"/>
                    <a:gd name="T8" fmla="*/ 0 60000 65536"/>
                    <a:gd name="T9" fmla="*/ 0 w 26"/>
                    <a:gd name="T10" fmla="*/ 0 h 7"/>
                    <a:gd name="T11" fmla="*/ 26 w 26"/>
                    <a:gd name="T12" fmla="*/ 7 h 7"/>
                  </a:gdLst>
                  <a:ahLst/>
                  <a:cxnLst>
                    <a:cxn ang="T6">
                      <a:pos x="T0" y="T1"/>
                    </a:cxn>
                    <a:cxn ang="T7">
                      <a:pos x="T2" y="T3"/>
                    </a:cxn>
                    <a:cxn ang="T8">
                      <a:pos x="T4" y="T5"/>
                    </a:cxn>
                  </a:cxnLst>
                  <a:rect l="T9" t="T10" r="T11" b="T12"/>
                  <a:pathLst>
                    <a:path w="26" h="7">
                      <a:moveTo>
                        <a:pt x="0" y="0"/>
                      </a:moveTo>
                      <a:lnTo>
                        <a:pt x="23" y="5"/>
                      </a:lnTo>
                      <a:lnTo>
                        <a:pt x="25" y="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57" name="Freeform 18">
                  <a:extLst>
                    <a:ext uri="{FF2B5EF4-FFF2-40B4-BE49-F238E27FC236}">
                      <a16:creationId xmlns:a16="http://schemas.microsoft.com/office/drawing/2014/main" id="{D684089B-CD48-AAAC-C844-2AE342EA7875}"/>
                    </a:ext>
                  </a:extLst>
                </p:cNvPr>
                <p:cNvSpPr>
                  <a:spLocks/>
                </p:cNvSpPr>
                <p:nvPr/>
              </p:nvSpPr>
              <p:spPr bwMode="auto">
                <a:xfrm>
                  <a:off x="4330" y="1895"/>
                  <a:ext cx="27" cy="7"/>
                </a:xfrm>
                <a:custGeom>
                  <a:avLst/>
                  <a:gdLst>
                    <a:gd name="T0" fmla="*/ 0 w 27"/>
                    <a:gd name="T1" fmla="*/ 0 h 7"/>
                    <a:gd name="T2" fmla="*/ 24 w 27"/>
                    <a:gd name="T3" fmla="*/ 5 h 7"/>
                    <a:gd name="T4" fmla="*/ 26 w 27"/>
                    <a:gd name="T5" fmla="*/ 6 h 7"/>
                    <a:gd name="T6" fmla="*/ 0 60000 65536"/>
                    <a:gd name="T7" fmla="*/ 0 60000 65536"/>
                    <a:gd name="T8" fmla="*/ 0 60000 65536"/>
                    <a:gd name="T9" fmla="*/ 0 w 27"/>
                    <a:gd name="T10" fmla="*/ 0 h 7"/>
                    <a:gd name="T11" fmla="*/ 27 w 27"/>
                    <a:gd name="T12" fmla="*/ 7 h 7"/>
                  </a:gdLst>
                  <a:ahLst/>
                  <a:cxnLst>
                    <a:cxn ang="T6">
                      <a:pos x="T0" y="T1"/>
                    </a:cxn>
                    <a:cxn ang="T7">
                      <a:pos x="T2" y="T3"/>
                    </a:cxn>
                    <a:cxn ang="T8">
                      <a:pos x="T4" y="T5"/>
                    </a:cxn>
                  </a:cxnLst>
                  <a:rect l="T9" t="T10" r="T11" b="T12"/>
                  <a:pathLst>
                    <a:path w="27" h="7">
                      <a:moveTo>
                        <a:pt x="0" y="0"/>
                      </a:moveTo>
                      <a:lnTo>
                        <a:pt x="24" y="5"/>
                      </a:lnTo>
                      <a:lnTo>
                        <a:pt x="26" y="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58" name="Freeform 19">
                  <a:extLst>
                    <a:ext uri="{FF2B5EF4-FFF2-40B4-BE49-F238E27FC236}">
                      <a16:creationId xmlns:a16="http://schemas.microsoft.com/office/drawing/2014/main" id="{8E9412E0-D136-F7BD-0794-85245B7EFA2C}"/>
                    </a:ext>
                  </a:extLst>
                </p:cNvPr>
                <p:cNvSpPr>
                  <a:spLocks/>
                </p:cNvSpPr>
                <p:nvPr/>
              </p:nvSpPr>
              <p:spPr bwMode="auto">
                <a:xfrm>
                  <a:off x="4352" y="1901"/>
                  <a:ext cx="25" cy="7"/>
                </a:xfrm>
                <a:custGeom>
                  <a:avLst/>
                  <a:gdLst>
                    <a:gd name="T0" fmla="*/ 0 w 25"/>
                    <a:gd name="T1" fmla="*/ 0 h 7"/>
                    <a:gd name="T2" fmla="*/ 22 w 25"/>
                    <a:gd name="T3" fmla="*/ 5 h 7"/>
                    <a:gd name="T4" fmla="*/ 24 w 25"/>
                    <a:gd name="T5" fmla="*/ 6 h 7"/>
                    <a:gd name="T6" fmla="*/ 0 60000 65536"/>
                    <a:gd name="T7" fmla="*/ 0 60000 65536"/>
                    <a:gd name="T8" fmla="*/ 0 60000 65536"/>
                    <a:gd name="T9" fmla="*/ 0 w 25"/>
                    <a:gd name="T10" fmla="*/ 0 h 7"/>
                    <a:gd name="T11" fmla="*/ 25 w 25"/>
                    <a:gd name="T12" fmla="*/ 7 h 7"/>
                  </a:gdLst>
                  <a:ahLst/>
                  <a:cxnLst>
                    <a:cxn ang="T6">
                      <a:pos x="T0" y="T1"/>
                    </a:cxn>
                    <a:cxn ang="T7">
                      <a:pos x="T2" y="T3"/>
                    </a:cxn>
                    <a:cxn ang="T8">
                      <a:pos x="T4" y="T5"/>
                    </a:cxn>
                  </a:cxnLst>
                  <a:rect l="T9" t="T10" r="T11" b="T12"/>
                  <a:pathLst>
                    <a:path w="25" h="7">
                      <a:moveTo>
                        <a:pt x="0" y="0"/>
                      </a:moveTo>
                      <a:lnTo>
                        <a:pt x="22" y="5"/>
                      </a:lnTo>
                      <a:lnTo>
                        <a:pt x="24" y="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59" name="Freeform 20">
                  <a:extLst>
                    <a:ext uri="{FF2B5EF4-FFF2-40B4-BE49-F238E27FC236}">
                      <a16:creationId xmlns:a16="http://schemas.microsoft.com/office/drawing/2014/main" id="{20C755D9-2975-28A4-08A1-3407D5AFED57}"/>
                    </a:ext>
                  </a:extLst>
                </p:cNvPr>
                <p:cNvSpPr>
                  <a:spLocks/>
                </p:cNvSpPr>
                <p:nvPr/>
              </p:nvSpPr>
              <p:spPr bwMode="auto">
                <a:xfrm>
                  <a:off x="4376" y="1906"/>
                  <a:ext cx="25" cy="8"/>
                </a:xfrm>
                <a:custGeom>
                  <a:avLst/>
                  <a:gdLst>
                    <a:gd name="T0" fmla="*/ 0 w 25"/>
                    <a:gd name="T1" fmla="*/ 0 h 8"/>
                    <a:gd name="T2" fmla="*/ 22 w 25"/>
                    <a:gd name="T3" fmla="*/ 6 h 8"/>
                    <a:gd name="T4" fmla="*/ 24 w 25"/>
                    <a:gd name="T5" fmla="*/ 7 h 8"/>
                    <a:gd name="T6" fmla="*/ 0 60000 65536"/>
                    <a:gd name="T7" fmla="*/ 0 60000 65536"/>
                    <a:gd name="T8" fmla="*/ 0 60000 65536"/>
                    <a:gd name="T9" fmla="*/ 0 w 25"/>
                    <a:gd name="T10" fmla="*/ 0 h 8"/>
                    <a:gd name="T11" fmla="*/ 25 w 25"/>
                    <a:gd name="T12" fmla="*/ 8 h 8"/>
                  </a:gdLst>
                  <a:ahLst/>
                  <a:cxnLst>
                    <a:cxn ang="T6">
                      <a:pos x="T0" y="T1"/>
                    </a:cxn>
                    <a:cxn ang="T7">
                      <a:pos x="T2" y="T3"/>
                    </a:cxn>
                    <a:cxn ang="T8">
                      <a:pos x="T4" y="T5"/>
                    </a:cxn>
                  </a:cxnLst>
                  <a:rect l="T9" t="T10" r="T11" b="T12"/>
                  <a:pathLst>
                    <a:path w="25" h="8">
                      <a:moveTo>
                        <a:pt x="0" y="0"/>
                      </a:moveTo>
                      <a:lnTo>
                        <a:pt x="22" y="6"/>
                      </a:lnTo>
                      <a:lnTo>
                        <a:pt x="24"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60" name="Freeform 21">
                  <a:extLst>
                    <a:ext uri="{FF2B5EF4-FFF2-40B4-BE49-F238E27FC236}">
                      <a16:creationId xmlns:a16="http://schemas.microsoft.com/office/drawing/2014/main" id="{169C11E8-8180-4656-F261-153999E7325C}"/>
                    </a:ext>
                  </a:extLst>
                </p:cNvPr>
                <p:cNvSpPr>
                  <a:spLocks/>
                </p:cNvSpPr>
                <p:nvPr/>
              </p:nvSpPr>
              <p:spPr bwMode="auto">
                <a:xfrm>
                  <a:off x="4398" y="1912"/>
                  <a:ext cx="25" cy="7"/>
                </a:xfrm>
                <a:custGeom>
                  <a:avLst/>
                  <a:gdLst>
                    <a:gd name="T0" fmla="*/ 0 w 25"/>
                    <a:gd name="T1" fmla="*/ 0 h 7"/>
                    <a:gd name="T2" fmla="*/ 22 w 25"/>
                    <a:gd name="T3" fmla="*/ 5 h 7"/>
                    <a:gd name="T4" fmla="*/ 24 w 25"/>
                    <a:gd name="T5" fmla="*/ 6 h 7"/>
                    <a:gd name="T6" fmla="*/ 0 60000 65536"/>
                    <a:gd name="T7" fmla="*/ 0 60000 65536"/>
                    <a:gd name="T8" fmla="*/ 0 60000 65536"/>
                    <a:gd name="T9" fmla="*/ 0 w 25"/>
                    <a:gd name="T10" fmla="*/ 0 h 7"/>
                    <a:gd name="T11" fmla="*/ 25 w 25"/>
                    <a:gd name="T12" fmla="*/ 7 h 7"/>
                  </a:gdLst>
                  <a:ahLst/>
                  <a:cxnLst>
                    <a:cxn ang="T6">
                      <a:pos x="T0" y="T1"/>
                    </a:cxn>
                    <a:cxn ang="T7">
                      <a:pos x="T2" y="T3"/>
                    </a:cxn>
                    <a:cxn ang="T8">
                      <a:pos x="T4" y="T5"/>
                    </a:cxn>
                  </a:cxnLst>
                  <a:rect l="T9" t="T10" r="T11" b="T12"/>
                  <a:pathLst>
                    <a:path w="25" h="7">
                      <a:moveTo>
                        <a:pt x="0" y="0"/>
                      </a:moveTo>
                      <a:lnTo>
                        <a:pt x="22" y="5"/>
                      </a:lnTo>
                      <a:lnTo>
                        <a:pt x="24" y="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61" name="Freeform 22">
                  <a:extLst>
                    <a:ext uri="{FF2B5EF4-FFF2-40B4-BE49-F238E27FC236}">
                      <a16:creationId xmlns:a16="http://schemas.microsoft.com/office/drawing/2014/main" id="{D5CABF21-EB16-26D5-4B4F-D46AC743BF50}"/>
                    </a:ext>
                  </a:extLst>
                </p:cNvPr>
                <p:cNvSpPr>
                  <a:spLocks/>
                </p:cNvSpPr>
                <p:nvPr/>
              </p:nvSpPr>
              <p:spPr bwMode="auto">
                <a:xfrm>
                  <a:off x="4420" y="1918"/>
                  <a:ext cx="23" cy="9"/>
                </a:xfrm>
                <a:custGeom>
                  <a:avLst/>
                  <a:gdLst>
                    <a:gd name="T0" fmla="*/ 0 w 23"/>
                    <a:gd name="T1" fmla="*/ 0 h 9"/>
                    <a:gd name="T2" fmla="*/ 20 w 23"/>
                    <a:gd name="T3" fmla="*/ 7 h 9"/>
                    <a:gd name="T4" fmla="*/ 22 w 23"/>
                    <a:gd name="T5" fmla="*/ 8 h 9"/>
                    <a:gd name="T6" fmla="*/ 0 60000 65536"/>
                    <a:gd name="T7" fmla="*/ 0 60000 65536"/>
                    <a:gd name="T8" fmla="*/ 0 60000 65536"/>
                    <a:gd name="T9" fmla="*/ 0 w 23"/>
                    <a:gd name="T10" fmla="*/ 0 h 9"/>
                    <a:gd name="T11" fmla="*/ 23 w 23"/>
                    <a:gd name="T12" fmla="*/ 9 h 9"/>
                  </a:gdLst>
                  <a:ahLst/>
                  <a:cxnLst>
                    <a:cxn ang="T6">
                      <a:pos x="T0" y="T1"/>
                    </a:cxn>
                    <a:cxn ang="T7">
                      <a:pos x="T2" y="T3"/>
                    </a:cxn>
                    <a:cxn ang="T8">
                      <a:pos x="T4" y="T5"/>
                    </a:cxn>
                  </a:cxnLst>
                  <a:rect l="T9" t="T10" r="T11" b="T12"/>
                  <a:pathLst>
                    <a:path w="23" h="9">
                      <a:moveTo>
                        <a:pt x="0" y="0"/>
                      </a:moveTo>
                      <a:lnTo>
                        <a:pt x="20" y="7"/>
                      </a:lnTo>
                      <a:lnTo>
                        <a:pt x="22"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62" name="Freeform 23">
                  <a:extLst>
                    <a:ext uri="{FF2B5EF4-FFF2-40B4-BE49-F238E27FC236}">
                      <a16:creationId xmlns:a16="http://schemas.microsoft.com/office/drawing/2014/main" id="{B8BE44D3-2B1F-752F-2F67-B9B3B315C78E}"/>
                    </a:ext>
                  </a:extLst>
                </p:cNvPr>
                <p:cNvSpPr>
                  <a:spLocks/>
                </p:cNvSpPr>
                <p:nvPr/>
              </p:nvSpPr>
              <p:spPr bwMode="auto">
                <a:xfrm>
                  <a:off x="4441" y="1925"/>
                  <a:ext cx="24" cy="9"/>
                </a:xfrm>
                <a:custGeom>
                  <a:avLst/>
                  <a:gdLst>
                    <a:gd name="T0" fmla="*/ 0 w 24"/>
                    <a:gd name="T1" fmla="*/ 0 h 9"/>
                    <a:gd name="T2" fmla="*/ 21 w 24"/>
                    <a:gd name="T3" fmla="*/ 7 h 9"/>
                    <a:gd name="T4" fmla="*/ 23 w 24"/>
                    <a:gd name="T5" fmla="*/ 8 h 9"/>
                    <a:gd name="T6" fmla="*/ 0 60000 65536"/>
                    <a:gd name="T7" fmla="*/ 0 60000 65536"/>
                    <a:gd name="T8" fmla="*/ 0 60000 65536"/>
                    <a:gd name="T9" fmla="*/ 0 w 24"/>
                    <a:gd name="T10" fmla="*/ 0 h 9"/>
                    <a:gd name="T11" fmla="*/ 24 w 24"/>
                    <a:gd name="T12" fmla="*/ 9 h 9"/>
                  </a:gdLst>
                  <a:ahLst/>
                  <a:cxnLst>
                    <a:cxn ang="T6">
                      <a:pos x="T0" y="T1"/>
                    </a:cxn>
                    <a:cxn ang="T7">
                      <a:pos x="T2" y="T3"/>
                    </a:cxn>
                    <a:cxn ang="T8">
                      <a:pos x="T4" y="T5"/>
                    </a:cxn>
                  </a:cxnLst>
                  <a:rect l="T9" t="T10" r="T11" b="T12"/>
                  <a:pathLst>
                    <a:path w="24" h="9">
                      <a:moveTo>
                        <a:pt x="0" y="0"/>
                      </a:moveTo>
                      <a:lnTo>
                        <a:pt x="21" y="7"/>
                      </a:lnTo>
                      <a:lnTo>
                        <a:pt x="23"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63" name="Freeform 24">
                  <a:extLst>
                    <a:ext uri="{FF2B5EF4-FFF2-40B4-BE49-F238E27FC236}">
                      <a16:creationId xmlns:a16="http://schemas.microsoft.com/office/drawing/2014/main" id="{D4B4DEEE-6755-83B1-8E01-F6EF3B22BFC5}"/>
                    </a:ext>
                  </a:extLst>
                </p:cNvPr>
                <p:cNvSpPr>
                  <a:spLocks/>
                </p:cNvSpPr>
                <p:nvPr/>
              </p:nvSpPr>
              <p:spPr bwMode="auto">
                <a:xfrm>
                  <a:off x="4463" y="1933"/>
                  <a:ext cx="20" cy="10"/>
                </a:xfrm>
                <a:custGeom>
                  <a:avLst/>
                  <a:gdLst>
                    <a:gd name="T0" fmla="*/ 0 w 20"/>
                    <a:gd name="T1" fmla="*/ 0 h 10"/>
                    <a:gd name="T2" fmla="*/ 17 w 20"/>
                    <a:gd name="T3" fmla="*/ 8 h 10"/>
                    <a:gd name="T4" fmla="*/ 19 w 20"/>
                    <a:gd name="T5" fmla="*/ 9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0" y="0"/>
                      </a:moveTo>
                      <a:lnTo>
                        <a:pt x="17" y="8"/>
                      </a:lnTo>
                      <a:lnTo>
                        <a:pt x="19" y="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64" name="Freeform 25">
                  <a:extLst>
                    <a:ext uri="{FF2B5EF4-FFF2-40B4-BE49-F238E27FC236}">
                      <a16:creationId xmlns:a16="http://schemas.microsoft.com/office/drawing/2014/main" id="{D0FFA0E8-24D1-E82B-65AA-5A3C4F6D3623}"/>
                    </a:ext>
                  </a:extLst>
                </p:cNvPr>
                <p:cNvSpPr>
                  <a:spLocks/>
                </p:cNvSpPr>
                <p:nvPr/>
              </p:nvSpPr>
              <p:spPr bwMode="auto">
                <a:xfrm>
                  <a:off x="4482" y="1941"/>
                  <a:ext cx="21" cy="11"/>
                </a:xfrm>
                <a:custGeom>
                  <a:avLst/>
                  <a:gdLst>
                    <a:gd name="T0" fmla="*/ 0 w 21"/>
                    <a:gd name="T1" fmla="*/ 0 h 11"/>
                    <a:gd name="T2" fmla="*/ 20 w 21"/>
                    <a:gd name="T3" fmla="*/ 9 h 11"/>
                    <a:gd name="T4" fmla="*/ 20 w 21"/>
                    <a:gd name="T5" fmla="*/ 10 h 11"/>
                    <a:gd name="T6" fmla="*/ 0 60000 65536"/>
                    <a:gd name="T7" fmla="*/ 0 60000 65536"/>
                    <a:gd name="T8" fmla="*/ 0 60000 65536"/>
                    <a:gd name="T9" fmla="*/ 0 w 21"/>
                    <a:gd name="T10" fmla="*/ 0 h 11"/>
                    <a:gd name="T11" fmla="*/ 21 w 21"/>
                    <a:gd name="T12" fmla="*/ 11 h 11"/>
                  </a:gdLst>
                  <a:ahLst/>
                  <a:cxnLst>
                    <a:cxn ang="T6">
                      <a:pos x="T0" y="T1"/>
                    </a:cxn>
                    <a:cxn ang="T7">
                      <a:pos x="T2" y="T3"/>
                    </a:cxn>
                    <a:cxn ang="T8">
                      <a:pos x="T4" y="T5"/>
                    </a:cxn>
                  </a:cxnLst>
                  <a:rect l="T9" t="T10" r="T11" b="T12"/>
                  <a:pathLst>
                    <a:path w="21" h="11">
                      <a:moveTo>
                        <a:pt x="0" y="0"/>
                      </a:moveTo>
                      <a:lnTo>
                        <a:pt x="20" y="9"/>
                      </a:lnTo>
                      <a:lnTo>
                        <a:pt x="20" y="10"/>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65" name="Freeform 26">
                  <a:extLst>
                    <a:ext uri="{FF2B5EF4-FFF2-40B4-BE49-F238E27FC236}">
                      <a16:creationId xmlns:a16="http://schemas.microsoft.com/office/drawing/2014/main" id="{6939D234-80CF-1DE3-70BE-1F12431AF2F3}"/>
                    </a:ext>
                  </a:extLst>
                </p:cNvPr>
                <p:cNvSpPr>
                  <a:spLocks/>
                </p:cNvSpPr>
                <p:nvPr/>
              </p:nvSpPr>
              <p:spPr bwMode="auto">
                <a:xfrm>
                  <a:off x="4502" y="1951"/>
                  <a:ext cx="55" cy="28"/>
                </a:xfrm>
                <a:custGeom>
                  <a:avLst/>
                  <a:gdLst>
                    <a:gd name="T0" fmla="*/ 0 w 55"/>
                    <a:gd name="T1" fmla="*/ 0 h 28"/>
                    <a:gd name="T2" fmla="*/ 52 w 55"/>
                    <a:gd name="T3" fmla="*/ 26 h 28"/>
                    <a:gd name="T4" fmla="*/ 54 w 55"/>
                    <a:gd name="T5" fmla="*/ 27 h 28"/>
                    <a:gd name="T6" fmla="*/ 0 60000 65536"/>
                    <a:gd name="T7" fmla="*/ 0 60000 65536"/>
                    <a:gd name="T8" fmla="*/ 0 60000 65536"/>
                    <a:gd name="T9" fmla="*/ 0 w 55"/>
                    <a:gd name="T10" fmla="*/ 0 h 28"/>
                    <a:gd name="T11" fmla="*/ 55 w 55"/>
                    <a:gd name="T12" fmla="*/ 28 h 28"/>
                  </a:gdLst>
                  <a:ahLst/>
                  <a:cxnLst>
                    <a:cxn ang="T6">
                      <a:pos x="T0" y="T1"/>
                    </a:cxn>
                    <a:cxn ang="T7">
                      <a:pos x="T2" y="T3"/>
                    </a:cxn>
                    <a:cxn ang="T8">
                      <a:pos x="T4" y="T5"/>
                    </a:cxn>
                  </a:cxnLst>
                  <a:rect l="T9" t="T10" r="T11" b="T12"/>
                  <a:pathLst>
                    <a:path w="55" h="28">
                      <a:moveTo>
                        <a:pt x="0" y="0"/>
                      </a:moveTo>
                      <a:lnTo>
                        <a:pt x="52" y="26"/>
                      </a:lnTo>
                      <a:lnTo>
                        <a:pt x="54" y="2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66" name="Freeform 27">
                  <a:extLst>
                    <a:ext uri="{FF2B5EF4-FFF2-40B4-BE49-F238E27FC236}">
                      <a16:creationId xmlns:a16="http://schemas.microsoft.com/office/drawing/2014/main" id="{17A46931-2404-DF28-C12B-7BD31E4001D8}"/>
                    </a:ext>
                  </a:extLst>
                </p:cNvPr>
                <p:cNvSpPr>
                  <a:spLocks/>
                </p:cNvSpPr>
                <p:nvPr/>
              </p:nvSpPr>
              <p:spPr bwMode="auto">
                <a:xfrm>
                  <a:off x="4552" y="1977"/>
                  <a:ext cx="57" cy="30"/>
                </a:xfrm>
                <a:custGeom>
                  <a:avLst/>
                  <a:gdLst>
                    <a:gd name="T0" fmla="*/ 0 w 57"/>
                    <a:gd name="T1" fmla="*/ 0 h 30"/>
                    <a:gd name="T2" fmla="*/ 54 w 57"/>
                    <a:gd name="T3" fmla="*/ 28 h 30"/>
                    <a:gd name="T4" fmla="*/ 56 w 57"/>
                    <a:gd name="T5" fmla="*/ 29 h 30"/>
                    <a:gd name="T6" fmla="*/ 0 60000 65536"/>
                    <a:gd name="T7" fmla="*/ 0 60000 65536"/>
                    <a:gd name="T8" fmla="*/ 0 60000 65536"/>
                    <a:gd name="T9" fmla="*/ 0 w 57"/>
                    <a:gd name="T10" fmla="*/ 0 h 30"/>
                    <a:gd name="T11" fmla="*/ 57 w 57"/>
                    <a:gd name="T12" fmla="*/ 30 h 30"/>
                  </a:gdLst>
                  <a:ahLst/>
                  <a:cxnLst>
                    <a:cxn ang="T6">
                      <a:pos x="T0" y="T1"/>
                    </a:cxn>
                    <a:cxn ang="T7">
                      <a:pos x="T2" y="T3"/>
                    </a:cxn>
                    <a:cxn ang="T8">
                      <a:pos x="T4" y="T5"/>
                    </a:cxn>
                  </a:cxnLst>
                  <a:rect l="T9" t="T10" r="T11" b="T12"/>
                  <a:pathLst>
                    <a:path w="57" h="30">
                      <a:moveTo>
                        <a:pt x="0" y="0"/>
                      </a:moveTo>
                      <a:lnTo>
                        <a:pt x="54" y="28"/>
                      </a:lnTo>
                      <a:lnTo>
                        <a:pt x="56" y="2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67" name="Freeform 28">
                  <a:extLst>
                    <a:ext uri="{FF2B5EF4-FFF2-40B4-BE49-F238E27FC236}">
                      <a16:creationId xmlns:a16="http://schemas.microsoft.com/office/drawing/2014/main" id="{71CE600F-5BD4-4577-DE19-C7873F5BC6C3}"/>
                    </a:ext>
                  </a:extLst>
                </p:cNvPr>
                <p:cNvSpPr>
                  <a:spLocks/>
                </p:cNvSpPr>
                <p:nvPr/>
              </p:nvSpPr>
              <p:spPr bwMode="auto">
                <a:xfrm>
                  <a:off x="4605" y="2005"/>
                  <a:ext cx="52" cy="30"/>
                </a:xfrm>
                <a:custGeom>
                  <a:avLst/>
                  <a:gdLst>
                    <a:gd name="T0" fmla="*/ 0 w 52"/>
                    <a:gd name="T1" fmla="*/ 0 h 30"/>
                    <a:gd name="T2" fmla="*/ 49 w 52"/>
                    <a:gd name="T3" fmla="*/ 29 h 30"/>
                    <a:gd name="T4" fmla="*/ 51 w 52"/>
                    <a:gd name="T5" fmla="*/ 29 h 30"/>
                    <a:gd name="T6" fmla="*/ 0 60000 65536"/>
                    <a:gd name="T7" fmla="*/ 0 60000 65536"/>
                    <a:gd name="T8" fmla="*/ 0 60000 65536"/>
                    <a:gd name="T9" fmla="*/ 0 w 52"/>
                    <a:gd name="T10" fmla="*/ 0 h 30"/>
                    <a:gd name="T11" fmla="*/ 52 w 52"/>
                    <a:gd name="T12" fmla="*/ 30 h 30"/>
                  </a:gdLst>
                  <a:ahLst/>
                  <a:cxnLst>
                    <a:cxn ang="T6">
                      <a:pos x="T0" y="T1"/>
                    </a:cxn>
                    <a:cxn ang="T7">
                      <a:pos x="T2" y="T3"/>
                    </a:cxn>
                    <a:cxn ang="T8">
                      <a:pos x="T4" y="T5"/>
                    </a:cxn>
                  </a:cxnLst>
                  <a:rect l="T9" t="T10" r="T11" b="T12"/>
                  <a:pathLst>
                    <a:path w="52" h="30">
                      <a:moveTo>
                        <a:pt x="0" y="0"/>
                      </a:moveTo>
                      <a:lnTo>
                        <a:pt x="49" y="29"/>
                      </a:lnTo>
                      <a:lnTo>
                        <a:pt x="51" y="2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68" name="Freeform 29">
                  <a:extLst>
                    <a:ext uri="{FF2B5EF4-FFF2-40B4-BE49-F238E27FC236}">
                      <a16:creationId xmlns:a16="http://schemas.microsoft.com/office/drawing/2014/main" id="{0E2CA0E4-FECF-5686-2CF7-2CE23DA17C02}"/>
                    </a:ext>
                  </a:extLst>
                </p:cNvPr>
                <p:cNvSpPr>
                  <a:spLocks/>
                </p:cNvSpPr>
                <p:nvPr/>
              </p:nvSpPr>
              <p:spPr bwMode="auto">
                <a:xfrm>
                  <a:off x="4655" y="2034"/>
                  <a:ext cx="52" cy="29"/>
                </a:xfrm>
                <a:custGeom>
                  <a:avLst/>
                  <a:gdLst>
                    <a:gd name="T0" fmla="*/ 0 w 52"/>
                    <a:gd name="T1" fmla="*/ 0 h 29"/>
                    <a:gd name="T2" fmla="*/ 49 w 52"/>
                    <a:gd name="T3" fmla="*/ 28 h 29"/>
                    <a:gd name="T4" fmla="*/ 51 w 52"/>
                    <a:gd name="T5" fmla="*/ 28 h 29"/>
                    <a:gd name="T6" fmla="*/ 0 60000 65536"/>
                    <a:gd name="T7" fmla="*/ 0 60000 65536"/>
                    <a:gd name="T8" fmla="*/ 0 60000 65536"/>
                    <a:gd name="T9" fmla="*/ 0 w 52"/>
                    <a:gd name="T10" fmla="*/ 0 h 29"/>
                    <a:gd name="T11" fmla="*/ 52 w 52"/>
                    <a:gd name="T12" fmla="*/ 29 h 29"/>
                  </a:gdLst>
                  <a:ahLst/>
                  <a:cxnLst>
                    <a:cxn ang="T6">
                      <a:pos x="T0" y="T1"/>
                    </a:cxn>
                    <a:cxn ang="T7">
                      <a:pos x="T2" y="T3"/>
                    </a:cxn>
                    <a:cxn ang="T8">
                      <a:pos x="T4" y="T5"/>
                    </a:cxn>
                  </a:cxnLst>
                  <a:rect l="T9" t="T10" r="T11" b="T12"/>
                  <a:pathLst>
                    <a:path w="52" h="29">
                      <a:moveTo>
                        <a:pt x="0" y="0"/>
                      </a:moveTo>
                      <a:lnTo>
                        <a:pt x="49" y="28"/>
                      </a:lnTo>
                      <a:lnTo>
                        <a:pt x="51" y="2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69" name="Freeform 30">
                  <a:extLst>
                    <a:ext uri="{FF2B5EF4-FFF2-40B4-BE49-F238E27FC236}">
                      <a16:creationId xmlns:a16="http://schemas.microsoft.com/office/drawing/2014/main" id="{B5E8AA0F-669F-8AD6-467E-DBB0078B630F}"/>
                    </a:ext>
                  </a:extLst>
                </p:cNvPr>
                <p:cNvSpPr>
                  <a:spLocks/>
                </p:cNvSpPr>
                <p:nvPr/>
              </p:nvSpPr>
              <p:spPr bwMode="auto">
                <a:xfrm>
                  <a:off x="4706" y="2062"/>
                  <a:ext cx="48" cy="32"/>
                </a:xfrm>
                <a:custGeom>
                  <a:avLst/>
                  <a:gdLst>
                    <a:gd name="T0" fmla="*/ 0 w 48"/>
                    <a:gd name="T1" fmla="*/ 0 h 32"/>
                    <a:gd name="T2" fmla="*/ 47 w 48"/>
                    <a:gd name="T3" fmla="*/ 30 h 32"/>
                    <a:gd name="T4" fmla="*/ 47 w 48"/>
                    <a:gd name="T5" fmla="*/ 31 h 32"/>
                    <a:gd name="T6" fmla="*/ 0 60000 65536"/>
                    <a:gd name="T7" fmla="*/ 0 60000 65536"/>
                    <a:gd name="T8" fmla="*/ 0 60000 65536"/>
                    <a:gd name="T9" fmla="*/ 0 w 48"/>
                    <a:gd name="T10" fmla="*/ 0 h 32"/>
                    <a:gd name="T11" fmla="*/ 48 w 48"/>
                    <a:gd name="T12" fmla="*/ 32 h 32"/>
                  </a:gdLst>
                  <a:ahLst/>
                  <a:cxnLst>
                    <a:cxn ang="T6">
                      <a:pos x="T0" y="T1"/>
                    </a:cxn>
                    <a:cxn ang="T7">
                      <a:pos x="T2" y="T3"/>
                    </a:cxn>
                    <a:cxn ang="T8">
                      <a:pos x="T4" y="T5"/>
                    </a:cxn>
                  </a:cxnLst>
                  <a:rect l="T9" t="T10" r="T11" b="T12"/>
                  <a:pathLst>
                    <a:path w="48" h="32">
                      <a:moveTo>
                        <a:pt x="0" y="0"/>
                      </a:moveTo>
                      <a:lnTo>
                        <a:pt x="47" y="30"/>
                      </a:lnTo>
                      <a:lnTo>
                        <a:pt x="47" y="3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70" name="Freeform 31">
                  <a:extLst>
                    <a:ext uri="{FF2B5EF4-FFF2-40B4-BE49-F238E27FC236}">
                      <a16:creationId xmlns:a16="http://schemas.microsoft.com/office/drawing/2014/main" id="{79449FAC-A4D1-55E7-58CD-B641178F536C}"/>
                    </a:ext>
                  </a:extLst>
                </p:cNvPr>
                <p:cNvSpPr>
                  <a:spLocks/>
                </p:cNvSpPr>
                <p:nvPr/>
              </p:nvSpPr>
              <p:spPr bwMode="auto">
                <a:xfrm>
                  <a:off x="4753" y="2092"/>
                  <a:ext cx="49" cy="32"/>
                </a:xfrm>
                <a:custGeom>
                  <a:avLst/>
                  <a:gdLst>
                    <a:gd name="T0" fmla="*/ 0 w 49"/>
                    <a:gd name="T1" fmla="*/ 0 h 32"/>
                    <a:gd name="T2" fmla="*/ 46 w 49"/>
                    <a:gd name="T3" fmla="*/ 30 h 32"/>
                    <a:gd name="T4" fmla="*/ 48 w 49"/>
                    <a:gd name="T5" fmla="*/ 31 h 32"/>
                    <a:gd name="T6" fmla="*/ 0 60000 65536"/>
                    <a:gd name="T7" fmla="*/ 0 60000 65536"/>
                    <a:gd name="T8" fmla="*/ 0 60000 65536"/>
                    <a:gd name="T9" fmla="*/ 0 w 49"/>
                    <a:gd name="T10" fmla="*/ 0 h 32"/>
                    <a:gd name="T11" fmla="*/ 49 w 49"/>
                    <a:gd name="T12" fmla="*/ 32 h 32"/>
                  </a:gdLst>
                  <a:ahLst/>
                  <a:cxnLst>
                    <a:cxn ang="T6">
                      <a:pos x="T0" y="T1"/>
                    </a:cxn>
                    <a:cxn ang="T7">
                      <a:pos x="T2" y="T3"/>
                    </a:cxn>
                    <a:cxn ang="T8">
                      <a:pos x="T4" y="T5"/>
                    </a:cxn>
                  </a:cxnLst>
                  <a:rect l="T9" t="T10" r="T11" b="T12"/>
                  <a:pathLst>
                    <a:path w="49" h="32">
                      <a:moveTo>
                        <a:pt x="0" y="0"/>
                      </a:moveTo>
                      <a:lnTo>
                        <a:pt x="46" y="30"/>
                      </a:lnTo>
                      <a:lnTo>
                        <a:pt x="48" y="3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71" name="Freeform 32">
                  <a:extLst>
                    <a:ext uri="{FF2B5EF4-FFF2-40B4-BE49-F238E27FC236}">
                      <a16:creationId xmlns:a16="http://schemas.microsoft.com/office/drawing/2014/main" id="{D03C6024-1DAB-0487-BF8E-CAB7799E4B4D}"/>
                    </a:ext>
                  </a:extLst>
                </p:cNvPr>
                <p:cNvSpPr>
                  <a:spLocks/>
                </p:cNvSpPr>
                <p:nvPr/>
              </p:nvSpPr>
              <p:spPr bwMode="auto">
                <a:xfrm>
                  <a:off x="4801" y="2122"/>
                  <a:ext cx="46" cy="32"/>
                </a:xfrm>
                <a:custGeom>
                  <a:avLst/>
                  <a:gdLst>
                    <a:gd name="T0" fmla="*/ 0 w 46"/>
                    <a:gd name="T1" fmla="*/ 0 h 32"/>
                    <a:gd name="T2" fmla="*/ 43 w 46"/>
                    <a:gd name="T3" fmla="*/ 30 h 32"/>
                    <a:gd name="T4" fmla="*/ 45 w 46"/>
                    <a:gd name="T5" fmla="*/ 31 h 32"/>
                    <a:gd name="T6" fmla="*/ 0 60000 65536"/>
                    <a:gd name="T7" fmla="*/ 0 60000 65536"/>
                    <a:gd name="T8" fmla="*/ 0 60000 65536"/>
                    <a:gd name="T9" fmla="*/ 0 w 46"/>
                    <a:gd name="T10" fmla="*/ 0 h 32"/>
                    <a:gd name="T11" fmla="*/ 46 w 46"/>
                    <a:gd name="T12" fmla="*/ 32 h 32"/>
                  </a:gdLst>
                  <a:ahLst/>
                  <a:cxnLst>
                    <a:cxn ang="T6">
                      <a:pos x="T0" y="T1"/>
                    </a:cxn>
                    <a:cxn ang="T7">
                      <a:pos x="T2" y="T3"/>
                    </a:cxn>
                    <a:cxn ang="T8">
                      <a:pos x="T4" y="T5"/>
                    </a:cxn>
                  </a:cxnLst>
                  <a:rect l="T9" t="T10" r="T11" b="T12"/>
                  <a:pathLst>
                    <a:path w="46" h="32">
                      <a:moveTo>
                        <a:pt x="0" y="0"/>
                      </a:moveTo>
                      <a:lnTo>
                        <a:pt x="43" y="30"/>
                      </a:lnTo>
                      <a:lnTo>
                        <a:pt x="45" y="3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72" name="Freeform 33">
                  <a:extLst>
                    <a:ext uri="{FF2B5EF4-FFF2-40B4-BE49-F238E27FC236}">
                      <a16:creationId xmlns:a16="http://schemas.microsoft.com/office/drawing/2014/main" id="{F749EFC3-E17F-6010-16AE-403BF4D982D5}"/>
                    </a:ext>
                  </a:extLst>
                </p:cNvPr>
                <p:cNvSpPr>
                  <a:spLocks/>
                </p:cNvSpPr>
                <p:nvPr/>
              </p:nvSpPr>
              <p:spPr bwMode="auto">
                <a:xfrm>
                  <a:off x="4845" y="2153"/>
                  <a:ext cx="46" cy="34"/>
                </a:xfrm>
                <a:custGeom>
                  <a:avLst/>
                  <a:gdLst>
                    <a:gd name="T0" fmla="*/ 0 w 46"/>
                    <a:gd name="T1" fmla="*/ 0 h 34"/>
                    <a:gd name="T2" fmla="*/ 43 w 46"/>
                    <a:gd name="T3" fmla="*/ 33 h 34"/>
                    <a:gd name="T4" fmla="*/ 45 w 46"/>
                    <a:gd name="T5" fmla="*/ 33 h 34"/>
                    <a:gd name="T6" fmla="*/ 0 60000 65536"/>
                    <a:gd name="T7" fmla="*/ 0 60000 65536"/>
                    <a:gd name="T8" fmla="*/ 0 60000 65536"/>
                    <a:gd name="T9" fmla="*/ 0 w 46"/>
                    <a:gd name="T10" fmla="*/ 0 h 34"/>
                    <a:gd name="T11" fmla="*/ 46 w 46"/>
                    <a:gd name="T12" fmla="*/ 34 h 34"/>
                  </a:gdLst>
                  <a:ahLst/>
                  <a:cxnLst>
                    <a:cxn ang="T6">
                      <a:pos x="T0" y="T1"/>
                    </a:cxn>
                    <a:cxn ang="T7">
                      <a:pos x="T2" y="T3"/>
                    </a:cxn>
                    <a:cxn ang="T8">
                      <a:pos x="T4" y="T5"/>
                    </a:cxn>
                  </a:cxnLst>
                  <a:rect l="T9" t="T10" r="T11" b="T12"/>
                  <a:pathLst>
                    <a:path w="46" h="34">
                      <a:moveTo>
                        <a:pt x="0" y="0"/>
                      </a:moveTo>
                      <a:lnTo>
                        <a:pt x="43" y="33"/>
                      </a:lnTo>
                      <a:lnTo>
                        <a:pt x="45" y="3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73" name="Freeform 34">
                  <a:extLst>
                    <a:ext uri="{FF2B5EF4-FFF2-40B4-BE49-F238E27FC236}">
                      <a16:creationId xmlns:a16="http://schemas.microsoft.com/office/drawing/2014/main" id="{C647F40C-CA0D-900D-DF89-4E572B1A6B6C}"/>
                    </a:ext>
                  </a:extLst>
                </p:cNvPr>
                <p:cNvSpPr>
                  <a:spLocks/>
                </p:cNvSpPr>
                <p:nvPr/>
              </p:nvSpPr>
              <p:spPr bwMode="auto">
                <a:xfrm>
                  <a:off x="4889" y="2186"/>
                  <a:ext cx="46" cy="34"/>
                </a:xfrm>
                <a:custGeom>
                  <a:avLst/>
                  <a:gdLst>
                    <a:gd name="T0" fmla="*/ 0 w 46"/>
                    <a:gd name="T1" fmla="*/ 0 h 34"/>
                    <a:gd name="T2" fmla="*/ 43 w 46"/>
                    <a:gd name="T3" fmla="*/ 33 h 34"/>
                    <a:gd name="T4" fmla="*/ 45 w 46"/>
                    <a:gd name="T5" fmla="*/ 33 h 34"/>
                    <a:gd name="T6" fmla="*/ 0 60000 65536"/>
                    <a:gd name="T7" fmla="*/ 0 60000 65536"/>
                    <a:gd name="T8" fmla="*/ 0 60000 65536"/>
                    <a:gd name="T9" fmla="*/ 0 w 46"/>
                    <a:gd name="T10" fmla="*/ 0 h 34"/>
                    <a:gd name="T11" fmla="*/ 46 w 46"/>
                    <a:gd name="T12" fmla="*/ 34 h 34"/>
                  </a:gdLst>
                  <a:ahLst/>
                  <a:cxnLst>
                    <a:cxn ang="T6">
                      <a:pos x="T0" y="T1"/>
                    </a:cxn>
                    <a:cxn ang="T7">
                      <a:pos x="T2" y="T3"/>
                    </a:cxn>
                    <a:cxn ang="T8">
                      <a:pos x="T4" y="T5"/>
                    </a:cxn>
                  </a:cxnLst>
                  <a:rect l="T9" t="T10" r="T11" b="T12"/>
                  <a:pathLst>
                    <a:path w="46" h="34">
                      <a:moveTo>
                        <a:pt x="0" y="0"/>
                      </a:moveTo>
                      <a:lnTo>
                        <a:pt x="43" y="33"/>
                      </a:lnTo>
                      <a:lnTo>
                        <a:pt x="45" y="3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74" name="Freeform 35">
                  <a:extLst>
                    <a:ext uri="{FF2B5EF4-FFF2-40B4-BE49-F238E27FC236}">
                      <a16:creationId xmlns:a16="http://schemas.microsoft.com/office/drawing/2014/main" id="{8D2B000F-2F3C-D120-84FE-4A90565A725D}"/>
                    </a:ext>
                  </a:extLst>
                </p:cNvPr>
                <p:cNvSpPr>
                  <a:spLocks/>
                </p:cNvSpPr>
                <p:nvPr/>
              </p:nvSpPr>
              <p:spPr bwMode="auto">
                <a:xfrm>
                  <a:off x="4930" y="2219"/>
                  <a:ext cx="43" cy="33"/>
                </a:xfrm>
                <a:custGeom>
                  <a:avLst/>
                  <a:gdLst>
                    <a:gd name="T0" fmla="*/ 0 w 43"/>
                    <a:gd name="T1" fmla="*/ 0 h 33"/>
                    <a:gd name="T2" fmla="*/ 40 w 43"/>
                    <a:gd name="T3" fmla="*/ 32 h 33"/>
                    <a:gd name="T4" fmla="*/ 42 w 43"/>
                    <a:gd name="T5" fmla="*/ 32 h 33"/>
                    <a:gd name="T6" fmla="*/ 0 60000 65536"/>
                    <a:gd name="T7" fmla="*/ 0 60000 65536"/>
                    <a:gd name="T8" fmla="*/ 0 60000 65536"/>
                    <a:gd name="T9" fmla="*/ 0 w 43"/>
                    <a:gd name="T10" fmla="*/ 0 h 33"/>
                    <a:gd name="T11" fmla="*/ 43 w 43"/>
                    <a:gd name="T12" fmla="*/ 33 h 33"/>
                  </a:gdLst>
                  <a:ahLst/>
                  <a:cxnLst>
                    <a:cxn ang="T6">
                      <a:pos x="T0" y="T1"/>
                    </a:cxn>
                    <a:cxn ang="T7">
                      <a:pos x="T2" y="T3"/>
                    </a:cxn>
                    <a:cxn ang="T8">
                      <a:pos x="T4" y="T5"/>
                    </a:cxn>
                  </a:cxnLst>
                  <a:rect l="T9" t="T10" r="T11" b="T12"/>
                  <a:pathLst>
                    <a:path w="43" h="33">
                      <a:moveTo>
                        <a:pt x="0" y="0"/>
                      </a:moveTo>
                      <a:lnTo>
                        <a:pt x="40" y="32"/>
                      </a:lnTo>
                      <a:lnTo>
                        <a:pt x="42" y="3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75" name="Freeform 36">
                  <a:extLst>
                    <a:ext uri="{FF2B5EF4-FFF2-40B4-BE49-F238E27FC236}">
                      <a16:creationId xmlns:a16="http://schemas.microsoft.com/office/drawing/2014/main" id="{DF18763A-A6D8-4AEB-9682-2A7D9BEAB1A4}"/>
                    </a:ext>
                  </a:extLst>
                </p:cNvPr>
                <p:cNvSpPr>
                  <a:spLocks/>
                </p:cNvSpPr>
                <p:nvPr/>
              </p:nvSpPr>
              <p:spPr bwMode="auto">
                <a:xfrm>
                  <a:off x="4972" y="2251"/>
                  <a:ext cx="30" cy="24"/>
                </a:xfrm>
                <a:custGeom>
                  <a:avLst/>
                  <a:gdLst>
                    <a:gd name="T0" fmla="*/ 0 w 30"/>
                    <a:gd name="T1" fmla="*/ 0 h 24"/>
                    <a:gd name="T2" fmla="*/ 27 w 30"/>
                    <a:gd name="T3" fmla="*/ 22 h 24"/>
                    <a:gd name="T4" fmla="*/ 29 w 30"/>
                    <a:gd name="T5" fmla="*/ 23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0"/>
                      </a:moveTo>
                      <a:lnTo>
                        <a:pt x="27" y="22"/>
                      </a:lnTo>
                      <a:lnTo>
                        <a:pt x="29" y="2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76" name="Freeform 37">
                  <a:extLst>
                    <a:ext uri="{FF2B5EF4-FFF2-40B4-BE49-F238E27FC236}">
                      <a16:creationId xmlns:a16="http://schemas.microsoft.com/office/drawing/2014/main" id="{9C580F80-5AEB-54F3-840A-77BE4AA0558D}"/>
                    </a:ext>
                  </a:extLst>
                </p:cNvPr>
                <p:cNvSpPr>
                  <a:spLocks/>
                </p:cNvSpPr>
                <p:nvPr/>
              </p:nvSpPr>
              <p:spPr bwMode="auto">
                <a:xfrm>
                  <a:off x="5000" y="2273"/>
                  <a:ext cx="27" cy="24"/>
                </a:xfrm>
                <a:custGeom>
                  <a:avLst/>
                  <a:gdLst>
                    <a:gd name="T0" fmla="*/ 0 w 27"/>
                    <a:gd name="T1" fmla="*/ 0 h 24"/>
                    <a:gd name="T2" fmla="*/ 24 w 27"/>
                    <a:gd name="T3" fmla="*/ 23 h 24"/>
                    <a:gd name="T4" fmla="*/ 26 w 27"/>
                    <a:gd name="T5" fmla="*/ 23 h 24"/>
                    <a:gd name="T6" fmla="*/ 0 60000 65536"/>
                    <a:gd name="T7" fmla="*/ 0 60000 65536"/>
                    <a:gd name="T8" fmla="*/ 0 60000 65536"/>
                    <a:gd name="T9" fmla="*/ 0 w 27"/>
                    <a:gd name="T10" fmla="*/ 0 h 24"/>
                    <a:gd name="T11" fmla="*/ 27 w 27"/>
                    <a:gd name="T12" fmla="*/ 24 h 24"/>
                  </a:gdLst>
                  <a:ahLst/>
                  <a:cxnLst>
                    <a:cxn ang="T6">
                      <a:pos x="T0" y="T1"/>
                    </a:cxn>
                    <a:cxn ang="T7">
                      <a:pos x="T2" y="T3"/>
                    </a:cxn>
                    <a:cxn ang="T8">
                      <a:pos x="T4" y="T5"/>
                    </a:cxn>
                  </a:cxnLst>
                  <a:rect l="T9" t="T10" r="T11" b="T12"/>
                  <a:pathLst>
                    <a:path w="27" h="24">
                      <a:moveTo>
                        <a:pt x="0" y="0"/>
                      </a:moveTo>
                      <a:lnTo>
                        <a:pt x="24" y="23"/>
                      </a:lnTo>
                      <a:lnTo>
                        <a:pt x="26" y="2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77" name="Freeform 38">
                  <a:extLst>
                    <a:ext uri="{FF2B5EF4-FFF2-40B4-BE49-F238E27FC236}">
                      <a16:creationId xmlns:a16="http://schemas.microsoft.com/office/drawing/2014/main" id="{496479B8-0AE7-D096-F458-F911991E3DF6}"/>
                    </a:ext>
                  </a:extLst>
                </p:cNvPr>
                <p:cNvSpPr>
                  <a:spLocks/>
                </p:cNvSpPr>
                <p:nvPr/>
              </p:nvSpPr>
              <p:spPr bwMode="auto">
                <a:xfrm>
                  <a:off x="5025" y="2296"/>
                  <a:ext cx="30" cy="25"/>
                </a:xfrm>
                <a:custGeom>
                  <a:avLst/>
                  <a:gdLst>
                    <a:gd name="T0" fmla="*/ 0 w 30"/>
                    <a:gd name="T1" fmla="*/ 0 h 25"/>
                    <a:gd name="T2" fmla="*/ 27 w 30"/>
                    <a:gd name="T3" fmla="*/ 23 h 25"/>
                    <a:gd name="T4" fmla="*/ 29 w 30"/>
                    <a:gd name="T5" fmla="*/ 24 h 25"/>
                    <a:gd name="T6" fmla="*/ 0 60000 65536"/>
                    <a:gd name="T7" fmla="*/ 0 60000 65536"/>
                    <a:gd name="T8" fmla="*/ 0 60000 65536"/>
                    <a:gd name="T9" fmla="*/ 0 w 30"/>
                    <a:gd name="T10" fmla="*/ 0 h 25"/>
                    <a:gd name="T11" fmla="*/ 30 w 30"/>
                    <a:gd name="T12" fmla="*/ 25 h 25"/>
                  </a:gdLst>
                  <a:ahLst/>
                  <a:cxnLst>
                    <a:cxn ang="T6">
                      <a:pos x="T0" y="T1"/>
                    </a:cxn>
                    <a:cxn ang="T7">
                      <a:pos x="T2" y="T3"/>
                    </a:cxn>
                    <a:cxn ang="T8">
                      <a:pos x="T4" y="T5"/>
                    </a:cxn>
                  </a:cxnLst>
                  <a:rect l="T9" t="T10" r="T11" b="T12"/>
                  <a:pathLst>
                    <a:path w="30" h="25">
                      <a:moveTo>
                        <a:pt x="0" y="0"/>
                      </a:moveTo>
                      <a:lnTo>
                        <a:pt x="27" y="23"/>
                      </a:lnTo>
                      <a:lnTo>
                        <a:pt x="29"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78" name="Freeform 39">
                  <a:extLst>
                    <a:ext uri="{FF2B5EF4-FFF2-40B4-BE49-F238E27FC236}">
                      <a16:creationId xmlns:a16="http://schemas.microsoft.com/office/drawing/2014/main" id="{8CD1236C-F7E7-3D55-EC9F-153BF6A29B83}"/>
                    </a:ext>
                  </a:extLst>
                </p:cNvPr>
                <p:cNvSpPr>
                  <a:spLocks/>
                </p:cNvSpPr>
                <p:nvPr/>
              </p:nvSpPr>
              <p:spPr bwMode="auto">
                <a:xfrm>
                  <a:off x="5052" y="2319"/>
                  <a:ext cx="28" cy="25"/>
                </a:xfrm>
                <a:custGeom>
                  <a:avLst/>
                  <a:gdLst>
                    <a:gd name="T0" fmla="*/ 0 w 28"/>
                    <a:gd name="T1" fmla="*/ 0 h 25"/>
                    <a:gd name="T2" fmla="*/ 25 w 28"/>
                    <a:gd name="T3" fmla="*/ 23 h 25"/>
                    <a:gd name="T4" fmla="*/ 27 w 28"/>
                    <a:gd name="T5" fmla="*/ 24 h 25"/>
                    <a:gd name="T6" fmla="*/ 0 60000 65536"/>
                    <a:gd name="T7" fmla="*/ 0 60000 65536"/>
                    <a:gd name="T8" fmla="*/ 0 60000 65536"/>
                    <a:gd name="T9" fmla="*/ 0 w 28"/>
                    <a:gd name="T10" fmla="*/ 0 h 25"/>
                    <a:gd name="T11" fmla="*/ 28 w 28"/>
                    <a:gd name="T12" fmla="*/ 25 h 25"/>
                  </a:gdLst>
                  <a:ahLst/>
                  <a:cxnLst>
                    <a:cxn ang="T6">
                      <a:pos x="T0" y="T1"/>
                    </a:cxn>
                    <a:cxn ang="T7">
                      <a:pos x="T2" y="T3"/>
                    </a:cxn>
                    <a:cxn ang="T8">
                      <a:pos x="T4" y="T5"/>
                    </a:cxn>
                  </a:cxnLst>
                  <a:rect l="T9" t="T10" r="T11" b="T12"/>
                  <a:pathLst>
                    <a:path w="28" h="25">
                      <a:moveTo>
                        <a:pt x="0" y="0"/>
                      </a:moveTo>
                      <a:lnTo>
                        <a:pt x="25" y="23"/>
                      </a:lnTo>
                      <a:lnTo>
                        <a:pt x="27"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79" name="Freeform 40">
                  <a:extLst>
                    <a:ext uri="{FF2B5EF4-FFF2-40B4-BE49-F238E27FC236}">
                      <a16:creationId xmlns:a16="http://schemas.microsoft.com/office/drawing/2014/main" id="{E37C2236-A416-E8B1-59D7-54AA3EF1D483}"/>
                    </a:ext>
                  </a:extLst>
                </p:cNvPr>
                <p:cNvSpPr>
                  <a:spLocks/>
                </p:cNvSpPr>
                <p:nvPr/>
              </p:nvSpPr>
              <p:spPr bwMode="auto">
                <a:xfrm>
                  <a:off x="5078" y="2341"/>
                  <a:ext cx="31" cy="26"/>
                </a:xfrm>
                <a:custGeom>
                  <a:avLst/>
                  <a:gdLst>
                    <a:gd name="T0" fmla="*/ 0 w 31"/>
                    <a:gd name="T1" fmla="*/ 0 h 26"/>
                    <a:gd name="T2" fmla="*/ 28 w 31"/>
                    <a:gd name="T3" fmla="*/ 24 h 26"/>
                    <a:gd name="T4" fmla="*/ 30 w 31"/>
                    <a:gd name="T5" fmla="*/ 25 h 26"/>
                    <a:gd name="T6" fmla="*/ 0 60000 65536"/>
                    <a:gd name="T7" fmla="*/ 0 60000 65536"/>
                    <a:gd name="T8" fmla="*/ 0 60000 65536"/>
                    <a:gd name="T9" fmla="*/ 0 w 31"/>
                    <a:gd name="T10" fmla="*/ 0 h 26"/>
                    <a:gd name="T11" fmla="*/ 31 w 31"/>
                    <a:gd name="T12" fmla="*/ 26 h 26"/>
                  </a:gdLst>
                  <a:ahLst/>
                  <a:cxnLst>
                    <a:cxn ang="T6">
                      <a:pos x="T0" y="T1"/>
                    </a:cxn>
                    <a:cxn ang="T7">
                      <a:pos x="T2" y="T3"/>
                    </a:cxn>
                    <a:cxn ang="T8">
                      <a:pos x="T4" y="T5"/>
                    </a:cxn>
                  </a:cxnLst>
                  <a:rect l="T9" t="T10" r="T11" b="T12"/>
                  <a:pathLst>
                    <a:path w="31" h="26">
                      <a:moveTo>
                        <a:pt x="0" y="0"/>
                      </a:moveTo>
                      <a:lnTo>
                        <a:pt x="28" y="24"/>
                      </a:lnTo>
                      <a:lnTo>
                        <a:pt x="30" y="2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80" name="Freeform 41">
                  <a:extLst>
                    <a:ext uri="{FF2B5EF4-FFF2-40B4-BE49-F238E27FC236}">
                      <a16:creationId xmlns:a16="http://schemas.microsoft.com/office/drawing/2014/main" id="{7A884ED0-BCC9-8262-5A6C-0DD36A9CC83D}"/>
                    </a:ext>
                  </a:extLst>
                </p:cNvPr>
                <p:cNvSpPr>
                  <a:spLocks/>
                </p:cNvSpPr>
                <p:nvPr/>
              </p:nvSpPr>
              <p:spPr bwMode="auto">
                <a:xfrm>
                  <a:off x="5106" y="2365"/>
                  <a:ext cx="30" cy="24"/>
                </a:xfrm>
                <a:custGeom>
                  <a:avLst/>
                  <a:gdLst>
                    <a:gd name="T0" fmla="*/ 0 w 30"/>
                    <a:gd name="T1" fmla="*/ 0 h 24"/>
                    <a:gd name="T2" fmla="*/ 27 w 30"/>
                    <a:gd name="T3" fmla="*/ 22 h 24"/>
                    <a:gd name="T4" fmla="*/ 29 w 30"/>
                    <a:gd name="T5" fmla="*/ 23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0"/>
                      </a:moveTo>
                      <a:lnTo>
                        <a:pt x="27" y="22"/>
                      </a:lnTo>
                      <a:lnTo>
                        <a:pt x="29" y="2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81" name="Freeform 42">
                  <a:extLst>
                    <a:ext uri="{FF2B5EF4-FFF2-40B4-BE49-F238E27FC236}">
                      <a16:creationId xmlns:a16="http://schemas.microsoft.com/office/drawing/2014/main" id="{4B1422C8-6002-2CCA-D6FB-289C9DD3217D}"/>
                    </a:ext>
                  </a:extLst>
                </p:cNvPr>
                <p:cNvSpPr>
                  <a:spLocks/>
                </p:cNvSpPr>
                <p:nvPr/>
              </p:nvSpPr>
              <p:spPr bwMode="auto">
                <a:xfrm>
                  <a:off x="5131" y="2386"/>
                  <a:ext cx="31" cy="26"/>
                </a:xfrm>
                <a:custGeom>
                  <a:avLst/>
                  <a:gdLst>
                    <a:gd name="T0" fmla="*/ 0 w 31"/>
                    <a:gd name="T1" fmla="*/ 0 h 26"/>
                    <a:gd name="T2" fmla="*/ 28 w 31"/>
                    <a:gd name="T3" fmla="*/ 24 h 26"/>
                    <a:gd name="T4" fmla="*/ 30 w 31"/>
                    <a:gd name="T5" fmla="*/ 25 h 26"/>
                    <a:gd name="T6" fmla="*/ 0 60000 65536"/>
                    <a:gd name="T7" fmla="*/ 0 60000 65536"/>
                    <a:gd name="T8" fmla="*/ 0 60000 65536"/>
                    <a:gd name="T9" fmla="*/ 0 w 31"/>
                    <a:gd name="T10" fmla="*/ 0 h 26"/>
                    <a:gd name="T11" fmla="*/ 31 w 31"/>
                    <a:gd name="T12" fmla="*/ 26 h 26"/>
                  </a:gdLst>
                  <a:ahLst/>
                  <a:cxnLst>
                    <a:cxn ang="T6">
                      <a:pos x="T0" y="T1"/>
                    </a:cxn>
                    <a:cxn ang="T7">
                      <a:pos x="T2" y="T3"/>
                    </a:cxn>
                    <a:cxn ang="T8">
                      <a:pos x="T4" y="T5"/>
                    </a:cxn>
                  </a:cxnLst>
                  <a:rect l="T9" t="T10" r="T11" b="T12"/>
                  <a:pathLst>
                    <a:path w="31" h="26">
                      <a:moveTo>
                        <a:pt x="0" y="0"/>
                      </a:moveTo>
                      <a:lnTo>
                        <a:pt x="28" y="24"/>
                      </a:lnTo>
                      <a:lnTo>
                        <a:pt x="30" y="2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82" name="Freeform 43">
                  <a:extLst>
                    <a:ext uri="{FF2B5EF4-FFF2-40B4-BE49-F238E27FC236}">
                      <a16:creationId xmlns:a16="http://schemas.microsoft.com/office/drawing/2014/main" id="{BD7B9DCA-45FB-D7BE-E5AB-A9E5951134F8}"/>
                    </a:ext>
                  </a:extLst>
                </p:cNvPr>
                <p:cNvSpPr>
                  <a:spLocks/>
                </p:cNvSpPr>
                <p:nvPr/>
              </p:nvSpPr>
              <p:spPr bwMode="auto">
                <a:xfrm>
                  <a:off x="5158" y="2411"/>
                  <a:ext cx="28" cy="23"/>
                </a:xfrm>
                <a:custGeom>
                  <a:avLst/>
                  <a:gdLst>
                    <a:gd name="T0" fmla="*/ 0 w 28"/>
                    <a:gd name="T1" fmla="*/ 0 h 23"/>
                    <a:gd name="T2" fmla="*/ 25 w 28"/>
                    <a:gd name="T3" fmla="*/ 21 h 23"/>
                    <a:gd name="T4" fmla="*/ 27 w 28"/>
                    <a:gd name="T5" fmla="*/ 22 h 23"/>
                    <a:gd name="T6" fmla="*/ 0 60000 65536"/>
                    <a:gd name="T7" fmla="*/ 0 60000 65536"/>
                    <a:gd name="T8" fmla="*/ 0 60000 65536"/>
                    <a:gd name="T9" fmla="*/ 0 w 28"/>
                    <a:gd name="T10" fmla="*/ 0 h 23"/>
                    <a:gd name="T11" fmla="*/ 28 w 28"/>
                    <a:gd name="T12" fmla="*/ 23 h 23"/>
                  </a:gdLst>
                  <a:ahLst/>
                  <a:cxnLst>
                    <a:cxn ang="T6">
                      <a:pos x="T0" y="T1"/>
                    </a:cxn>
                    <a:cxn ang="T7">
                      <a:pos x="T2" y="T3"/>
                    </a:cxn>
                    <a:cxn ang="T8">
                      <a:pos x="T4" y="T5"/>
                    </a:cxn>
                  </a:cxnLst>
                  <a:rect l="T9" t="T10" r="T11" b="T12"/>
                  <a:pathLst>
                    <a:path w="28" h="23">
                      <a:moveTo>
                        <a:pt x="0" y="0"/>
                      </a:moveTo>
                      <a:lnTo>
                        <a:pt x="25" y="21"/>
                      </a:lnTo>
                      <a:lnTo>
                        <a:pt x="27" y="2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83" name="Freeform 44">
                  <a:extLst>
                    <a:ext uri="{FF2B5EF4-FFF2-40B4-BE49-F238E27FC236}">
                      <a16:creationId xmlns:a16="http://schemas.microsoft.com/office/drawing/2014/main" id="{78D87524-DEB9-505C-FB0F-AE66D089AA33}"/>
                    </a:ext>
                  </a:extLst>
                </p:cNvPr>
                <p:cNvSpPr>
                  <a:spLocks/>
                </p:cNvSpPr>
                <p:nvPr/>
              </p:nvSpPr>
              <p:spPr bwMode="auto">
                <a:xfrm>
                  <a:off x="5184" y="2432"/>
                  <a:ext cx="31" cy="25"/>
                </a:xfrm>
                <a:custGeom>
                  <a:avLst/>
                  <a:gdLst>
                    <a:gd name="T0" fmla="*/ 0 w 31"/>
                    <a:gd name="T1" fmla="*/ 0 h 25"/>
                    <a:gd name="T2" fmla="*/ 28 w 31"/>
                    <a:gd name="T3" fmla="*/ 23 h 25"/>
                    <a:gd name="T4" fmla="*/ 30 w 31"/>
                    <a:gd name="T5" fmla="*/ 24 h 25"/>
                    <a:gd name="T6" fmla="*/ 0 60000 65536"/>
                    <a:gd name="T7" fmla="*/ 0 60000 65536"/>
                    <a:gd name="T8" fmla="*/ 0 60000 65536"/>
                    <a:gd name="T9" fmla="*/ 0 w 31"/>
                    <a:gd name="T10" fmla="*/ 0 h 25"/>
                    <a:gd name="T11" fmla="*/ 31 w 31"/>
                    <a:gd name="T12" fmla="*/ 25 h 25"/>
                  </a:gdLst>
                  <a:ahLst/>
                  <a:cxnLst>
                    <a:cxn ang="T6">
                      <a:pos x="T0" y="T1"/>
                    </a:cxn>
                    <a:cxn ang="T7">
                      <a:pos x="T2" y="T3"/>
                    </a:cxn>
                    <a:cxn ang="T8">
                      <a:pos x="T4" y="T5"/>
                    </a:cxn>
                  </a:cxnLst>
                  <a:rect l="T9" t="T10" r="T11" b="T12"/>
                  <a:pathLst>
                    <a:path w="31" h="25">
                      <a:moveTo>
                        <a:pt x="0" y="0"/>
                      </a:moveTo>
                      <a:lnTo>
                        <a:pt x="28" y="23"/>
                      </a:lnTo>
                      <a:lnTo>
                        <a:pt x="30"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84" name="Freeform 45">
                  <a:extLst>
                    <a:ext uri="{FF2B5EF4-FFF2-40B4-BE49-F238E27FC236}">
                      <a16:creationId xmlns:a16="http://schemas.microsoft.com/office/drawing/2014/main" id="{4CBE5A06-1496-0F16-EC21-88D59FC005A6}"/>
                    </a:ext>
                  </a:extLst>
                </p:cNvPr>
                <p:cNvSpPr>
                  <a:spLocks/>
                </p:cNvSpPr>
                <p:nvPr/>
              </p:nvSpPr>
              <p:spPr bwMode="auto">
                <a:xfrm>
                  <a:off x="5214" y="2456"/>
                  <a:ext cx="29" cy="24"/>
                </a:xfrm>
                <a:custGeom>
                  <a:avLst/>
                  <a:gdLst>
                    <a:gd name="T0" fmla="*/ 0 w 29"/>
                    <a:gd name="T1" fmla="*/ 0 h 24"/>
                    <a:gd name="T2" fmla="*/ 26 w 29"/>
                    <a:gd name="T3" fmla="*/ 22 h 24"/>
                    <a:gd name="T4" fmla="*/ 28 w 29"/>
                    <a:gd name="T5" fmla="*/ 23 h 24"/>
                    <a:gd name="T6" fmla="*/ 0 60000 65536"/>
                    <a:gd name="T7" fmla="*/ 0 60000 65536"/>
                    <a:gd name="T8" fmla="*/ 0 60000 65536"/>
                    <a:gd name="T9" fmla="*/ 0 w 29"/>
                    <a:gd name="T10" fmla="*/ 0 h 24"/>
                    <a:gd name="T11" fmla="*/ 29 w 29"/>
                    <a:gd name="T12" fmla="*/ 24 h 24"/>
                  </a:gdLst>
                  <a:ahLst/>
                  <a:cxnLst>
                    <a:cxn ang="T6">
                      <a:pos x="T0" y="T1"/>
                    </a:cxn>
                    <a:cxn ang="T7">
                      <a:pos x="T2" y="T3"/>
                    </a:cxn>
                    <a:cxn ang="T8">
                      <a:pos x="T4" y="T5"/>
                    </a:cxn>
                  </a:cxnLst>
                  <a:rect l="T9" t="T10" r="T11" b="T12"/>
                  <a:pathLst>
                    <a:path w="29" h="24">
                      <a:moveTo>
                        <a:pt x="0" y="0"/>
                      </a:moveTo>
                      <a:lnTo>
                        <a:pt x="26" y="22"/>
                      </a:lnTo>
                      <a:lnTo>
                        <a:pt x="28" y="2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85" name="Freeform 46">
                  <a:extLst>
                    <a:ext uri="{FF2B5EF4-FFF2-40B4-BE49-F238E27FC236}">
                      <a16:creationId xmlns:a16="http://schemas.microsoft.com/office/drawing/2014/main" id="{4ACCA41D-8D4C-8852-9D0A-F3B6D717E936}"/>
                    </a:ext>
                  </a:extLst>
                </p:cNvPr>
                <p:cNvSpPr>
                  <a:spLocks/>
                </p:cNvSpPr>
                <p:nvPr/>
              </p:nvSpPr>
              <p:spPr bwMode="auto">
                <a:xfrm>
                  <a:off x="5237" y="2478"/>
                  <a:ext cx="19" cy="16"/>
                </a:xfrm>
                <a:custGeom>
                  <a:avLst/>
                  <a:gdLst>
                    <a:gd name="T0" fmla="*/ 0 w 19"/>
                    <a:gd name="T1" fmla="*/ 0 h 16"/>
                    <a:gd name="T2" fmla="*/ 16 w 19"/>
                    <a:gd name="T3" fmla="*/ 14 h 16"/>
                    <a:gd name="T4" fmla="*/ 18 w 19"/>
                    <a:gd name="T5" fmla="*/ 15 h 16"/>
                    <a:gd name="T6" fmla="*/ 0 60000 65536"/>
                    <a:gd name="T7" fmla="*/ 0 60000 65536"/>
                    <a:gd name="T8" fmla="*/ 0 60000 65536"/>
                    <a:gd name="T9" fmla="*/ 0 w 19"/>
                    <a:gd name="T10" fmla="*/ 0 h 16"/>
                    <a:gd name="T11" fmla="*/ 19 w 19"/>
                    <a:gd name="T12" fmla="*/ 16 h 16"/>
                  </a:gdLst>
                  <a:ahLst/>
                  <a:cxnLst>
                    <a:cxn ang="T6">
                      <a:pos x="T0" y="T1"/>
                    </a:cxn>
                    <a:cxn ang="T7">
                      <a:pos x="T2" y="T3"/>
                    </a:cxn>
                    <a:cxn ang="T8">
                      <a:pos x="T4" y="T5"/>
                    </a:cxn>
                  </a:cxnLst>
                  <a:rect l="T9" t="T10" r="T11" b="T12"/>
                  <a:pathLst>
                    <a:path w="19" h="16">
                      <a:moveTo>
                        <a:pt x="0" y="0"/>
                      </a:moveTo>
                      <a:lnTo>
                        <a:pt x="16" y="14"/>
                      </a:lnTo>
                      <a:lnTo>
                        <a:pt x="18" y="1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86" name="Freeform 47">
                  <a:extLst>
                    <a:ext uri="{FF2B5EF4-FFF2-40B4-BE49-F238E27FC236}">
                      <a16:creationId xmlns:a16="http://schemas.microsoft.com/office/drawing/2014/main" id="{80B0028E-8249-E316-261E-E7DD394D59E0}"/>
                    </a:ext>
                  </a:extLst>
                </p:cNvPr>
                <p:cNvSpPr>
                  <a:spLocks/>
                </p:cNvSpPr>
                <p:nvPr/>
              </p:nvSpPr>
              <p:spPr bwMode="auto">
                <a:xfrm>
                  <a:off x="5252" y="2491"/>
                  <a:ext cx="18" cy="16"/>
                </a:xfrm>
                <a:custGeom>
                  <a:avLst/>
                  <a:gdLst>
                    <a:gd name="T0" fmla="*/ 0 w 18"/>
                    <a:gd name="T1" fmla="*/ 0 h 16"/>
                    <a:gd name="T2" fmla="*/ 15 w 18"/>
                    <a:gd name="T3" fmla="*/ 14 h 16"/>
                    <a:gd name="T4" fmla="*/ 17 w 18"/>
                    <a:gd name="T5" fmla="*/ 15 h 16"/>
                    <a:gd name="T6" fmla="*/ 0 60000 65536"/>
                    <a:gd name="T7" fmla="*/ 0 60000 65536"/>
                    <a:gd name="T8" fmla="*/ 0 60000 65536"/>
                    <a:gd name="T9" fmla="*/ 0 w 18"/>
                    <a:gd name="T10" fmla="*/ 0 h 16"/>
                    <a:gd name="T11" fmla="*/ 18 w 18"/>
                    <a:gd name="T12" fmla="*/ 16 h 16"/>
                  </a:gdLst>
                  <a:ahLst/>
                  <a:cxnLst>
                    <a:cxn ang="T6">
                      <a:pos x="T0" y="T1"/>
                    </a:cxn>
                    <a:cxn ang="T7">
                      <a:pos x="T2" y="T3"/>
                    </a:cxn>
                    <a:cxn ang="T8">
                      <a:pos x="T4" y="T5"/>
                    </a:cxn>
                  </a:cxnLst>
                  <a:rect l="T9" t="T10" r="T11" b="T12"/>
                  <a:pathLst>
                    <a:path w="18" h="16">
                      <a:moveTo>
                        <a:pt x="0" y="0"/>
                      </a:moveTo>
                      <a:lnTo>
                        <a:pt x="15" y="14"/>
                      </a:lnTo>
                      <a:lnTo>
                        <a:pt x="17" y="1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87" name="Freeform 48">
                  <a:extLst>
                    <a:ext uri="{FF2B5EF4-FFF2-40B4-BE49-F238E27FC236}">
                      <a16:creationId xmlns:a16="http://schemas.microsoft.com/office/drawing/2014/main" id="{91C6C03A-E9F4-D22F-8A80-4071D92D0A9F}"/>
                    </a:ext>
                  </a:extLst>
                </p:cNvPr>
                <p:cNvSpPr>
                  <a:spLocks/>
                </p:cNvSpPr>
                <p:nvPr/>
              </p:nvSpPr>
              <p:spPr bwMode="auto">
                <a:xfrm>
                  <a:off x="5268" y="2505"/>
                  <a:ext cx="18" cy="14"/>
                </a:xfrm>
                <a:custGeom>
                  <a:avLst/>
                  <a:gdLst>
                    <a:gd name="T0" fmla="*/ 0 w 18"/>
                    <a:gd name="T1" fmla="*/ 0 h 14"/>
                    <a:gd name="T2" fmla="*/ 15 w 18"/>
                    <a:gd name="T3" fmla="*/ 13 h 14"/>
                    <a:gd name="T4" fmla="*/ 17 w 18"/>
                    <a:gd name="T5" fmla="*/ 13 h 14"/>
                    <a:gd name="T6" fmla="*/ 0 60000 65536"/>
                    <a:gd name="T7" fmla="*/ 0 60000 65536"/>
                    <a:gd name="T8" fmla="*/ 0 60000 65536"/>
                    <a:gd name="T9" fmla="*/ 0 w 18"/>
                    <a:gd name="T10" fmla="*/ 0 h 14"/>
                    <a:gd name="T11" fmla="*/ 18 w 18"/>
                    <a:gd name="T12" fmla="*/ 14 h 14"/>
                  </a:gdLst>
                  <a:ahLst/>
                  <a:cxnLst>
                    <a:cxn ang="T6">
                      <a:pos x="T0" y="T1"/>
                    </a:cxn>
                    <a:cxn ang="T7">
                      <a:pos x="T2" y="T3"/>
                    </a:cxn>
                    <a:cxn ang="T8">
                      <a:pos x="T4" y="T5"/>
                    </a:cxn>
                  </a:cxnLst>
                  <a:rect l="T9" t="T10" r="T11" b="T12"/>
                  <a:pathLst>
                    <a:path w="18" h="14">
                      <a:moveTo>
                        <a:pt x="0" y="0"/>
                      </a:moveTo>
                      <a:lnTo>
                        <a:pt x="15" y="13"/>
                      </a:lnTo>
                      <a:lnTo>
                        <a:pt x="17" y="1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88" name="Freeform 49">
                  <a:extLst>
                    <a:ext uri="{FF2B5EF4-FFF2-40B4-BE49-F238E27FC236}">
                      <a16:creationId xmlns:a16="http://schemas.microsoft.com/office/drawing/2014/main" id="{CD49FF1B-18F3-1ABC-5810-D89116B0B9F6}"/>
                    </a:ext>
                  </a:extLst>
                </p:cNvPr>
                <p:cNvSpPr>
                  <a:spLocks/>
                </p:cNvSpPr>
                <p:nvPr/>
              </p:nvSpPr>
              <p:spPr bwMode="auto">
                <a:xfrm>
                  <a:off x="5285" y="2518"/>
                  <a:ext cx="15" cy="14"/>
                </a:xfrm>
                <a:custGeom>
                  <a:avLst/>
                  <a:gdLst>
                    <a:gd name="T0" fmla="*/ 0 w 15"/>
                    <a:gd name="T1" fmla="*/ 0 h 14"/>
                    <a:gd name="T2" fmla="*/ 14 w 15"/>
                    <a:gd name="T3" fmla="*/ 12 h 14"/>
                    <a:gd name="T4" fmla="*/ 14 w 15"/>
                    <a:gd name="T5" fmla="*/ 13 h 14"/>
                    <a:gd name="T6" fmla="*/ 0 60000 65536"/>
                    <a:gd name="T7" fmla="*/ 0 60000 65536"/>
                    <a:gd name="T8" fmla="*/ 0 60000 65536"/>
                    <a:gd name="T9" fmla="*/ 0 w 15"/>
                    <a:gd name="T10" fmla="*/ 0 h 14"/>
                    <a:gd name="T11" fmla="*/ 15 w 15"/>
                    <a:gd name="T12" fmla="*/ 14 h 14"/>
                  </a:gdLst>
                  <a:ahLst/>
                  <a:cxnLst>
                    <a:cxn ang="T6">
                      <a:pos x="T0" y="T1"/>
                    </a:cxn>
                    <a:cxn ang="T7">
                      <a:pos x="T2" y="T3"/>
                    </a:cxn>
                    <a:cxn ang="T8">
                      <a:pos x="T4" y="T5"/>
                    </a:cxn>
                  </a:cxnLst>
                  <a:rect l="T9" t="T10" r="T11" b="T12"/>
                  <a:pathLst>
                    <a:path w="15" h="14">
                      <a:moveTo>
                        <a:pt x="0" y="0"/>
                      </a:moveTo>
                      <a:lnTo>
                        <a:pt x="14" y="12"/>
                      </a:lnTo>
                      <a:lnTo>
                        <a:pt x="14" y="1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89" name="Freeform 50">
                  <a:extLst>
                    <a:ext uri="{FF2B5EF4-FFF2-40B4-BE49-F238E27FC236}">
                      <a16:creationId xmlns:a16="http://schemas.microsoft.com/office/drawing/2014/main" id="{CE661858-FCCB-9FA1-1174-F52C3C8A1F51}"/>
                    </a:ext>
                  </a:extLst>
                </p:cNvPr>
                <p:cNvSpPr>
                  <a:spLocks/>
                </p:cNvSpPr>
                <p:nvPr/>
              </p:nvSpPr>
              <p:spPr bwMode="auto">
                <a:xfrm>
                  <a:off x="5299" y="2530"/>
                  <a:ext cx="18" cy="16"/>
                </a:xfrm>
                <a:custGeom>
                  <a:avLst/>
                  <a:gdLst>
                    <a:gd name="T0" fmla="*/ 0 w 18"/>
                    <a:gd name="T1" fmla="*/ 0 h 16"/>
                    <a:gd name="T2" fmla="*/ 15 w 18"/>
                    <a:gd name="T3" fmla="*/ 14 h 16"/>
                    <a:gd name="T4" fmla="*/ 17 w 18"/>
                    <a:gd name="T5" fmla="*/ 15 h 16"/>
                    <a:gd name="T6" fmla="*/ 0 60000 65536"/>
                    <a:gd name="T7" fmla="*/ 0 60000 65536"/>
                    <a:gd name="T8" fmla="*/ 0 60000 65536"/>
                    <a:gd name="T9" fmla="*/ 0 w 18"/>
                    <a:gd name="T10" fmla="*/ 0 h 16"/>
                    <a:gd name="T11" fmla="*/ 18 w 18"/>
                    <a:gd name="T12" fmla="*/ 16 h 16"/>
                  </a:gdLst>
                  <a:ahLst/>
                  <a:cxnLst>
                    <a:cxn ang="T6">
                      <a:pos x="T0" y="T1"/>
                    </a:cxn>
                    <a:cxn ang="T7">
                      <a:pos x="T2" y="T3"/>
                    </a:cxn>
                    <a:cxn ang="T8">
                      <a:pos x="T4" y="T5"/>
                    </a:cxn>
                  </a:cxnLst>
                  <a:rect l="T9" t="T10" r="T11" b="T12"/>
                  <a:pathLst>
                    <a:path w="18" h="16">
                      <a:moveTo>
                        <a:pt x="0" y="0"/>
                      </a:moveTo>
                      <a:lnTo>
                        <a:pt x="15" y="14"/>
                      </a:lnTo>
                      <a:lnTo>
                        <a:pt x="17" y="1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90" name="Freeform 51">
                  <a:extLst>
                    <a:ext uri="{FF2B5EF4-FFF2-40B4-BE49-F238E27FC236}">
                      <a16:creationId xmlns:a16="http://schemas.microsoft.com/office/drawing/2014/main" id="{5A9134EE-E035-520F-FF08-1F027CE4BE10}"/>
                    </a:ext>
                  </a:extLst>
                </p:cNvPr>
                <p:cNvSpPr>
                  <a:spLocks/>
                </p:cNvSpPr>
                <p:nvPr/>
              </p:nvSpPr>
              <p:spPr bwMode="auto">
                <a:xfrm>
                  <a:off x="5315" y="2544"/>
                  <a:ext cx="17" cy="15"/>
                </a:xfrm>
                <a:custGeom>
                  <a:avLst/>
                  <a:gdLst>
                    <a:gd name="T0" fmla="*/ 0 w 17"/>
                    <a:gd name="T1" fmla="*/ 0 h 15"/>
                    <a:gd name="T2" fmla="*/ 14 w 17"/>
                    <a:gd name="T3" fmla="*/ 13 h 15"/>
                    <a:gd name="T4" fmla="*/ 16 w 17"/>
                    <a:gd name="T5" fmla="*/ 14 h 15"/>
                    <a:gd name="T6" fmla="*/ 0 60000 65536"/>
                    <a:gd name="T7" fmla="*/ 0 60000 65536"/>
                    <a:gd name="T8" fmla="*/ 0 60000 65536"/>
                    <a:gd name="T9" fmla="*/ 0 w 17"/>
                    <a:gd name="T10" fmla="*/ 0 h 15"/>
                    <a:gd name="T11" fmla="*/ 17 w 17"/>
                    <a:gd name="T12" fmla="*/ 15 h 15"/>
                  </a:gdLst>
                  <a:ahLst/>
                  <a:cxnLst>
                    <a:cxn ang="T6">
                      <a:pos x="T0" y="T1"/>
                    </a:cxn>
                    <a:cxn ang="T7">
                      <a:pos x="T2" y="T3"/>
                    </a:cxn>
                    <a:cxn ang="T8">
                      <a:pos x="T4" y="T5"/>
                    </a:cxn>
                  </a:cxnLst>
                  <a:rect l="T9" t="T10" r="T11" b="T12"/>
                  <a:pathLst>
                    <a:path w="17" h="15">
                      <a:moveTo>
                        <a:pt x="0" y="0"/>
                      </a:moveTo>
                      <a:lnTo>
                        <a:pt x="14" y="13"/>
                      </a:lnTo>
                      <a:lnTo>
                        <a:pt x="16" y="1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91" name="Freeform 52">
                  <a:extLst>
                    <a:ext uri="{FF2B5EF4-FFF2-40B4-BE49-F238E27FC236}">
                      <a16:creationId xmlns:a16="http://schemas.microsoft.com/office/drawing/2014/main" id="{29F811D6-490D-60E0-0C82-AE8EE1F30CFA}"/>
                    </a:ext>
                  </a:extLst>
                </p:cNvPr>
                <p:cNvSpPr>
                  <a:spLocks/>
                </p:cNvSpPr>
                <p:nvPr/>
              </p:nvSpPr>
              <p:spPr bwMode="auto">
                <a:xfrm>
                  <a:off x="5330" y="2557"/>
                  <a:ext cx="17" cy="15"/>
                </a:xfrm>
                <a:custGeom>
                  <a:avLst/>
                  <a:gdLst>
                    <a:gd name="T0" fmla="*/ 0 w 17"/>
                    <a:gd name="T1" fmla="*/ 0 h 15"/>
                    <a:gd name="T2" fmla="*/ 16 w 17"/>
                    <a:gd name="T3" fmla="*/ 13 h 15"/>
                    <a:gd name="T4" fmla="*/ 16 w 17"/>
                    <a:gd name="T5" fmla="*/ 14 h 15"/>
                    <a:gd name="T6" fmla="*/ 0 60000 65536"/>
                    <a:gd name="T7" fmla="*/ 0 60000 65536"/>
                    <a:gd name="T8" fmla="*/ 0 60000 65536"/>
                    <a:gd name="T9" fmla="*/ 0 w 17"/>
                    <a:gd name="T10" fmla="*/ 0 h 15"/>
                    <a:gd name="T11" fmla="*/ 17 w 17"/>
                    <a:gd name="T12" fmla="*/ 15 h 15"/>
                  </a:gdLst>
                  <a:ahLst/>
                  <a:cxnLst>
                    <a:cxn ang="T6">
                      <a:pos x="T0" y="T1"/>
                    </a:cxn>
                    <a:cxn ang="T7">
                      <a:pos x="T2" y="T3"/>
                    </a:cxn>
                    <a:cxn ang="T8">
                      <a:pos x="T4" y="T5"/>
                    </a:cxn>
                  </a:cxnLst>
                  <a:rect l="T9" t="T10" r="T11" b="T12"/>
                  <a:pathLst>
                    <a:path w="17" h="15">
                      <a:moveTo>
                        <a:pt x="0" y="0"/>
                      </a:moveTo>
                      <a:lnTo>
                        <a:pt x="16" y="13"/>
                      </a:lnTo>
                      <a:lnTo>
                        <a:pt x="16" y="1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92" name="Line 53">
                  <a:extLst>
                    <a:ext uri="{FF2B5EF4-FFF2-40B4-BE49-F238E27FC236}">
                      <a16:creationId xmlns:a16="http://schemas.microsoft.com/office/drawing/2014/main" id="{774FB92F-9EA3-7858-EBA0-C9F10717154D}"/>
                    </a:ext>
                  </a:extLst>
                </p:cNvPr>
                <p:cNvSpPr>
                  <a:spLocks noChangeShapeType="1"/>
                </p:cNvSpPr>
                <p:nvPr/>
              </p:nvSpPr>
              <p:spPr bwMode="auto">
                <a:xfrm>
                  <a:off x="5355" y="2579"/>
                  <a:ext cx="2" cy="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6693" name="Freeform 54">
                  <a:extLst>
                    <a:ext uri="{FF2B5EF4-FFF2-40B4-BE49-F238E27FC236}">
                      <a16:creationId xmlns:a16="http://schemas.microsoft.com/office/drawing/2014/main" id="{F88ADA67-4EBE-2996-AE12-59A59D98A642}"/>
                    </a:ext>
                  </a:extLst>
                </p:cNvPr>
                <p:cNvSpPr>
                  <a:spLocks/>
                </p:cNvSpPr>
                <p:nvPr/>
              </p:nvSpPr>
              <p:spPr bwMode="auto">
                <a:xfrm>
                  <a:off x="5361" y="2584"/>
                  <a:ext cx="18" cy="14"/>
                </a:xfrm>
                <a:custGeom>
                  <a:avLst/>
                  <a:gdLst>
                    <a:gd name="T0" fmla="*/ 0 w 18"/>
                    <a:gd name="T1" fmla="*/ 0 h 14"/>
                    <a:gd name="T2" fmla="*/ 15 w 18"/>
                    <a:gd name="T3" fmla="*/ 12 h 14"/>
                    <a:gd name="T4" fmla="*/ 17 w 18"/>
                    <a:gd name="T5" fmla="*/ 13 h 14"/>
                    <a:gd name="T6" fmla="*/ 0 60000 65536"/>
                    <a:gd name="T7" fmla="*/ 0 60000 65536"/>
                    <a:gd name="T8" fmla="*/ 0 60000 65536"/>
                    <a:gd name="T9" fmla="*/ 0 w 18"/>
                    <a:gd name="T10" fmla="*/ 0 h 14"/>
                    <a:gd name="T11" fmla="*/ 18 w 18"/>
                    <a:gd name="T12" fmla="*/ 14 h 14"/>
                  </a:gdLst>
                  <a:ahLst/>
                  <a:cxnLst>
                    <a:cxn ang="T6">
                      <a:pos x="T0" y="T1"/>
                    </a:cxn>
                    <a:cxn ang="T7">
                      <a:pos x="T2" y="T3"/>
                    </a:cxn>
                    <a:cxn ang="T8">
                      <a:pos x="T4" y="T5"/>
                    </a:cxn>
                  </a:cxnLst>
                  <a:rect l="T9" t="T10" r="T11" b="T12"/>
                  <a:pathLst>
                    <a:path w="18" h="14">
                      <a:moveTo>
                        <a:pt x="0" y="0"/>
                      </a:moveTo>
                      <a:lnTo>
                        <a:pt x="15" y="12"/>
                      </a:lnTo>
                      <a:lnTo>
                        <a:pt x="17" y="1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94" name="Freeform 55">
                  <a:extLst>
                    <a:ext uri="{FF2B5EF4-FFF2-40B4-BE49-F238E27FC236}">
                      <a16:creationId xmlns:a16="http://schemas.microsoft.com/office/drawing/2014/main" id="{C41D6458-4B4C-8E40-F163-22EA1836913B}"/>
                    </a:ext>
                  </a:extLst>
                </p:cNvPr>
                <p:cNvSpPr>
                  <a:spLocks/>
                </p:cNvSpPr>
                <p:nvPr/>
              </p:nvSpPr>
              <p:spPr bwMode="auto">
                <a:xfrm>
                  <a:off x="5375" y="2596"/>
                  <a:ext cx="18" cy="16"/>
                </a:xfrm>
                <a:custGeom>
                  <a:avLst/>
                  <a:gdLst>
                    <a:gd name="T0" fmla="*/ 0 w 18"/>
                    <a:gd name="T1" fmla="*/ 0 h 16"/>
                    <a:gd name="T2" fmla="*/ 15 w 18"/>
                    <a:gd name="T3" fmla="*/ 14 h 16"/>
                    <a:gd name="T4" fmla="*/ 17 w 18"/>
                    <a:gd name="T5" fmla="*/ 15 h 16"/>
                    <a:gd name="T6" fmla="*/ 0 60000 65536"/>
                    <a:gd name="T7" fmla="*/ 0 60000 65536"/>
                    <a:gd name="T8" fmla="*/ 0 60000 65536"/>
                    <a:gd name="T9" fmla="*/ 0 w 18"/>
                    <a:gd name="T10" fmla="*/ 0 h 16"/>
                    <a:gd name="T11" fmla="*/ 18 w 18"/>
                    <a:gd name="T12" fmla="*/ 16 h 16"/>
                  </a:gdLst>
                  <a:ahLst/>
                  <a:cxnLst>
                    <a:cxn ang="T6">
                      <a:pos x="T0" y="T1"/>
                    </a:cxn>
                    <a:cxn ang="T7">
                      <a:pos x="T2" y="T3"/>
                    </a:cxn>
                    <a:cxn ang="T8">
                      <a:pos x="T4" y="T5"/>
                    </a:cxn>
                  </a:cxnLst>
                  <a:rect l="T9" t="T10" r="T11" b="T12"/>
                  <a:pathLst>
                    <a:path w="18" h="16">
                      <a:moveTo>
                        <a:pt x="0" y="0"/>
                      </a:moveTo>
                      <a:lnTo>
                        <a:pt x="15" y="14"/>
                      </a:lnTo>
                      <a:lnTo>
                        <a:pt x="17" y="1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95" name="Freeform 56">
                  <a:extLst>
                    <a:ext uri="{FF2B5EF4-FFF2-40B4-BE49-F238E27FC236}">
                      <a16:creationId xmlns:a16="http://schemas.microsoft.com/office/drawing/2014/main" id="{046837A6-58AB-4AFC-4498-BFA0E1F1E93F}"/>
                    </a:ext>
                  </a:extLst>
                </p:cNvPr>
                <p:cNvSpPr>
                  <a:spLocks/>
                </p:cNvSpPr>
                <p:nvPr/>
              </p:nvSpPr>
              <p:spPr bwMode="auto">
                <a:xfrm>
                  <a:off x="5391" y="2609"/>
                  <a:ext cx="33" cy="25"/>
                </a:xfrm>
                <a:custGeom>
                  <a:avLst/>
                  <a:gdLst>
                    <a:gd name="T0" fmla="*/ 0 w 33"/>
                    <a:gd name="T1" fmla="*/ 0 h 25"/>
                    <a:gd name="T2" fmla="*/ 30 w 33"/>
                    <a:gd name="T3" fmla="*/ 24 h 25"/>
                    <a:gd name="T4" fmla="*/ 32 w 33"/>
                    <a:gd name="T5" fmla="*/ 24 h 25"/>
                    <a:gd name="T6" fmla="*/ 0 60000 65536"/>
                    <a:gd name="T7" fmla="*/ 0 60000 65536"/>
                    <a:gd name="T8" fmla="*/ 0 60000 65536"/>
                    <a:gd name="T9" fmla="*/ 0 w 33"/>
                    <a:gd name="T10" fmla="*/ 0 h 25"/>
                    <a:gd name="T11" fmla="*/ 33 w 33"/>
                    <a:gd name="T12" fmla="*/ 25 h 25"/>
                  </a:gdLst>
                  <a:ahLst/>
                  <a:cxnLst>
                    <a:cxn ang="T6">
                      <a:pos x="T0" y="T1"/>
                    </a:cxn>
                    <a:cxn ang="T7">
                      <a:pos x="T2" y="T3"/>
                    </a:cxn>
                    <a:cxn ang="T8">
                      <a:pos x="T4" y="T5"/>
                    </a:cxn>
                  </a:cxnLst>
                  <a:rect l="T9" t="T10" r="T11" b="T12"/>
                  <a:pathLst>
                    <a:path w="33" h="25">
                      <a:moveTo>
                        <a:pt x="0" y="0"/>
                      </a:moveTo>
                      <a:lnTo>
                        <a:pt x="30" y="24"/>
                      </a:lnTo>
                      <a:lnTo>
                        <a:pt x="32"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96" name="Line 57">
                  <a:extLst>
                    <a:ext uri="{FF2B5EF4-FFF2-40B4-BE49-F238E27FC236}">
                      <a16:creationId xmlns:a16="http://schemas.microsoft.com/office/drawing/2014/main" id="{9B560847-D9E4-AE21-5490-B5507C40F0C1}"/>
                    </a:ext>
                  </a:extLst>
                </p:cNvPr>
                <p:cNvSpPr>
                  <a:spLocks noChangeShapeType="1"/>
                </p:cNvSpPr>
                <p:nvPr/>
              </p:nvSpPr>
              <p:spPr bwMode="auto">
                <a:xfrm>
                  <a:off x="5438" y="2645"/>
                  <a:ext cx="2" cy="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6697" name="Freeform 58">
                  <a:extLst>
                    <a:ext uri="{FF2B5EF4-FFF2-40B4-BE49-F238E27FC236}">
                      <a16:creationId xmlns:a16="http://schemas.microsoft.com/office/drawing/2014/main" id="{FF271003-3192-4783-8542-950FF02764F3}"/>
                    </a:ext>
                  </a:extLst>
                </p:cNvPr>
                <p:cNvSpPr>
                  <a:spLocks/>
                </p:cNvSpPr>
                <p:nvPr/>
              </p:nvSpPr>
              <p:spPr bwMode="auto">
                <a:xfrm>
                  <a:off x="5452" y="2654"/>
                  <a:ext cx="34" cy="22"/>
                </a:xfrm>
                <a:custGeom>
                  <a:avLst/>
                  <a:gdLst>
                    <a:gd name="T0" fmla="*/ 0 w 34"/>
                    <a:gd name="T1" fmla="*/ 0 h 22"/>
                    <a:gd name="T2" fmla="*/ 31 w 34"/>
                    <a:gd name="T3" fmla="*/ 20 h 22"/>
                    <a:gd name="T4" fmla="*/ 33 w 34"/>
                    <a:gd name="T5" fmla="*/ 21 h 22"/>
                    <a:gd name="T6" fmla="*/ 0 60000 65536"/>
                    <a:gd name="T7" fmla="*/ 0 60000 65536"/>
                    <a:gd name="T8" fmla="*/ 0 60000 65536"/>
                    <a:gd name="T9" fmla="*/ 0 w 34"/>
                    <a:gd name="T10" fmla="*/ 0 h 22"/>
                    <a:gd name="T11" fmla="*/ 34 w 34"/>
                    <a:gd name="T12" fmla="*/ 22 h 22"/>
                  </a:gdLst>
                  <a:ahLst/>
                  <a:cxnLst>
                    <a:cxn ang="T6">
                      <a:pos x="T0" y="T1"/>
                    </a:cxn>
                    <a:cxn ang="T7">
                      <a:pos x="T2" y="T3"/>
                    </a:cxn>
                    <a:cxn ang="T8">
                      <a:pos x="T4" y="T5"/>
                    </a:cxn>
                  </a:cxnLst>
                  <a:rect l="T9" t="T10" r="T11" b="T12"/>
                  <a:pathLst>
                    <a:path w="34" h="22">
                      <a:moveTo>
                        <a:pt x="0" y="0"/>
                      </a:moveTo>
                      <a:lnTo>
                        <a:pt x="31" y="20"/>
                      </a:lnTo>
                      <a:lnTo>
                        <a:pt x="33" y="2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98" name="Freeform 59">
                  <a:extLst>
                    <a:ext uri="{FF2B5EF4-FFF2-40B4-BE49-F238E27FC236}">
                      <a16:creationId xmlns:a16="http://schemas.microsoft.com/office/drawing/2014/main" id="{7885C879-94A6-C1AD-B636-FB2B834F282B}"/>
                    </a:ext>
                  </a:extLst>
                </p:cNvPr>
                <p:cNvSpPr>
                  <a:spLocks/>
                </p:cNvSpPr>
                <p:nvPr/>
              </p:nvSpPr>
              <p:spPr bwMode="auto">
                <a:xfrm>
                  <a:off x="5484" y="2673"/>
                  <a:ext cx="39" cy="21"/>
                </a:xfrm>
                <a:custGeom>
                  <a:avLst/>
                  <a:gdLst>
                    <a:gd name="T0" fmla="*/ 0 w 39"/>
                    <a:gd name="T1" fmla="*/ 0 h 21"/>
                    <a:gd name="T2" fmla="*/ 36 w 39"/>
                    <a:gd name="T3" fmla="*/ 19 h 21"/>
                    <a:gd name="T4" fmla="*/ 38 w 39"/>
                    <a:gd name="T5" fmla="*/ 20 h 21"/>
                    <a:gd name="T6" fmla="*/ 0 60000 65536"/>
                    <a:gd name="T7" fmla="*/ 0 60000 65536"/>
                    <a:gd name="T8" fmla="*/ 0 60000 65536"/>
                    <a:gd name="T9" fmla="*/ 0 w 39"/>
                    <a:gd name="T10" fmla="*/ 0 h 21"/>
                    <a:gd name="T11" fmla="*/ 39 w 39"/>
                    <a:gd name="T12" fmla="*/ 21 h 21"/>
                  </a:gdLst>
                  <a:ahLst/>
                  <a:cxnLst>
                    <a:cxn ang="T6">
                      <a:pos x="T0" y="T1"/>
                    </a:cxn>
                    <a:cxn ang="T7">
                      <a:pos x="T2" y="T3"/>
                    </a:cxn>
                    <a:cxn ang="T8">
                      <a:pos x="T4" y="T5"/>
                    </a:cxn>
                  </a:cxnLst>
                  <a:rect l="T9" t="T10" r="T11" b="T12"/>
                  <a:pathLst>
                    <a:path w="39" h="21">
                      <a:moveTo>
                        <a:pt x="0" y="0"/>
                      </a:moveTo>
                      <a:lnTo>
                        <a:pt x="36" y="19"/>
                      </a:lnTo>
                      <a:lnTo>
                        <a:pt x="38" y="20"/>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99" name="Freeform 60">
                  <a:extLst>
                    <a:ext uri="{FF2B5EF4-FFF2-40B4-BE49-F238E27FC236}">
                      <a16:creationId xmlns:a16="http://schemas.microsoft.com/office/drawing/2014/main" id="{793B0274-CBD0-E2A8-FC5A-4FF9B9B08974}"/>
                    </a:ext>
                  </a:extLst>
                </p:cNvPr>
                <p:cNvSpPr>
                  <a:spLocks/>
                </p:cNvSpPr>
                <p:nvPr/>
              </p:nvSpPr>
              <p:spPr bwMode="auto">
                <a:xfrm>
                  <a:off x="5520" y="2692"/>
                  <a:ext cx="40" cy="20"/>
                </a:xfrm>
                <a:custGeom>
                  <a:avLst/>
                  <a:gdLst>
                    <a:gd name="T0" fmla="*/ 0 w 40"/>
                    <a:gd name="T1" fmla="*/ 0 h 20"/>
                    <a:gd name="T2" fmla="*/ 37 w 40"/>
                    <a:gd name="T3" fmla="*/ 18 h 20"/>
                    <a:gd name="T4" fmla="*/ 39 w 40"/>
                    <a:gd name="T5" fmla="*/ 19 h 20"/>
                    <a:gd name="T6" fmla="*/ 0 60000 65536"/>
                    <a:gd name="T7" fmla="*/ 0 60000 65536"/>
                    <a:gd name="T8" fmla="*/ 0 60000 65536"/>
                    <a:gd name="T9" fmla="*/ 0 w 40"/>
                    <a:gd name="T10" fmla="*/ 0 h 20"/>
                    <a:gd name="T11" fmla="*/ 40 w 40"/>
                    <a:gd name="T12" fmla="*/ 20 h 20"/>
                  </a:gdLst>
                  <a:ahLst/>
                  <a:cxnLst>
                    <a:cxn ang="T6">
                      <a:pos x="T0" y="T1"/>
                    </a:cxn>
                    <a:cxn ang="T7">
                      <a:pos x="T2" y="T3"/>
                    </a:cxn>
                    <a:cxn ang="T8">
                      <a:pos x="T4" y="T5"/>
                    </a:cxn>
                  </a:cxnLst>
                  <a:rect l="T9" t="T10" r="T11" b="T12"/>
                  <a:pathLst>
                    <a:path w="40" h="20">
                      <a:moveTo>
                        <a:pt x="0" y="0"/>
                      </a:moveTo>
                      <a:lnTo>
                        <a:pt x="37" y="18"/>
                      </a:lnTo>
                      <a:lnTo>
                        <a:pt x="39" y="1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700" name="Freeform 61">
                  <a:extLst>
                    <a:ext uri="{FF2B5EF4-FFF2-40B4-BE49-F238E27FC236}">
                      <a16:creationId xmlns:a16="http://schemas.microsoft.com/office/drawing/2014/main" id="{815C6898-4E7F-2C99-0150-BA4DBC4E5B0B}"/>
                    </a:ext>
                  </a:extLst>
                </p:cNvPr>
                <p:cNvSpPr>
                  <a:spLocks/>
                </p:cNvSpPr>
                <p:nvPr/>
              </p:nvSpPr>
              <p:spPr bwMode="auto">
                <a:xfrm>
                  <a:off x="5558" y="2709"/>
                  <a:ext cx="40" cy="20"/>
                </a:xfrm>
                <a:custGeom>
                  <a:avLst/>
                  <a:gdLst>
                    <a:gd name="T0" fmla="*/ 0 w 40"/>
                    <a:gd name="T1" fmla="*/ 0 h 20"/>
                    <a:gd name="T2" fmla="*/ 39 w 40"/>
                    <a:gd name="T3" fmla="*/ 18 h 20"/>
                    <a:gd name="T4" fmla="*/ 39 w 40"/>
                    <a:gd name="T5" fmla="*/ 19 h 20"/>
                    <a:gd name="T6" fmla="*/ 0 60000 65536"/>
                    <a:gd name="T7" fmla="*/ 0 60000 65536"/>
                    <a:gd name="T8" fmla="*/ 0 60000 65536"/>
                    <a:gd name="T9" fmla="*/ 0 w 40"/>
                    <a:gd name="T10" fmla="*/ 0 h 20"/>
                    <a:gd name="T11" fmla="*/ 40 w 40"/>
                    <a:gd name="T12" fmla="*/ 20 h 20"/>
                  </a:gdLst>
                  <a:ahLst/>
                  <a:cxnLst>
                    <a:cxn ang="T6">
                      <a:pos x="T0" y="T1"/>
                    </a:cxn>
                    <a:cxn ang="T7">
                      <a:pos x="T2" y="T3"/>
                    </a:cxn>
                    <a:cxn ang="T8">
                      <a:pos x="T4" y="T5"/>
                    </a:cxn>
                  </a:cxnLst>
                  <a:rect l="T9" t="T10" r="T11" b="T12"/>
                  <a:pathLst>
                    <a:path w="40" h="20">
                      <a:moveTo>
                        <a:pt x="0" y="0"/>
                      </a:moveTo>
                      <a:lnTo>
                        <a:pt x="39" y="18"/>
                      </a:lnTo>
                      <a:lnTo>
                        <a:pt x="39" y="1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701" name="Freeform 62">
                  <a:extLst>
                    <a:ext uri="{FF2B5EF4-FFF2-40B4-BE49-F238E27FC236}">
                      <a16:creationId xmlns:a16="http://schemas.microsoft.com/office/drawing/2014/main" id="{94FD9063-AC05-FB14-ED1C-6E9CA62F0987}"/>
                    </a:ext>
                  </a:extLst>
                </p:cNvPr>
                <p:cNvSpPr>
                  <a:spLocks/>
                </p:cNvSpPr>
                <p:nvPr/>
              </p:nvSpPr>
              <p:spPr bwMode="auto">
                <a:xfrm>
                  <a:off x="5597" y="2727"/>
                  <a:ext cx="42" cy="17"/>
                </a:xfrm>
                <a:custGeom>
                  <a:avLst/>
                  <a:gdLst>
                    <a:gd name="T0" fmla="*/ 0 w 42"/>
                    <a:gd name="T1" fmla="*/ 0 h 17"/>
                    <a:gd name="T2" fmla="*/ 39 w 42"/>
                    <a:gd name="T3" fmla="*/ 15 h 17"/>
                    <a:gd name="T4" fmla="*/ 41 w 42"/>
                    <a:gd name="T5" fmla="*/ 16 h 17"/>
                    <a:gd name="T6" fmla="*/ 0 60000 65536"/>
                    <a:gd name="T7" fmla="*/ 0 60000 65536"/>
                    <a:gd name="T8" fmla="*/ 0 60000 65536"/>
                    <a:gd name="T9" fmla="*/ 0 w 42"/>
                    <a:gd name="T10" fmla="*/ 0 h 17"/>
                    <a:gd name="T11" fmla="*/ 42 w 42"/>
                    <a:gd name="T12" fmla="*/ 17 h 17"/>
                  </a:gdLst>
                  <a:ahLst/>
                  <a:cxnLst>
                    <a:cxn ang="T6">
                      <a:pos x="T0" y="T1"/>
                    </a:cxn>
                    <a:cxn ang="T7">
                      <a:pos x="T2" y="T3"/>
                    </a:cxn>
                    <a:cxn ang="T8">
                      <a:pos x="T4" y="T5"/>
                    </a:cxn>
                  </a:cxnLst>
                  <a:rect l="T9" t="T10" r="T11" b="T12"/>
                  <a:pathLst>
                    <a:path w="42" h="17">
                      <a:moveTo>
                        <a:pt x="0" y="0"/>
                      </a:moveTo>
                      <a:lnTo>
                        <a:pt x="39" y="15"/>
                      </a:lnTo>
                      <a:lnTo>
                        <a:pt x="41" y="1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702" name="Freeform 63">
                  <a:extLst>
                    <a:ext uri="{FF2B5EF4-FFF2-40B4-BE49-F238E27FC236}">
                      <a16:creationId xmlns:a16="http://schemas.microsoft.com/office/drawing/2014/main" id="{D922A0AD-C242-033E-C088-844F08C0BB5C}"/>
                    </a:ext>
                  </a:extLst>
                </p:cNvPr>
                <p:cNvSpPr>
                  <a:spLocks/>
                </p:cNvSpPr>
                <p:nvPr/>
              </p:nvSpPr>
              <p:spPr bwMode="auto">
                <a:xfrm>
                  <a:off x="5637" y="2742"/>
                  <a:ext cx="42" cy="17"/>
                </a:xfrm>
                <a:custGeom>
                  <a:avLst/>
                  <a:gdLst>
                    <a:gd name="T0" fmla="*/ 0 w 42"/>
                    <a:gd name="T1" fmla="*/ 0 h 17"/>
                    <a:gd name="T2" fmla="*/ 39 w 42"/>
                    <a:gd name="T3" fmla="*/ 15 h 17"/>
                    <a:gd name="T4" fmla="*/ 41 w 42"/>
                    <a:gd name="T5" fmla="*/ 16 h 17"/>
                    <a:gd name="T6" fmla="*/ 0 60000 65536"/>
                    <a:gd name="T7" fmla="*/ 0 60000 65536"/>
                    <a:gd name="T8" fmla="*/ 0 60000 65536"/>
                    <a:gd name="T9" fmla="*/ 0 w 42"/>
                    <a:gd name="T10" fmla="*/ 0 h 17"/>
                    <a:gd name="T11" fmla="*/ 42 w 42"/>
                    <a:gd name="T12" fmla="*/ 17 h 17"/>
                  </a:gdLst>
                  <a:ahLst/>
                  <a:cxnLst>
                    <a:cxn ang="T6">
                      <a:pos x="T0" y="T1"/>
                    </a:cxn>
                    <a:cxn ang="T7">
                      <a:pos x="T2" y="T3"/>
                    </a:cxn>
                    <a:cxn ang="T8">
                      <a:pos x="T4" y="T5"/>
                    </a:cxn>
                  </a:cxnLst>
                  <a:rect l="T9" t="T10" r="T11" b="T12"/>
                  <a:pathLst>
                    <a:path w="42" h="17">
                      <a:moveTo>
                        <a:pt x="0" y="0"/>
                      </a:moveTo>
                      <a:lnTo>
                        <a:pt x="39" y="15"/>
                      </a:lnTo>
                      <a:lnTo>
                        <a:pt x="41" y="1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703" name="Freeform 64">
                  <a:extLst>
                    <a:ext uri="{FF2B5EF4-FFF2-40B4-BE49-F238E27FC236}">
                      <a16:creationId xmlns:a16="http://schemas.microsoft.com/office/drawing/2014/main" id="{E0256F83-BFBF-C58E-D1D7-F60868B23B01}"/>
                    </a:ext>
                  </a:extLst>
                </p:cNvPr>
                <p:cNvSpPr>
                  <a:spLocks/>
                </p:cNvSpPr>
                <p:nvPr/>
              </p:nvSpPr>
              <p:spPr bwMode="auto">
                <a:xfrm>
                  <a:off x="5676" y="2756"/>
                  <a:ext cx="46" cy="19"/>
                </a:xfrm>
                <a:custGeom>
                  <a:avLst/>
                  <a:gdLst>
                    <a:gd name="T0" fmla="*/ 0 w 46"/>
                    <a:gd name="T1" fmla="*/ 0 h 19"/>
                    <a:gd name="T2" fmla="*/ 43 w 46"/>
                    <a:gd name="T3" fmla="*/ 17 h 19"/>
                    <a:gd name="T4" fmla="*/ 45 w 46"/>
                    <a:gd name="T5" fmla="*/ 18 h 19"/>
                    <a:gd name="T6" fmla="*/ 0 60000 65536"/>
                    <a:gd name="T7" fmla="*/ 0 60000 65536"/>
                    <a:gd name="T8" fmla="*/ 0 60000 65536"/>
                    <a:gd name="T9" fmla="*/ 0 w 46"/>
                    <a:gd name="T10" fmla="*/ 0 h 19"/>
                    <a:gd name="T11" fmla="*/ 46 w 46"/>
                    <a:gd name="T12" fmla="*/ 19 h 19"/>
                  </a:gdLst>
                  <a:ahLst/>
                  <a:cxnLst>
                    <a:cxn ang="T6">
                      <a:pos x="T0" y="T1"/>
                    </a:cxn>
                    <a:cxn ang="T7">
                      <a:pos x="T2" y="T3"/>
                    </a:cxn>
                    <a:cxn ang="T8">
                      <a:pos x="T4" y="T5"/>
                    </a:cxn>
                  </a:cxnLst>
                  <a:rect l="T9" t="T10" r="T11" b="T12"/>
                  <a:pathLst>
                    <a:path w="46" h="19">
                      <a:moveTo>
                        <a:pt x="0" y="0"/>
                      </a:moveTo>
                      <a:lnTo>
                        <a:pt x="43" y="17"/>
                      </a:lnTo>
                      <a:lnTo>
                        <a:pt x="45" y="1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704" name="Freeform 65">
                  <a:extLst>
                    <a:ext uri="{FF2B5EF4-FFF2-40B4-BE49-F238E27FC236}">
                      <a16:creationId xmlns:a16="http://schemas.microsoft.com/office/drawing/2014/main" id="{617052F6-FE71-55B1-3052-07E8B77CC529}"/>
                    </a:ext>
                  </a:extLst>
                </p:cNvPr>
                <p:cNvSpPr>
                  <a:spLocks/>
                </p:cNvSpPr>
                <p:nvPr/>
              </p:nvSpPr>
              <p:spPr bwMode="auto">
                <a:xfrm>
                  <a:off x="5718" y="2772"/>
                  <a:ext cx="45" cy="16"/>
                </a:xfrm>
                <a:custGeom>
                  <a:avLst/>
                  <a:gdLst>
                    <a:gd name="T0" fmla="*/ 0 w 45"/>
                    <a:gd name="T1" fmla="*/ 0 h 16"/>
                    <a:gd name="T2" fmla="*/ 42 w 45"/>
                    <a:gd name="T3" fmla="*/ 14 h 16"/>
                    <a:gd name="T4" fmla="*/ 44 w 45"/>
                    <a:gd name="T5" fmla="*/ 15 h 16"/>
                    <a:gd name="T6" fmla="*/ 0 60000 65536"/>
                    <a:gd name="T7" fmla="*/ 0 60000 65536"/>
                    <a:gd name="T8" fmla="*/ 0 60000 65536"/>
                    <a:gd name="T9" fmla="*/ 0 w 45"/>
                    <a:gd name="T10" fmla="*/ 0 h 16"/>
                    <a:gd name="T11" fmla="*/ 45 w 45"/>
                    <a:gd name="T12" fmla="*/ 16 h 16"/>
                  </a:gdLst>
                  <a:ahLst/>
                  <a:cxnLst>
                    <a:cxn ang="T6">
                      <a:pos x="T0" y="T1"/>
                    </a:cxn>
                    <a:cxn ang="T7">
                      <a:pos x="T2" y="T3"/>
                    </a:cxn>
                    <a:cxn ang="T8">
                      <a:pos x="T4" y="T5"/>
                    </a:cxn>
                  </a:cxnLst>
                  <a:rect l="T9" t="T10" r="T11" b="T12"/>
                  <a:pathLst>
                    <a:path w="45" h="16">
                      <a:moveTo>
                        <a:pt x="0" y="0"/>
                      </a:moveTo>
                      <a:lnTo>
                        <a:pt x="42" y="14"/>
                      </a:lnTo>
                      <a:lnTo>
                        <a:pt x="44" y="1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705" name="Freeform 66">
                  <a:extLst>
                    <a:ext uri="{FF2B5EF4-FFF2-40B4-BE49-F238E27FC236}">
                      <a16:creationId xmlns:a16="http://schemas.microsoft.com/office/drawing/2014/main" id="{8C3119D5-B984-AA75-BF91-CF54A69419AD}"/>
                    </a:ext>
                  </a:extLst>
                </p:cNvPr>
                <p:cNvSpPr>
                  <a:spLocks/>
                </p:cNvSpPr>
                <p:nvPr/>
              </p:nvSpPr>
              <p:spPr bwMode="auto">
                <a:xfrm>
                  <a:off x="5760" y="2786"/>
                  <a:ext cx="37" cy="13"/>
                </a:xfrm>
                <a:custGeom>
                  <a:avLst/>
                  <a:gdLst>
                    <a:gd name="T0" fmla="*/ 0 w 37"/>
                    <a:gd name="T1" fmla="*/ 0 h 13"/>
                    <a:gd name="T2" fmla="*/ 34 w 37"/>
                    <a:gd name="T3" fmla="*/ 11 h 13"/>
                    <a:gd name="T4" fmla="*/ 36 w 37"/>
                    <a:gd name="T5" fmla="*/ 12 h 13"/>
                    <a:gd name="T6" fmla="*/ 0 60000 65536"/>
                    <a:gd name="T7" fmla="*/ 0 60000 65536"/>
                    <a:gd name="T8" fmla="*/ 0 60000 65536"/>
                    <a:gd name="T9" fmla="*/ 0 w 37"/>
                    <a:gd name="T10" fmla="*/ 0 h 13"/>
                    <a:gd name="T11" fmla="*/ 37 w 37"/>
                    <a:gd name="T12" fmla="*/ 13 h 13"/>
                  </a:gdLst>
                  <a:ahLst/>
                  <a:cxnLst>
                    <a:cxn ang="T6">
                      <a:pos x="T0" y="T1"/>
                    </a:cxn>
                    <a:cxn ang="T7">
                      <a:pos x="T2" y="T3"/>
                    </a:cxn>
                    <a:cxn ang="T8">
                      <a:pos x="T4" y="T5"/>
                    </a:cxn>
                  </a:cxnLst>
                  <a:rect l="T9" t="T10" r="T11" b="T12"/>
                  <a:pathLst>
                    <a:path w="37" h="13">
                      <a:moveTo>
                        <a:pt x="0" y="0"/>
                      </a:moveTo>
                      <a:lnTo>
                        <a:pt x="34" y="11"/>
                      </a:lnTo>
                      <a:lnTo>
                        <a:pt x="36" y="1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706" name="Freeform 67">
                  <a:extLst>
                    <a:ext uri="{FF2B5EF4-FFF2-40B4-BE49-F238E27FC236}">
                      <a16:creationId xmlns:a16="http://schemas.microsoft.com/office/drawing/2014/main" id="{5750A19D-C477-2FA9-B4C3-0D90817D7B10}"/>
                    </a:ext>
                  </a:extLst>
                </p:cNvPr>
                <p:cNvSpPr>
                  <a:spLocks/>
                </p:cNvSpPr>
                <p:nvPr/>
              </p:nvSpPr>
              <p:spPr bwMode="auto">
                <a:xfrm>
                  <a:off x="5795" y="2798"/>
                  <a:ext cx="34" cy="13"/>
                </a:xfrm>
                <a:custGeom>
                  <a:avLst/>
                  <a:gdLst>
                    <a:gd name="T0" fmla="*/ 0 w 34"/>
                    <a:gd name="T1" fmla="*/ 0 h 13"/>
                    <a:gd name="T2" fmla="*/ 31 w 34"/>
                    <a:gd name="T3" fmla="*/ 11 h 13"/>
                    <a:gd name="T4" fmla="*/ 33 w 34"/>
                    <a:gd name="T5" fmla="*/ 12 h 13"/>
                    <a:gd name="T6" fmla="*/ 0 60000 65536"/>
                    <a:gd name="T7" fmla="*/ 0 60000 65536"/>
                    <a:gd name="T8" fmla="*/ 0 60000 65536"/>
                    <a:gd name="T9" fmla="*/ 0 w 34"/>
                    <a:gd name="T10" fmla="*/ 0 h 13"/>
                    <a:gd name="T11" fmla="*/ 34 w 34"/>
                    <a:gd name="T12" fmla="*/ 13 h 13"/>
                  </a:gdLst>
                  <a:ahLst/>
                  <a:cxnLst>
                    <a:cxn ang="T6">
                      <a:pos x="T0" y="T1"/>
                    </a:cxn>
                    <a:cxn ang="T7">
                      <a:pos x="T2" y="T3"/>
                    </a:cxn>
                    <a:cxn ang="T8">
                      <a:pos x="T4" y="T5"/>
                    </a:cxn>
                  </a:cxnLst>
                  <a:rect l="T9" t="T10" r="T11" b="T12"/>
                  <a:pathLst>
                    <a:path w="34" h="13">
                      <a:moveTo>
                        <a:pt x="0" y="0"/>
                      </a:moveTo>
                      <a:lnTo>
                        <a:pt x="31" y="11"/>
                      </a:lnTo>
                      <a:lnTo>
                        <a:pt x="33" y="1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707" name="Freeform 68">
                  <a:extLst>
                    <a:ext uri="{FF2B5EF4-FFF2-40B4-BE49-F238E27FC236}">
                      <a16:creationId xmlns:a16="http://schemas.microsoft.com/office/drawing/2014/main" id="{A139D05F-EA9D-C594-D2E4-4337429D3576}"/>
                    </a:ext>
                  </a:extLst>
                </p:cNvPr>
                <p:cNvSpPr>
                  <a:spLocks/>
                </p:cNvSpPr>
                <p:nvPr/>
              </p:nvSpPr>
              <p:spPr bwMode="auto">
                <a:xfrm>
                  <a:off x="5827" y="2809"/>
                  <a:ext cx="41" cy="12"/>
                </a:xfrm>
                <a:custGeom>
                  <a:avLst/>
                  <a:gdLst>
                    <a:gd name="T0" fmla="*/ 0 w 41"/>
                    <a:gd name="T1" fmla="*/ 0 h 12"/>
                    <a:gd name="T2" fmla="*/ 38 w 41"/>
                    <a:gd name="T3" fmla="*/ 10 h 12"/>
                    <a:gd name="T4" fmla="*/ 40 w 41"/>
                    <a:gd name="T5" fmla="*/ 11 h 12"/>
                    <a:gd name="T6" fmla="*/ 0 60000 65536"/>
                    <a:gd name="T7" fmla="*/ 0 60000 65536"/>
                    <a:gd name="T8" fmla="*/ 0 60000 65536"/>
                    <a:gd name="T9" fmla="*/ 0 w 41"/>
                    <a:gd name="T10" fmla="*/ 0 h 12"/>
                    <a:gd name="T11" fmla="*/ 41 w 41"/>
                    <a:gd name="T12" fmla="*/ 12 h 12"/>
                  </a:gdLst>
                  <a:ahLst/>
                  <a:cxnLst>
                    <a:cxn ang="T6">
                      <a:pos x="T0" y="T1"/>
                    </a:cxn>
                    <a:cxn ang="T7">
                      <a:pos x="T2" y="T3"/>
                    </a:cxn>
                    <a:cxn ang="T8">
                      <a:pos x="T4" y="T5"/>
                    </a:cxn>
                  </a:cxnLst>
                  <a:rect l="T9" t="T10" r="T11" b="T12"/>
                  <a:pathLst>
                    <a:path w="41" h="12">
                      <a:moveTo>
                        <a:pt x="0" y="0"/>
                      </a:moveTo>
                      <a:lnTo>
                        <a:pt x="38" y="10"/>
                      </a:lnTo>
                      <a:lnTo>
                        <a:pt x="40"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708" name="Freeform 69">
                  <a:extLst>
                    <a:ext uri="{FF2B5EF4-FFF2-40B4-BE49-F238E27FC236}">
                      <a16:creationId xmlns:a16="http://schemas.microsoft.com/office/drawing/2014/main" id="{E1D65D15-DD29-78B3-0582-C69175EE6D1E}"/>
                    </a:ext>
                  </a:extLst>
                </p:cNvPr>
                <p:cNvSpPr>
                  <a:spLocks/>
                </p:cNvSpPr>
                <p:nvPr/>
              </p:nvSpPr>
              <p:spPr bwMode="auto">
                <a:xfrm>
                  <a:off x="5866" y="2819"/>
                  <a:ext cx="37" cy="12"/>
                </a:xfrm>
                <a:custGeom>
                  <a:avLst/>
                  <a:gdLst>
                    <a:gd name="T0" fmla="*/ 0 w 37"/>
                    <a:gd name="T1" fmla="*/ 0 h 12"/>
                    <a:gd name="T2" fmla="*/ 34 w 37"/>
                    <a:gd name="T3" fmla="*/ 11 h 12"/>
                    <a:gd name="T4" fmla="*/ 36 w 37"/>
                    <a:gd name="T5" fmla="*/ 11 h 12"/>
                    <a:gd name="T6" fmla="*/ 0 60000 65536"/>
                    <a:gd name="T7" fmla="*/ 0 60000 65536"/>
                    <a:gd name="T8" fmla="*/ 0 60000 65536"/>
                    <a:gd name="T9" fmla="*/ 0 w 37"/>
                    <a:gd name="T10" fmla="*/ 0 h 12"/>
                    <a:gd name="T11" fmla="*/ 37 w 37"/>
                    <a:gd name="T12" fmla="*/ 12 h 12"/>
                  </a:gdLst>
                  <a:ahLst/>
                  <a:cxnLst>
                    <a:cxn ang="T6">
                      <a:pos x="T0" y="T1"/>
                    </a:cxn>
                    <a:cxn ang="T7">
                      <a:pos x="T2" y="T3"/>
                    </a:cxn>
                    <a:cxn ang="T8">
                      <a:pos x="T4" y="T5"/>
                    </a:cxn>
                  </a:cxnLst>
                  <a:rect l="T9" t="T10" r="T11" b="T12"/>
                  <a:pathLst>
                    <a:path w="37" h="12">
                      <a:moveTo>
                        <a:pt x="0" y="0"/>
                      </a:moveTo>
                      <a:lnTo>
                        <a:pt x="34" y="11"/>
                      </a:lnTo>
                      <a:lnTo>
                        <a:pt x="36"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709" name="Freeform 70">
                  <a:extLst>
                    <a:ext uri="{FF2B5EF4-FFF2-40B4-BE49-F238E27FC236}">
                      <a16:creationId xmlns:a16="http://schemas.microsoft.com/office/drawing/2014/main" id="{76198697-F005-6204-3B14-8FFF56D5AD74}"/>
                    </a:ext>
                  </a:extLst>
                </p:cNvPr>
                <p:cNvSpPr>
                  <a:spLocks/>
                </p:cNvSpPr>
                <p:nvPr/>
              </p:nvSpPr>
              <p:spPr bwMode="auto">
                <a:xfrm>
                  <a:off x="5900" y="2830"/>
                  <a:ext cx="38" cy="13"/>
                </a:xfrm>
                <a:custGeom>
                  <a:avLst/>
                  <a:gdLst>
                    <a:gd name="T0" fmla="*/ 0 w 38"/>
                    <a:gd name="T1" fmla="*/ 0 h 13"/>
                    <a:gd name="T2" fmla="*/ 35 w 38"/>
                    <a:gd name="T3" fmla="*/ 11 h 13"/>
                    <a:gd name="T4" fmla="*/ 37 w 38"/>
                    <a:gd name="T5" fmla="*/ 12 h 13"/>
                    <a:gd name="T6" fmla="*/ 0 60000 65536"/>
                    <a:gd name="T7" fmla="*/ 0 60000 65536"/>
                    <a:gd name="T8" fmla="*/ 0 60000 65536"/>
                    <a:gd name="T9" fmla="*/ 0 w 38"/>
                    <a:gd name="T10" fmla="*/ 0 h 13"/>
                    <a:gd name="T11" fmla="*/ 38 w 38"/>
                    <a:gd name="T12" fmla="*/ 13 h 13"/>
                  </a:gdLst>
                  <a:ahLst/>
                  <a:cxnLst>
                    <a:cxn ang="T6">
                      <a:pos x="T0" y="T1"/>
                    </a:cxn>
                    <a:cxn ang="T7">
                      <a:pos x="T2" y="T3"/>
                    </a:cxn>
                    <a:cxn ang="T8">
                      <a:pos x="T4" y="T5"/>
                    </a:cxn>
                  </a:cxnLst>
                  <a:rect l="T9" t="T10" r="T11" b="T12"/>
                  <a:pathLst>
                    <a:path w="38" h="13">
                      <a:moveTo>
                        <a:pt x="0" y="0"/>
                      </a:moveTo>
                      <a:lnTo>
                        <a:pt x="35" y="11"/>
                      </a:lnTo>
                      <a:lnTo>
                        <a:pt x="37" y="1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710" name="Freeform 71">
                  <a:extLst>
                    <a:ext uri="{FF2B5EF4-FFF2-40B4-BE49-F238E27FC236}">
                      <a16:creationId xmlns:a16="http://schemas.microsoft.com/office/drawing/2014/main" id="{CCE79EBE-DFC8-7BF4-1667-E0EBFE680B94}"/>
                    </a:ext>
                  </a:extLst>
                </p:cNvPr>
                <p:cNvSpPr>
                  <a:spLocks/>
                </p:cNvSpPr>
                <p:nvPr/>
              </p:nvSpPr>
              <p:spPr bwMode="auto">
                <a:xfrm>
                  <a:off x="5936" y="2840"/>
                  <a:ext cx="38" cy="12"/>
                </a:xfrm>
                <a:custGeom>
                  <a:avLst/>
                  <a:gdLst>
                    <a:gd name="T0" fmla="*/ 0 w 38"/>
                    <a:gd name="T1" fmla="*/ 0 h 12"/>
                    <a:gd name="T2" fmla="*/ 35 w 38"/>
                    <a:gd name="T3" fmla="*/ 11 h 12"/>
                    <a:gd name="T4" fmla="*/ 37 w 38"/>
                    <a:gd name="T5" fmla="*/ 11 h 12"/>
                    <a:gd name="T6" fmla="*/ 0 60000 65536"/>
                    <a:gd name="T7" fmla="*/ 0 60000 65536"/>
                    <a:gd name="T8" fmla="*/ 0 60000 65536"/>
                    <a:gd name="T9" fmla="*/ 0 w 38"/>
                    <a:gd name="T10" fmla="*/ 0 h 12"/>
                    <a:gd name="T11" fmla="*/ 38 w 38"/>
                    <a:gd name="T12" fmla="*/ 12 h 12"/>
                  </a:gdLst>
                  <a:ahLst/>
                  <a:cxnLst>
                    <a:cxn ang="T6">
                      <a:pos x="T0" y="T1"/>
                    </a:cxn>
                    <a:cxn ang="T7">
                      <a:pos x="T2" y="T3"/>
                    </a:cxn>
                    <a:cxn ang="T8">
                      <a:pos x="T4" y="T5"/>
                    </a:cxn>
                  </a:cxnLst>
                  <a:rect l="T9" t="T10" r="T11" b="T12"/>
                  <a:pathLst>
                    <a:path w="38" h="12">
                      <a:moveTo>
                        <a:pt x="0" y="0"/>
                      </a:moveTo>
                      <a:lnTo>
                        <a:pt x="35" y="11"/>
                      </a:lnTo>
                      <a:lnTo>
                        <a:pt x="37"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711" name="Freeform 72">
                  <a:extLst>
                    <a:ext uri="{FF2B5EF4-FFF2-40B4-BE49-F238E27FC236}">
                      <a16:creationId xmlns:a16="http://schemas.microsoft.com/office/drawing/2014/main" id="{BEC78613-B7DD-63CA-7BE6-806EFDC6EE38}"/>
                    </a:ext>
                  </a:extLst>
                </p:cNvPr>
                <p:cNvSpPr>
                  <a:spLocks/>
                </p:cNvSpPr>
                <p:nvPr/>
              </p:nvSpPr>
              <p:spPr bwMode="auto">
                <a:xfrm>
                  <a:off x="5972" y="2851"/>
                  <a:ext cx="39" cy="11"/>
                </a:xfrm>
                <a:custGeom>
                  <a:avLst/>
                  <a:gdLst>
                    <a:gd name="T0" fmla="*/ 0 w 39"/>
                    <a:gd name="T1" fmla="*/ 0 h 11"/>
                    <a:gd name="T2" fmla="*/ 36 w 39"/>
                    <a:gd name="T3" fmla="*/ 9 h 11"/>
                    <a:gd name="T4" fmla="*/ 38 w 39"/>
                    <a:gd name="T5" fmla="*/ 10 h 11"/>
                    <a:gd name="T6" fmla="*/ 0 60000 65536"/>
                    <a:gd name="T7" fmla="*/ 0 60000 65536"/>
                    <a:gd name="T8" fmla="*/ 0 60000 65536"/>
                    <a:gd name="T9" fmla="*/ 0 w 39"/>
                    <a:gd name="T10" fmla="*/ 0 h 11"/>
                    <a:gd name="T11" fmla="*/ 39 w 39"/>
                    <a:gd name="T12" fmla="*/ 11 h 11"/>
                  </a:gdLst>
                  <a:ahLst/>
                  <a:cxnLst>
                    <a:cxn ang="T6">
                      <a:pos x="T0" y="T1"/>
                    </a:cxn>
                    <a:cxn ang="T7">
                      <a:pos x="T2" y="T3"/>
                    </a:cxn>
                    <a:cxn ang="T8">
                      <a:pos x="T4" y="T5"/>
                    </a:cxn>
                  </a:cxnLst>
                  <a:rect l="T9" t="T10" r="T11" b="T12"/>
                  <a:pathLst>
                    <a:path w="39" h="11">
                      <a:moveTo>
                        <a:pt x="0" y="0"/>
                      </a:moveTo>
                      <a:lnTo>
                        <a:pt x="36" y="9"/>
                      </a:lnTo>
                      <a:lnTo>
                        <a:pt x="38" y="10"/>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712" name="Freeform 73">
                  <a:extLst>
                    <a:ext uri="{FF2B5EF4-FFF2-40B4-BE49-F238E27FC236}">
                      <a16:creationId xmlns:a16="http://schemas.microsoft.com/office/drawing/2014/main" id="{F81FC11F-4549-5EEC-C1AB-7D99EA68A480}"/>
                    </a:ext>
                  </a:extLst>
                </p:cNvPr>
                <p:cNvSpPr>
                  <a:spLocks/>
                </p:cNvSpPr>
                <p:nvPr/>
              </p:nvSpPr>
              <p:spPr bwMode="auto">
                <a:xfrm>
                  <a:off x="6006" y="2860"/>
                  <a:ext cx="41" cy="12"/>
                </a:xfrm>
                <a:custGeom>
                  <a:avLst/>
                  <a:gdLst>
                    <a:gd name="T0" fmla="*/ 0 w 41"/>
                    <a:gd name="T1" fmla="*/ 0 h 12"/>
                    <a:gd name="T2" fmla="*/ 38 w 41"/>
                    <a:gd name="T3" fmla="*/ 10 h 12"/>
                    <a:gd name="T4" fmla="*/ 40 w 41"/>
                    <a:gd name="T5" fmla="*/ 11 h 12"/>
                    <a:gd name="T6" fmla="*/ 0 60000 65536"/>
                    <a:gd name="T7" fmla="*/ 0 60000 65536"/>
                    <a:gd name="T8" fmla="*/ 0 60000 65536"/>
                    <a:gd name="T9" fmla="*/ 0 w 41"/>
                    <a:gd name="T10" fmla="*/ 0 h 12"/>
                    <a:gd name="T11" fmla="*/ 41 w 41"/>
                    <a:gd name="T12" fmla="*/ 12 h 12"/>
                  </a:gdLst>
                  <a:ahLst/>
                  <a:cxnLst>
                    <a:cxn ang="T6">
                      <a:pos x="T0" y="T1"/>
                    </a:cxn>
                    <a:cxn ang="T7">
                      <a:pos x="T2" y="T3"/>
                    </a:cxn>
                    <a:cxn ang="T8">
                      <a:pos x="T4" y="T5"/>
                    </a:cxn>
                  </a:cxnLst>
                  <a:rect l="T9" t="T10" r="T11" b="T12"/>
                  <a:pathLst>
                    <a:path w="41" h="12">
                      <a:moveTo>
                        <a:pt x="0" y="0"/>
                      </a:moveTo>
                      <a:lnTo>
                        <a:pt x="38" y="10"/>
                      </a:lnTo>
                      <a:lnTo>
                        <a:pt x="40"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pSp>
            <p:nvGrpSpPr>
              <p:cNvPr id="406554" name="Group 74">
                <a:extLst>
                  <a:ext uri="{FF2B5EF4-FFF2-40B4-BE49-F238E27FC236}">
                    <a16:creationId xmlns:a16="http://schemas.microsoft.com/office/drawing/2014/main" id="{862B9D5A-3B8E-7A98-B7E7-1E037C3282F1}"/>
                  </a:ext>
                </a:extLst>
              </p:cNvPr>
              <p:cNvGrpSpPr>
                <a:grpSpLocks/>
              </p:cNvGrpSpPr>
              <p:nvPr/>
            </p:nvGrpSpPr>
            <p:grpSpPr bwMode="auto">
              <a:xfrm>
                <a:off x="1324" y="1858"/>
                <a:ext cx="2751" cy="1125"/>
                <a:chOff x="1324" y="1858"/>
                <a:chExt cx="2751" cy="1125"/>
              </a:xfrm>
            </p:grpSpPr>
            <p:sp>
              <p:nvSpPr>
                <p:cNvPr id="406555" name="Freeform 75">
                  <a:extLst>
                    <a:ext uri="{FF2B5EF4-FFF2-40B4-BE49-F238E27FC236}">
                      <a16:creationId xmlns:a16="http://schemas.microsoft.com/office/drawing/2014/main" id="{F35482AA-3335-B911-C414-EC634AFE06F7}"/>
                    </a:ext>
                  </a:extLst>
                </p:cNvPr>
                <p:cNvSpPr>
                  <a:spLocks/>
                </p:cNvSpPr>
                <p:nvPr/>
              </p:nvSpPr>
              <p:spPr bwMode="auto">
                <a:xfrm>
                  <a:off x="4050" y="1858"/>
                  <a:ext cx="25" cy="3"/>
                </a:xfrm>
                <a:custGeom>
                  <a:avLst/>
                  <a:gdLst>
                    <a:gd name="T0" fmla="*/ 24 w 25"/>
                    <a:gd name="T1" fmla="*/ 0 h 3"/>
                    <a:gd name="T2" fmla="*/ 2 w 25"/>
                    <a:gd name="T3" fmla="*/ 2 h 3"/>
                    <a:gd name="T4" fmla="*/ 0 w 25"/>
                    <a:gd name="T5" fmla="*/ 2 h 3"/>
                    <a:gd name="T6" fmla="*/ 0 60000 65536"/>
                    <a:gd name="T7" fmla="*/ 0 60000 65536"/>
                    <a:gd name="T8" fmla="*/ 0 60000 65536"/>
                    <a:gd name="T9" fmla="*/ 0 w 25"/>
                    <a:gd name="T10" fmla="*/ 0 h 3"/>
                    <a:gd name="T11" fmla="*/ 25 w 25"/>
                    <a:gd name="T12" fmla="*/ 3 h 3"/>
                  </a:gdLst>
                  <a:ahLst/>
                  <a:cxnLst>
                    <a:cxn ang="T6">
                      <a:pos x="T0" y="T1"/>
                    </a:cxn>
                    <a:cxn ang="T7">
                      <a:pos x="T2" y="T3"/>
                    </a:cxn>
                    <a:cxn ang="T8">
                      <a:pos x="T4" y="T5"/>
                    </a:cxn>
                  </a:cxnLst>
                  <a:rect l="T9" t="T10" r="T11" b="T12"/>
                  <a:pathLst>
                    <a:path w="25" h="3">
                      <a:moveTo>
                        <a:pt x="24" y="0"/>
                      </a:moveTo>
                      <a:lnTo>
                        <a:pt x="2" y="2"/>
                      </a:lnTo>
                      <a:lnTo>
                        <a:pt x="0" y="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56" name="Freeform 76">
                  <a:extLst>
                    <a:ext uri="{FF2B5EF4-FFF2-40B4-BE49-F238E27FC236}">
                      <a16:creationId xmlns:a16="http://schemas.microsoft.com/office/drawing/2014/main" id="{A6430560-C54A-F3C7-A1A3-F9C434936835}"/>
                    </a:ext>
                  </a:extLst>
                </p:cNvPr>
                <p:cNvSpPr>
                  <a:spLocks/>
                </p:cNvSpPr>
                <p:nvPr/>
              </p:nvSpPr>
              <p:spPr bwMode="auto">
                <a:xfrm>
                  <a:off x="4027" y="1860"/>
                  <a:ext cx="26" cy="2"/>
                </a:xfrm>
                <a:custGeom>
                  <a:avLst/>
                  <a:gdLst>
                    <a:gd name="T0" fmla="*/ 25 w 26"/>
                    <a:gd name="T1" fmla="*/ 0 h 2"/>
                    <a:gd name="T2" fmla="*/ 0 w 26"/>
                    <a:gd name="T3" fmla="*/ 0 h 2"/>
                    <a:gd name="T4" fmla="*/ 0 w 26"/>
                    <a:gd name="T5" fmla="*/ 1 h 2"/>
                    <a:gd name="T6" fmla="*/ 0 60000 65536"/>
                    <a:gd name="T7" fmla="*/ 0 60000 65536"/>
                    <a:gd name="T8" fmla="*/ 0 60000 65536"/>
                    <a:gd name="T9" fmla="*/ 0 w 26"/>
                    <a:gd name="T10" fmla="*/ 0 h 2"/>
                    <a:gd name="T11" fmla="*/ 26 w 26"/>
                    <a:gd name="T12" fmla="*/ 2 h 2"/>
                  </a:gdLst>
                  <a:ahLst/>
                  <a:cxnLst>
                    <a:cxn ang="T6">
                      <a:pos x="T0" y="T1"/>
                    </a:cxn>
                    <a:cxn ang="T7">
                      <a:pos x="T2" y="T3"/>
                    </a:cxn>
                    <a:cxn ang="T8">
                      <a:pos x="T4" y="T5"/>
                    </a:cxn>
                  </a:cxnLst>
                  <a:rect l="T9" t="T10" r="T11" b="T12"/>
                  <a:pathLst>
                    <a:path w="26" h="2">
                      <a:moveTo>
                        <a:pt x="25" y="0"/>
                      </a:moveTo>
                      <a:lnTo>
                        <a:pt x="0" y="0"/>
                      </a:lnTo>
                      <a:lnTo>
                        <a:pt x="0" y="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57" name="Freeform 77">
                  <a:extLst>
                    <a:ext uri="{FF2B5EF4-FFF2-40B4-BE49-F238E27FC236}">
                      <a16:creationId xmlns:a16="http://schemas.microsoft.com/office/drawing/2014/main" id="{866CDB21-D999-50BB-E01E-EECD1B39512B}"/>
                    </a:ext>
                  </a:extLst>
                </p:cNvPr>
                <p:cNvSpPr>
                  <a:spLocks/>
                </p:cNvSpPr>
                <p:nvPr/>
              </p:nvSpPr>
              <p:spPr bwMode="auto">
                <a:xfrm>
                  <a:off x="4004" y="1860"/>
                  <a:ext cx="24" cy="5"/>
                </a:xfrm>
                <a:custGeom>
                  <a:avLst/>
                  <a:gdLst>
                    <a:gd name="T0" fmla="*/ 23 w 24"/>
                    <a:gd name="T1" fmla="*/ 0 h 5"/>
                    <a:gd name="T2" fmla="*/ 0 w 24"/>
                    <a:gd name="T3" fmla="*/ 3 h 5"/>
                    <a:gd name="T4" fmla="*/ 0 w 24"/>
                    <a:gd name="T5" fmla="*/ 4 h 5"/>
                    <a:gd name="T6" fmla="*/ 0 60000 65536"/>
                    <a:gd name="T7" fmla="*/ 0 60000 65536"/>
                    <a:gd name="T8" fmla="*/ 0 60000 65536"/>
                    <a:gd name="T9" fmla="*/ 0 w 24"/>
                    <a:gd name="T10" fmla="*/ 0 h 5"/>
                    <a:gd name="T11" fmla="*/ 24 w 24"/>
                    <a:gd name="T12" fmla="*/ 5 h 5"/>
                  </a:gdLst>
                  <a:ahLst/>
                  <a:cxnLst>
                    <a:cxn ang="T6">
                      <a:pos x="T0" y="T1"/>
                    </a:cxn>
                    <a:cxn ang="T7">
                      <a:pos x="T2" y="T3"/>
                    </a:cxn>
                    <a:cxn ang="T8">
                      <a:pos x="T4" y="T5"/>
                    </a:cxn>
                  </a:cxnLst>
                  <a:rect l="T9" t="T10" r="T11" b="T12"/>
                  <a:pathLst>
                    <a:path w="24" h="5">
                      <a:moveTo>
                        <a:pt x="23" y="0"/>
                      </a:moveTo>
                      <a:lnTo>
                        <a:pt x="0" y="3"/>
                      </a:lnTo>
                      <a:lnTo>
                        <a:pt x="0" y="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58" name="Freeform 78">
                  <a:extLst>
                    <a:ext uri="{FF2B5EF4-FFF2-40B4-BE49-F238E27FC236}">
                      <a16:creationId xmlns:a16="http://schemas.microsoft.com/office/drawing/2014/main" id="{5AB84C77-60ED-145E-67DB-538829A1E780}"/>
                    </a:ext>
                  </a:extLst>
                </p:cNvPr>
                <p:cNvSpPr>
                  <a:spLocks/>
                </p:cNvSpPr>
                <p:nvPr/>
              </p:nvSpPr>
              <p:spPr bwMode="auto">
                <a:xfrm>
                  <a:off x="3979" y="1864"/>
                  <a:ext cx="26" cy="2"/>
                </a:xfrm>
                <a:custGeom>
                  <a:avLst/>
                  <a:gdLst>
                    <a:gd name="T0" fmla="*/ 25 w 26"/>
                    <a:gd name="T1" fmla="*/ 0 h 2"/>
                    <a:gd name="T2" fmla="*/ 2 w 26"/>
                    <a:gd name="T3" fmla="*/ 1 h 2"/>
                    <a:gd name="T4" fmla="*/ 0 w 26"/>
                    <a:gd name="T5" fmla="*/ 1 h 2"/>
                    <a:gd name="T6" fmla="*/ 0 60000 65536"/>
                    <a:gd name="T7" fmla="*/ 0 60000 65536"/>
                    <a:gd name="T8" fmla="*/ 0 60000 65536"/>
                    <a:gd name="T9" fmla="*/ 0 w 26"/>
                    <a:gd name="T10" fmla="*/ 0 h 2"/>
                    <a:gd name="T11" fmla="*/ 26 w 26"/>
                    <a:gd name="T12" fmla="*/ 2 h 2"/>
                  </a:gdLst>
                  <a:ahLst/>
                  <a:cxnLst>
                    <a:cxn ang="T6">
                      <a:pos x="T0" y="T1"/>
                    </a:cxn>
                    <a:cxn ang="T7">
                      <a:pos x="T2" y="T3"/>
                    </a:cxn>
                    <a:cxn ang="T8">
                      <a:pos x="T4" y="T5"/>
                    </a:cxn>
                  </a:cxnLst>
                  <a:rect l="T9" t="T10" r="T11" b="T12"/>
                  <a:pathLst>
                    <a:path w="26" h="2">
                      <a:moveTo>
                        <a:pt x="25" y="0"/>
                      </a:moveTo>
                      <a:lnTo>
                        <a:pt x="2" y="1"/>
                      </a:lnTo>
                      <a:lnTo>
                        <a:pt x="0" y="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59" name="Freeform 79">
                  <a:extLst>
                    <a:ext uri="{FF2B5EF4-FFF2-40B4-BE49-F238E27FC236}">
                      <a16:creationId xmlns:a16="http://schemas.microsoft.com/office/drawing/2014/main" id="{56D74650-6BCC-351E-1181-C4880E74B723}"/>
                    </a:ext>
                  </a:extLst>
                </p:cNvPr>
                <p:cNvSpPr>
                  <a:spLocks/>
                </p:cNvSpPr>
                <p:nvPr/>
              </p:nvSpPr>
              <p:spPr bwMode="auto">
                <a:xfrm>
                  <a:off x="3957" y="1864"/>
                  <a:ext cx="24" cy="4"/>
                </a:xfrm>
                <a:custGeom>
                  <a:avLst/>
                  <a:gdLst>
                    <a:gd name="T0" fmla="*/ 23 w 24"/>
                    <a:gd name="T1" fmla="*/ 0 h 4"/>
                    <a:gd name="T2" fmla="*/ 2 w 24"/>
                    <a:gd name="T3" fmla="*/ 2 h 4"/>
                    <a:gd name="T4" fmla="*/ 0 w 24"/>
                    <a:gd name="T5" fmla="*/ 3 h 4"/>
                    <a:gd name="T6" fmla="*/ 0 60000 65536"/>
                    <a:gd name="T7" fmla="*/ 0 60000 65536"/>
                    <a:gd name="T8" fmla="*/ 0 60000 65536"/>
                    <a:gd name="T9" fmla="*/ 0 w 24"/>
                    <a:gd name="T10" fmla="*/ 0 h 4"/>
                    <a:gd name="T11" fmla="*/ 24 w 24"/>
                    <a:gd name="T12" fmla="*/ 4 h 4"/>
                  </a:gdLst>
                  <a:ahLst/>
                  <a:cxnLst>
                    <a:cxn ang="T6">
                      <a:pos x="T0" y="T1"/>
                    </a:cxn>
                    <a:cxn ang="T7">
                      <a:pos x="T2" y="T3"/>
                    </a:cxn>
                    <a:cxn ang="T8">
                      <a:pos x="T4" y="T5"/>
                    </a:cxn>
                  </a:cxnLst>
                  <a:rect l="T9" t="T10" r="T11" b="T12"/>
                  <a:pathLst>
                    <a:path w="24" h="4">
                      <a:moveTo>
                        <a:pt x="23" y="0"/>
                      </a:moveTo>
                      <a:lnTo>
                        <a:pt x="2" y="2"/>
                      </a:lnTo>
                      <a:lnTo>
                        <a:pt x="0" y="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60" name="Freeform 80">
                  <a:extLst>
                    <a:ext uri="{FF2B5EF4-FFF2-40B4-BE49-F238E27FC236}">
                      <a16:creationId xmlns:a16="http://schemas.microsoft.com/office/drawing/2014/main" id="{465C0B14-9252-FE1F-3720-094343113790}"/>
                    </a:ext>
                  </a:extLst>
                </p:cNvPr>
                <p:cNvSpPr>
                  <a:spLocks/>
                </p:cNvSpPr>
                <p:nvPr/>
              </p:nvSpPr>
              <p:spPr bwMode="auto">
                <a:xfrm>
                  <a:off x="3934" y="1867"/>
                  <a:ext cx="24" cy="5"/>
                </a:xfrm>
                <a:custGeom>
                  <a:avLst/>
                  <a:gdLst>
                    <a:gd name="T0" fmla="*/ 23 w 24"/>
                    <a:gd name="T1" fmla="*/ 0 h 5"/>
                    <a:gd name="T2" fmla="*/ 2 w 24"/>
                    <a:gd name="T3" fmla="*/ 3 h 5"/>
                    <a:gd name="T4" fmla="*/ 0 w 24"/>
                    <a:gd name="T5" fmla="*/ 4 h 5"/>
                    <a:gd name="T6" fmla="*/ 0 60000 65536"/>
                    <a:gd name="T7" fmla="*/ 0 60000 65536"/>
                    <a:gd name="T8" fmla="*/ 0 60000 65536"/>
                    <a:gd name="T9" fmla="*/ 0 w 24"/>
                    <a:gd name="T10" fmla="*/ 0 h 5"/>
                    <a:gd name="T11" fmla="*/ 24 w 24"/>
                    <a:gd name="T12" fmla="*/ 5 h 5"/>
                  </a:gdLst>
                  <a:ahLst/>
                  <a:cxnLst>
                    <a:cxn ang="T6">
                      <a:pos x="T0" y="T1"/>
                    </a:cxn>
                    <a:cxn ang="T7">
                      <a:pos x="T2" y="T3"/>
                    </a:cxn>
                    <a:cxn ang="T8">
                      <a:pos x="T4" y="T5"/>
                    </a:cxn>
                  </a:cxnLst>
                  <a:rect l="T9" t="T10" r="T11" b="T12"/>
                  <a:pathLst>
                    <a:path w="24" h="5">
                      <a:moveTo>
                        <a:pt x="23" y="0"/>
                      </a:moveTo>
                      <a:lnTo>
                        <a:pt x="2" y="3"/>
                      </a:lnTo>
                      <a:lnTo>
                        <a:pt x="0" y="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61" name="Freeform 81">
                  <a:extLst>
                    <a:ext uri="{FF2B5EF4-FFF2-40B4-BE49-F238E27FC236}">
                      <a16:creationId xmlns:a16="http://schemas.microsoft.com/office/drawing/2014/main" id="{9C96A638-A504-86B4-9BB9-AF01CBBA4990}"/>
                    </a:ext>
                  </a:extLst>
                </p:cNvPr>
                <p:cNvSpPr>
                  <a:spLocks/>
                </p:cNvSpPr>
                <p:nvPr/>
              </p:nvSpPr>
              <p:spPr bwMode="auto">
                <a:xfrm>
                  <a:off x="3909" y="1871"/>
                  <a:ext cx="28" cy="4"/>
                </a:xfrm>
                <a:custGeom>
                  <a:avLst/>
                  <a:gdLst>
                    <a:gd name="T0" fmla="*/ 27 w 28"/>
                    <a:gd name="T1" fmla="*/ 0 h 4"/>
                    <a:gd name="T2" fmla="*/ 0 w 28"/>
                    <a:gd name="T3" fmla="*/ 2 h 4"/>
                    <a:gd name="T4" fmla="*/ 0 w 28"/>
                    <a:gd name="T5" fmla="*/ 3 h 4"/>
                    <a:gd name="T6" fmla="*/ 0 60000 65536"/>
                    <a:gd name="T7" fmla="*/ 0 60000 65536"/>
                    <a:gd name="T8" fmla="*/ 0 60000 65536"/>
                    <a:gd name="T9" fmla="*/ 0 w 28"/>
                    <a:gd name="T10" fmla="*/ 0 h 4"/>
                    <a:gd name="T11" fmla="*/ 28 w 28"/>
                    <a:gd name="T12" fmla="*/ 4 h 4"/>
                  </a:gdLst>
                  <a:ahLst/>
                  <a:cxnLst>
                    <a:cxn ang="T6">
                      <a:pos x="T0" y="T1"/>
                    </a:cxn>
                    <a:cxn ang="T7">
                      <a:pos x="T2" y="T3"/>
                    </a:cxn>
                    <a:cxn ang="T8">
                      <a:pos x="T4" y="T5"/>
                    </a:cxn>
                  </a:cxnLst>
                  <a:rect l="T9" t="T10" r="T11" b="T12"/>
                  <a:pathLst>
                    <a:path w="28" h="4">
                      <a:moveTo>
                        <a:pt x="27" y="0"/>
                      </a:moveTo>
                      <a:lnTo>
                        <a:pt x="0" y="2"/>
                      </a:lnTo>
                      <a:lnTo>
                        <a:pt x="0" y="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62" name="Freeform 82">
                  <a:extLst>
                    <a:ext uri="{FF2B5EF4-FFF2-40B4-BE49-F238E27FC236}">
                      <a16:creationId xmlns:a16="http://schemas.microsoft.com/office/drawing/2014/main" id="{FCB3E98E-2198-7B09-D184-8FD2D05B5C1E}"/>
                    </a:ext>
                  </a:extLst>
                </p:cNvPr>
                <p:cNvSpPr>
                  <a:spLocks/>
                </p:cNvSpPr>
                <p:nvPr/>
              </p:nvSpPr>
              <p:spPr bwMode="auto">
                <a:xfrm>
                  <a:off x="3887" y="1873"/>
                  <a:ext cx="23" cy="6"/>
                </a:xfrm>
                <a:custGeom>
                  <a:avLst/>
                  <a:gdLst>
                    <a:gd name="T0" fmla="*/ 22 w 23"/>
                    <a:gd name="T1" fmla="*/ 0 h 6"/>
                    <a:gd name="T2" fmla="*/ 0 w 23"/>
                    <a:gd name="T3" fmla="*/ 4 h 6"/>
                    <a:gd name="T4" fmla="*/ 0 w 23"/>
                    <a:gd name="T5" fmla="*/ 5 h 6"/>
                    <a:gd name="T6" fmla="*/ 0 60000 65536"/>
                    <a:gd name="T7" fmla="*/ 0 60000 65536"/>
                    <a:gd name="T8" fmla="*/ 0 60000 65536"/>
                    <a:gd name="T9" fmla="*/ 0 w 23"/>
                    <a:gd name="T10" fmla="*/ 0 h 6"/>
                    <a:gd name="T11" fmla="*/ 23 w 23"/>
                    <a:gd name="T12" fmla="*/ 6 h 6"/>
                  </a:gdLst>
                  <a:ahLst/>
                  <a:cxnLst>
                    <a:cxn ang="T6">
                      <a:pos x="T0" y="T1"/>
                    </a:cxn>
                    <a:cxn ang="T7">
                      <a:pos x="T2" y="T3"/>
                    </a:cxn>
                    <a:cxn ang="T8">
                      <a:pos x="T4" y="T5"/>
                    </a:cxn>
                  </a:cxnLst>
                  <a:rect l="T9" t="T10" r="T11" b="T12"/>
                  <a:pathLst>
                    <a:path w="23" h="6">
                      <a:moveTo>
                        <a:pt x="22" y="0"/>
                      </a:moveTo>
                      <a:lnTo>
                        <a:pt x="0" y="4"/>
                      </a:lnTo>
                      <a:lnTo>
                        <a:pt x="0" y="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63" name="Freeform 83">
                  <a:extLst>
                    <a:ext uri="{FF2B5EF4-FFF2-40B4-BE49-F238E27FC236}">
                      <a16:creationId xmlns:a16="http://schemas.microsoft.com/office/drawing/2014/main" id="{111CE839-CA0E-4B97-20C0-3363860E4024}"/>
                    </a:ext>
                  </a:extLst>
                </p:cNvPr>
                <p:cNvSpPr>
                  <a:spLocks/>
                </p:cNvSpPr>
                <p:nvPr/>
              </p:nvSpPr>
              <p:spPr bwMode="auto">
                <a:xfrm>
                  <a:off x="3866" y="1878"/>
                  <a:ext cx="22" cy="5"/>
                </a:xfrm>
                <a:custGeom>
                  <a:avLst/>
                  <a:gdLst>
                    <a:gd name="T0" fmla="*/ 21 w 22"/>
                    <a:gd name="T1" fmla="*/ 0 h 5"/>
                    <a:gd name="T2" fmla="*/ 2 w 22"/>
                    <a:gd name="T3" fmla="*/ 3 h 5"/>
                    <a:gd name="T4" fmla="*/ 0 w 22"/>
                    <a:gd name="T5" fmla="*/ 4 h 5"/>
                    <a:gd name="T6" fmla="*/ 0 60000 65536"/>
                    <a:gd name="T7" fmla="*/ 0 60000 65536"/>
                    <a:gd name="T8" fmla="*/ 0 60000 65536"/>
                    <a:gd name="T9" fmla="*/ 0 w 22"/>
                    <a:gd name="T10" fmla="*/ 0 h 5"/>
                    <a:gd name="T11" fmla="*/ 22 w 22"/>
                    <a:gd name="T12" fmla="*/ 5 h 5"/>
                  </a:gdLst>
                  <a:ahLst/>
                  <a:cxnLst>
                    <a:cxn ang="T6">
                      <a:pos x="T0" y="T1"/>
                    </a:cxn>
                    <a:cxn ang="T7">
                      <a:pos x="T2" y="T3"/>
                    </a:cxn>
                    <a:cxn ang="T8">
                      <a:pos x="T4" y="T5"/>
                    </a:cxn>
                  </a:cxnLst>
                  <a:rect l="T9" t="T10" r="T11" b="T12"/>
                  <a:pathLst>
                    <a:path w="22" h="5">
                      <a:moveTo>
                        <a:pt x="21" y="0"/>
                      </a:moveTo>
                      <a:lnTo>
                        <a:pt x="2" y="3"/>
                      </a:lnTo>
                      <a:lnTo>
                        <a:pt x="0" y="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64" name="Freeform 84">
                  <a:extLst>
                    <a:ext uri="{FF2B5EF4-FFF2-40B4-BE49-F238E27FC236}">
                      <a16:creationId xmlns:a16="http://schemas.microsoft.com/office/drawing/2014/main" id="{9B8A46CC-DEB8-C769-6EB8-DB9A495E1EA5}"/>
                    </a:ext>
                  </a:extLst>
                </p:cNvPr>
                <p:cNvSpPr>
                  <a:spLocks/>
                </p:cNvSpPr>
                <p:nvPr/>
              </p:nvSpPr>
              <p:spPr bwMode="auto">
                <a:xfrm>
                  <a:off x="3843" y="1881"/>
                  <a:ext cx="27" cy="8"/>
                </a:xfrm>
                <a:custGeom>
                  <a:avLst/>
                  <a:gdLst>
                    <a:gd name="T0" fmla="*/ 26 w 27"/>
                    <a:gd name="T1" fmla="*/ 0 h 8"/>
                    <a:gd name="T2" fmla="*/ 2 w 27"/>
                    <a:gd name="T3" fmla="*/ 6 h 8"/>
                    <a:gd name="T4" fmla="*/ 0 w 27"/>
                    <a:gd name="T5" fmla="*/ 7 h 8"/>
                    <a:gd name="T6" fmla="*/ 0 60000 65536"/>
                    <a:gd name="T7" fmla="*/ 0 60000 65536"/>
                    <a:gd name="T8" fmla="*/ 0 60000 65536"/>
                    <a:gd name="T9" fmla="*/ 0 w 27"/>
                    <a:gd name="T10" fmla="*/ 0 h 8"/>
                    <a:gd name="T11" fmla="*/ 27 w 27"/>
                    <a:gd name="T12" fmla="*/ 8 h 8"/>
                  </a:gdLst>
                  <a:ahLst/>
                  <a:cxnLst>
                    <a:cxn ang="T6">
                      <a:pos x="T0" y="T1"/>
                    </a:cxn>
                    <a:cxn ang="T7">
                      <a:pos x="T2" y="T3"/>
                    </a:cxn>
                    <a:cxn ang="T8">
                      <a:pos x="T4" y="T5"/>
                    </a:cxn>
                  </a:cxnLst>
                  <a:rect l="T9" t="T10" r="T11" b="T12"/>
                  <a:pathLst>
                    <a:path w="27" h="8">
                      <a:moveTo>
                        <a:pt x="26" y="0"/>
                      </a:moveTo>
                      <a:lnTo>
                        <a:pt x="2" y="6"/>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65" name="Freeform 85">
                  <a:extLst>
                    <a:ext uri="{FF2B5EF4-FFF2-40B4-BE49-F238E27FC236}">
                      <a16:creationId xmlns:a16="http://schemas.microsoft.com/office/drawing/2014/main" id="{7B0DA464-485B-3D30-B7C6-DB7B6755ADBB}"/>
                    </a:ext>
                  </a:extLst>
                </p:cNvPr>
                <p:cNvSpPr>
                  <a:spLocks/>
                </p:cNvSpPr>
                <p:nvPr/>
              </p:nvSpPr>
              <p:spPr bwMode="auto">
                <a:xfrm>
                  <a:off x="3821" y="1888"/>
                  <a:ext cx="24" cy="8"/>
                </a:xfrm>
                <a:custGeom>
                  <a:avLst/>
                  <a:gdLst>
                    <a:gd name="T0" fmla="*/ 23 w 24"/>
                    <a:gd name="T1" fmla="*/ 0 h 8"/>
                    <a:gd name="T2" fmla="*/ 2 w 24"/>
                    <a:gd name="T3" fmla="*/ 6 h 8"/>
                    <a:gd name="T4" fmla="*/ 0 w 24"/>
                    <a:gd name="T5" fmla="*/ 7 h 8"/>
                    <a:gd name="T6" fmla="*/ 0 60000 65536"/>
                    <a:gd name="T7" fmla="*/ 0 60000 65536"/>
                    <a:gd name="T8" fmla="*/ 0 60000 65536"/>
                    <a:gd name="T9" fmla="*/ 0 w 24"/>
                    <a:gd name="T10" fmla="*/ 0 h 8"/>
                    <a:gd name="T11" fmla="*/ 24 w 24"/>
                    <a:gd name="T12" fmla="*/ 8 h 8"/>
                  </a:gdLst>
                  <a:ahLst/>
                  <a:cxnLst>
                    <a:cxn ang="T6">
                      <a:pos x="T0" y="T1"/>
                    </a:cxn>
                    <a:cxn ang="T7">
                      <a:pos x="T2" y="T3"/>
                    </a:cxn>
                    <a:cxn ang="T8">
                      <a:pos x="T4" y="T5"/>
                    </a:cxn>
                  </a:cxnLst>
                  <a:rect l="T9" t="T10" r="T11" b="T12"/>
                  <a:pathLst>
                    <a:path w="24" h="8">
                      <a:moveTo>
                        <a:pt x="23" y="0"/>
                      </a:moveTo>
                      <a:lnTo>
                        <a:pt x="2" y="6"/>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66" name="Freeform 86">
                  <a:extLst>
                    <a:ext uri="{FF2B5EF4-FFF2-40B4-BE49-F238E27FC236}">
                      <a16:creationId xmlns:a16="http://schemas.microsoft.com/office/drawing/2014/main" id="{D8A5F8DF-4915-98C6-C99E-B33501863EE6}"/>
                    </a:ext>
                  </a:extLst>
                </p:cNvPr>
                <p:cNvSpPr>
                  <a:spLocks/>
                </p:cNvSpPr>
                <p:nvPr/>
              </p:nvSpPr>
              <p:spPr bwMode="auto">
                <a:xfrm>
                  <a:off x="3798" y="1892"/>
                  <a:ext cx="24" cy="7"/>
                </a:xfrm>
                <a:custGeom>
                  <a:avLst/>
                  <a:gdLst>
                    <a:gd name="T0" fmla="*/ 23 w 24"/>
                    <a:gd name="T1" fmla="*/ 0 h 7"/>
                    <a:gd name="T2" fmla="*/ 2 w 24"/>
                    <a:gd name="T3" fmla="*/ 5 h 7"/>
                    <a:gd name="T4" fmla="*/ 0 w 24"/>
                    <a:gd name="T5" fmla="*/ 6 h 7"/>
                    <a:gd name="T6" fmla="*/ 0 60000 65536"/>
                    <a:gd name="T7" fmla="*/ 0 60000 65536"/>
                    <a:gd name="T8" fmla="*/ 0 60000 65536"/>
                    <a:gd name="T9" fmla="*/ 0 w 24"/>
                    <a:gd name="T10" fmla="*/ 0 h 7"/>
                    <a:gd name="T11" fmla="*/ 24 w 24"/>
                    <a:gd name="T12" fmla="*/ 7 h 7"/>
                  </a:gdLst>
                  <a:ahLst/>
                  <a:cxnLst>
                    <a:cxn ang="T6">
                      <a:pos x="T0" y="T1"/>
                    </a:cxn>
                    <a:cxn ang="T7">
                      <a:pos x="T2" y="T3"/>
                    </a:cxn>
                    <a:cxn ang="T8">
                      <a:pos x="T4" y="T5"/>
                    </a:cxn>
                  </a:cxnLst>
                  <a:rect l="T9" t="T10" r="T11" b="T12"/>
                  <a:pathLst>
                    <a:path w="24" h="7">
                      <a:moveTo>
                        <a:pt x="23" y="0"/>
                      </a:moveTo>
                      <a:lnTo>
                        <a:pt x="2" y="5"/>
                      </a:lnTo>
                      <a:lnTo>
                        <a:pt x="0" y="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67" name="Freeform 87">
                  <a:extLst>
                    <a:ext uri="{FF2B5EF4-FFF2-40B4-BE49-F238E27FC236}">
                      <a16:creationId xmlns:a16="http://schemas.microsoft.com/office/drawing/2014/main" id="{1611A39D-F7DD-682F-7B03-64F70B959FF2}"/>
                    </a:ext>
                  </a:extLst>
                </p:cNvPr>
                <p:cNvSpPr>
                  <a:spLocks/>
                </p:cNvSpPr>
                <p:nvPr/>
              </p:nvSpPr>
              <p:spPr bwMode="auto">
                <a:xfrm>
                  <a:off x="3775" y="1898"/>
                  <a:ext cx="24" cy="8"/>
                </a:xfrm>
                <a:custGeom>
                  <a:avLst/>
                  <a:gdLst>
                    <a:gd name="T0" fmla="*/ 23 w 24"/>
                    <a:gd name="T1" fmla="*/ 0 h 8"/>
                    <a:gd name="T2" fmla="*/ 2 w 24"/>
                    <a:gd name="T3" fmla="*/ 6 h 8"/>
                    <a:gd name="T4" fmla="*/ 0 w 24"/>
                    <a:gd name="T5" fmla="*/ 7 h 8"/>
                    <a:gd name="T6" fmla="*/ 0 60000 65536"/>
                    <a:gd name="T7" fmla="*/ 0 60000 65536"/>
                    <a:gd name="T8" fmla="*/ 0 60000 65536"/>
                    <a:gd name="T9" fmla="*/ 0 w 24"/>
                    <a:gd name="T10" fmla="*/ 0 h 8"/>
                    <a:gd name="T11" fmla="*/ 24 w 24"/>
                    <a:gd name="T12" fmla="*/ 8 h 8"/>
                  </a:gdLst>
                  <a:ahLst/>
                  <a:cxnLst>
                    <a:cxn ang="T6">
                      <a:pos x="T0" y="T1"/>
                    </a:cxn>
                    <a:cxn ang="T7">
                      <a:pos x="T2" y="T3"/>
                    </a:cxn>
                    <a:cxn ang="T8">
                      <a:pos x="T4" y="T5"/>
                    </a:cxn>
                  </a:cxnLst>
                  <a:rect l="T9" t="T10" r="T11" b="T12"/>
                  <a:pathLst>
                    <a:path w="24" h="8">
                      <a:moveTo>
                        <a:pt x="23" y="0"/>
                      </a:moveTo>
                      <a:lnTo>
                        <a:pt x="2" y="6"/>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68" name="Freeform 88">
                  <a:extLst>
                    <a:ext uri="{FF2B5EF4-FFF2-40B4-BE49-F238E27FC236}">
                      <a16:creationId xmlns:a16="http://schemas.microsoft.com/office/drawing/2014/main" id="{E0E7DBE2-BA45-37BC-EEEF-AA8A74CDB60F}"/>
                    </a:ext>
                  </a:extLst>
                </p:cNvPr>
                <p:cNvSpPr>
                  <a:spLocks/>
                </p:cNvSpPr>
                <p:nvPr/>
              </p:nvSpPr>
              <p:spPr bwMode="auto">
                <a:xfrm>
                  <a:off x="3755" y="1905"/>
                  <a:ext cx="22" cy="6"/>
                </a:xfrm>
                <a:custGeom>
                  <a:avLst/>
                  <a:gdLst>
                    <a:gd name="T0" fmla="*/ 21 w 22"/>
                    <a:gd name="T1" fmla="*/ 0 h 6"/>
                    <a:gd name="T2" fmla="*/ 2 w 22"/>
                    <a:gd name="T3" fmla="*/ 4 h 6"/>
                    <a:gd name="T4" fmla="*/ 0 w 22"/>
                    <a:gd name="T5" fmla="*/ 5 h 6"/>
                    <a:gd name="T6" fmla="*/ 0 60000 65536"/>
                    <a:gd name="T7" fmla="*/ 0 60000 65536"/>
                    <a:gd name="T8" fmla="*/ 0 60000 65536"/>
                    <a:gd name="T9" fmla="*/ 0 w 22"/>
                    <a:gd name="T10" fmla="*/ 0 h 6"/>
                    <a:gd name="T11" fmla="*/ 22 w 22"/>
                    <a:gd name="T12" fmla="*/ 6 h 6"/>
                  </a:gdLst>
                  <a:ahLst/>
                  <a:cxnLst>
                    <a:cxn ang="T6">
                      <a:pos x="T0" y="T1"/>
                    </a:cxn>
                    <a:cxn ang="T7">
                      <a:pos x="T2" y="T3"/>
                    </a:cxn>
                    <a:cxn ang="T8">
                      <a:pos x="T4" y="T5"/>
                    </a:cxn>
                  </a:cxnLst>
                  <a:rect l="T9" t="T10" r="T11" b="T12"/>
                  <a:pathLst>
                    <a:path w="22" h="6">
                      <a:moveTo>
                        <a:pt x="21" y="0"/>
                      </a:moveTo>
                      <a:lnTo>
                        <a:pt x="2" y="4"/>
                      </a:lnTo>
                      <a:lnTo>
                        <a:pt x="0" y="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69" name="Freeform 89">
                  <a:extLst>
                    <a:ext uri="{FF2B5EF4-FFF2-40B4-BE49-F238E27FC236}">
                      <a16:creationId xmlns:a16="http://schemas.microsoft.com/office/drawing/2014/main" id="{19FF97B6-A76E-852F-6A56-57CD277ECE56}"/>
                    </a:ext>
                  </a:extLst>
                </p:cNvPr>
                <p:cNvSpPr>
                  <a:spLocks/>
                </p:cNvSpPr>
                <p:nvPr/>
              </p:nvSpPr>
              <p:spPr bwMode="auto">
                <a:xfrm>
                  <a:off x="3732" y="1909"/>
                  <a:ext cx="25" cy="8"/>
                </a:xfrm>
                <a:custGeom>
                  <a:avLst/>
                  <a:gdLst>
                    <a:gd name="T0" fmla="*/ 24 w 25"/>
                    <a:gd name="T1" fmla="*/ 0 h 8"/>
                    <a:gd name="T2" fmla="*/ 2 w 25"/>
                    <a:gd name="T3" fmla="*/ 6 h 8"/>
                    <a:gd name="T4" fmla="*/ 0 w 25"/>
                    <a:gd name="T5" fmla="*/ 7 h 8"/>
                    <a:gd name="T6" fmla="*/ 0 60000 65536"/>
                    <a:gd name="T7" fmla="*/ 0 60000 65536"/>
                    <a:gd name="T8" fmla="*/ 0 60000 65536"/>
                    <a:gd name="T9" fmla="*/ 0 w 25"/>
                    <a:gd name="T10" fmla="*/ 0 h 8"/>
                    <a:gd name="T11" fmla="*/ 25 w 25"/>
                    <a:gd name="T12" fmla="*/ 8 h 8"/>
                  </a:gdLst>
                  <a:ahLst/>
                  <a:cxnLst>
                    <a:cxn ang="T6">
                      <a:pos x="T0" y="T1"/>
                    </a:cxn>
                    <a:cxn ang="T7">
                      <a:pos x="T2" y="T3"/>
                    </a:cxn>
                    <a:cxn ang="T8">
                      <a:pos x="T4" y="T5"/>
                    </a:cxn>
                  </a:cxnLst>
                  <a:rect l="T9" t="T10" r="T11" b="T12"/>
                  <a:pathLst>
                    <a:path w="25" h="8">
                      <a:moveTo>
                        <a:pt x="24" y="0"/>
                      </a:moveTo>
                      <a:lnTo>
                        <a:pt x="2" y="6"/>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70" name="Freeform 90">
                  <a:extLst>
                    <a:ext uri="{FF2B5EF4-FFF2-40B4-BE49-F238E27FC236}">
                      <a16:creationId xmlns:a16="http://schemas.microsoft.com/office/drawing/2014/main" id="{585F6C91-4607-3FFE-F84C-9EFF94A634F4}"/>
                    </a:ext>
                  </a:extLst>
                </p:cNvPr>
                <p:cNvSpPr>
                  <a:spLocks/>
                </p:cNvSpPr>
                <p:nvPr/>
              </p:nvSpPr>
              <p:spPr bwMode="auto">
                <a:xfrm>
                  <a:off x="3709" y="1915"/>
                  <a:ext cx="25" cy="8"/>
                </a:xfrm>
                <a:custGeom>
                  <a:avLst/>
                  <a:gdLst>
                    <a:gd name="T0" fmla="*/ 24 w 25"/>
                    <a:gd name="T1" fmla="*/ 0 h 8"/>
                    <a:gd name="T2" fmla="*/ 2 w 25"/>
                    <a:gd name="T3" fmla="*/ 6 h 8"/>
                    <a:gd name="T4" fmla="*/ 0 w 25"/>
                    <a:gd name="T5" fmla="*/ 7 h 8"/>
                    <a:gd name="T6" fmla="*/ 0 60000 65536"/>
                    <a:gd name="T7" fmla="*/ 0 60000 65536"/>
                    <a:gd name="T8" fmla="*/ 0 60000 65536"/>
                    <a:gd name="T9" fmla="*/ 0 w 25"/>
                    <a:gd name="T10" fmla="*/ 0 h 8"/>
                    <a:gd name="T11" fmla="*/ 25 w 25"/>
                    <a:gd name="T12" fmla="*/ 8 h 8"/>
                  </a:gdLst>
                  <a:ahLst/>
                  <a:cxnLst>
                    <a:cxn ang="T6">
                      <a:pos x="T0" y="T1"/>
                    </a:cxn>
                    <a:cxn ang="T7">
                      <a:pos x="T2" y="T3"/>
                    </a:cxn>
                    <a:cxn ang="T8">
                      <a:pos x="T4" y="T5"/>
                    </a:cxn>
                  </a:cxnLst>
                  <a:rect l="T9" t="T10" r="T11" b="T12"/>
                  <a:pathLst>
                    <a:path w="25" h="8">
                      <a:moveTo>
                        <a:pt x="24" y="0"/>
                      </a:moveTo>
                      <a:lnTo>
                        <a:pt x="2" y="6"/>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71" name="Freeform 91">
                  <a:extLst>
                    <a:ext uri="{FF2B5EF4-FFF2-40B4-BE49-F238E27FC236}">
                      <a16:creationId xmlns:a16="http://schemas.microsoft.com/office/drawing/2014/main" id="{62B88B73-24C6-5271-B7BD-8D7246C4E305}"/>
                    </a:ext>
                  </a:extLst>
                </p:cNvPr>
                <p:cNvSpPr>
                  <a:spLocks/>
                </p:cNvSpPr>
                <p:nvPr/>
              </p:nvSpPr>
              <p:spPr bwMode="auto">
                <a:xfrm>
                  <a:off x="3687" y="1922"/>
                  <a:ext cx="23" cy="9"/>
                </a:xfrm>
                <a:custGeom>
                  <a:avLst/>
                  <a:gdLst>
                    <a:gd name="T0" fmla="*/ 22 w 23"/>
                    <a:gd name="T1" fmla="*/ 0 h 9"/>
                    <a:gd name="T2" fmla="*/ 2 w 23"/>
                    <a:gd name="T3" fmla="*/ 7 h 9"/>
                    <a:gd name="T4" fmla="*/ 0 w 23"/>
                    <a:gd name="T5" fmla="*/ 8 h 9"/>
                    <a:gd name="T6" fmla="*/ 0 60000 65536"/>
                    <a:gd name="T7" fmla="*/ 0 60000 65536"/>
                    <a:gd name="T8" fmla="*/ 0 60000 65536"/>
                    <a:gd name="T9" fmla="*/ 0 w 23"/>
                    <a:gd name="T10" fmla="*/ 0 h 9"/>
                    <a:gd name="T11" fmla="*/ 23 w 23"/>
                    <a:gd name="T12" fmla="*/ 9 h 9"/>
                  </a:gdLst>
                  <a:ahLst/>
                  <a:cxnLst>
                    <a:cxn ang="T6">
                      <a:pos x="T0" y="T1"/>
                    </a:cxn>
                    <a:cxn ang="T7">
                      <a:pos x="T2" y="T3"/>
                    </a:cxn>
                    <a:cxn ang="T8">
                      <a:pos x="T4" y="T5"/>
                    </a:cxn>
                  </a:cxnLst>
                  <a:rect l="T9" t="T10" r="T11" b="T12"/>
                  <a:pathLst>
                    <a:path w="23" h="9">
                      <a:moveTo>
                        <a:pt x="22" y="0"/>
                      </a:moveTo>
                      <a:lnTo>
                        <a:pt x="2" y="7"/>
                      </a:lnTo>
                      <a:lnTo>
                        <a:pt x="0"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72" name="Freeform 92">
                  <a:extLst>
                    <a:ext uri="{FF2B5EF4-FFF2-40B4-BE49-F238E27FC236}">
                      <a16:creationId xmlns:a16="http://schemas.microsoft.com/office/drawing/2014/main" id="{2E254087-BDA9-8509-2593-E8077C23D51C}"/>
                    </a:ext>
                  </a:extLst>
                </p:cNvPr>
                <p:cNvSpPr>
                  <a:spLocks/>
                </p:cNvSpPr>
                <p:nvPr/>
              </p:nvSpPr>
              <p:spPr bwMode="auto">
                <a:xfrm>
                  <a:off x="3666" y="1929"/>
                  <a:ext cx="25" cy="9"/>
                </a:xfrm>
                <a:custGeom>
                  <a:avLst/>
                  <a:gdLst>
                    <a:gd name="T0" fmla="*/ 24 w 25"/>
                    <a:gd name="T1" fmla="*/ 0 h 9"/>
                    <a:gd name="T2" fmla="*/ 2 w 25"/>
                    <a:gd name="T3" fmla="*/ 7 h 9"/>
                    <a:gd name="T4" fmla="*/ 0 w 25"/>
                    <a:gd name="T5" fmla="*/ 8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4" y="0"/>
                      </a:moveTo>
                      <a:lnTo>
                        <a:pt x="2" y="7"/>
                      </a:lnTo>
                      <a:lnTo>
                        <a:pt x="0"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73" name="Freeform 93">
                  <a:extLst>
                    <a:ext uri="{FF2B5EF4-FFF2-40B4-BE49-F238E27FC236}">
                      <a16:creationId xmlns:a16="http://schemas.microsoft.com/office/drawing/2014/main" id="{8D5ECB10-CA60-0F2E-835F-FD95E26F3711}"/>
                    </a:ext>
                  </a:extLst>
                </p:cNvPr>
                <p:cNvSpPr>
                  <a:spLocks/>
                </p:cNvSpPr>
                <p:nvPr/>
              </p:nvSpPr>
              <p:spPr bwMode="auto">
                <a:xfrm>
                  <a:off x="3648" y="1937"/>
                  <a:ext cx="21" cy="10"/>
                </a:xfrm>
                <a:custGeom>
                  <a:avLst/>
                  <a:gdLst>
                    <a:gd name="T0" fmla="*/ 20 w 21"/>
                    <a:gd name="T1" fmla="*/ 0 h 10"/>
                    <a:gd name="T2" fmla="*/ 2 w 21"/>
                    <a:gd name="T3" fmla="*/ 8 h 10"/>
                    <a:gd name="T4" fmla="*/ 0 w 21"/>
                    <a:gd name="T5" fmla="*/ 9 h 10"/>
                    <a:gd name="T6" fmla="*/ 0 60000 65536"/>
                    <a:gd name="T7" fmla="*/ 0 60000 65536"/>
                    <a:gd name="T8" fmla="*/ 0 60000 65536"/>
                    <a:gd name="T9" fmla="*/ 0 w 21"/>
                    <a:gd name="T10" fmla="*/ 0 h 10"/>
                    <a:gd name="T11" fmla="*/ 21 w 21"/>
                    <a:gd name="T12" fmla="*/ 10 h 10"/>
                  </a:gdLst>
                  <a:ahLst/>
                  <a:cxnLst>
                    <a:cxn ang="T6">
                      <a:pos x="T0" y="T1"/>
                    </a:cxn>
                    <a:cxn ang="T7">
                      <a:pos x="T2" y="T3"/>
                    </a:cxn>
                    <a:cxn ang="T8">
                      <a:pos x="T4" y="T5"/>
                    </a:cxn>
                  </a:cxnLst>
                  <a:rect l="T9" t="T10" r="T11" b="T12"/>
                  <a:pathLst>
                    <a:path w="21" h="10">
                      <a:moveTo>
                        <a:pt x="20" y="0"/>
                      </a:moveTo>
                      <a:lnTo>
                        <a:pt x="2" y="8"/>
                      </a:lnTo>
                      <a:lnTo>
                        <a:pt x="0" y="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74" name="Freeform 94">
                  <a:extLst>
                    <a:ext uri="{FF2B5EF4-FFF2-40B4-BE49-F238E27FC236}">
                      <a16:creationId xmlns:a16="http://schemas.microsoft.com/office/drawing/2014/main" id="{D3F22FCE-BE33-0F47-47C7-2BB5553397D1}"/>
                    </a:ext>
                  </a:extLst>
                </p:cNvPr>
                <p:cNvSpPr>
                  <a:spLocks/>
                </p:cNvSpPr>
                <p:nvPr/>
              </p:nvSpPr>
              <p:spPr bwMode="auto">
                <a:xfrm>
                  <a:off x="3628" y="1944"/>
                  <a:ext cx="22" cy="12"/>
                </a:xfrm>
                <a:custGeom>
                  <a:avLst/>
                  <a:gdLst>
                    <a:gd name="T0" fmla="*/ 21 w 22"/>
                    <a:gd name="T1" fmla="*/ 0 h 12"/>
                    <a:gd name="T2" fmla="*/ 0 w 22"/>
                    <a:gd name="T3" fmla="*/ 10 h 12"/>
                    <a:gd name="T4" fmla="*/ 0 w 22"/>
                    <a:gd name="T5" fmla="*/ 11 h 12"/>
                    <a:gd name="T6" fmla="*/ 0 60000 65536"/>
                    <a:gd name="T7" fmla="*/ 0 60000 65536"/>
                    <a:gd name="T8" fmla="*/ 0 60000 65536"/>
                    <a:gd name="T9" fmla="*/ 0 w 22"/>
                    <a:gd name="T10" fmla="*/ 0 h 12"/>
                    <a:gd name="T11" fmla="*/ 22 w 22"/>
                    <a:gd name="T12" fmla="*/ 12 h 12"/>
                  </a:gdLst>
                  <a:ahLst/>
                  <a:cxnLst>
                    <a:cxn ang="T6">
                      <a:pos x="T0" y="T1"/>
                    </a:cxn>
                    <a:cxn ang="T7">
                      <a:pos x="T2" y="T3"/>
                    </a:cxn>
                    <a:cxn ang="T8">
                      <a:pos x="T4" y="T5"/>
                    </a:cxn>
                  </a:cxnLst>
                  <a:rect l="T9" t="T10" r="T11" b="T12"/>
                  <a:pathLst>
                    <a:path w="22" h="12">
                      <a:moveTo>
                        <a:pt x="21" y="0"/>
                      </a:moveTo>
                      <a:lnTo>
                        <a:pt x="0" y="10"/>
                      </a:lnTo>
                      <a:lnTo>
                        <a:pt x="0"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75" name="Freeform 95">
                  <a:extLst>
                    <a:ext uri="{FF2B5EF4-FFF2-40B4-BE49-F238E27FC236}">
                      <a16:creationId xmlns:a16="http://schemas.microsoft.com/office/drawing/2014/main" id="{BB46F8B1-FA9C-4488-10DF-E75D3A2559AE}"/>
                    </a:ext>
                  </a:extLst>
                </p:cNvPr>
                <p:cNvSpPr>
                  <a:spLocks/>
                </p:cNvSpPr>
                <p:nvPr/>
              </p:nvSpPr>
              <p:spPr bwMode="auto">
                <a:xfrm>
                  <a:off x="3575" y="1954"/>
                  <a:ext cx="54" cy="29"/>
                </a:xfrm>
                <a:custGeom>
                  <a:avLst/>
                  <a:gdLst>
                    <a:gd name="T0" fmla="*/ 53 w 54"/>
                    <a:gd name="T1" fmla="*/ 0 h 29"/>
                    <a:gd name="T2" fmla="*/ 2 w 54"/>
                    <a:gd name="T3" fmla="*/ 27 h 29"/>
                    <a:gd name="T4" fmla="*/ 0 w 54"/>
                    <a:gd name="T5" fmla="*/ 28 h 29"/>
                    <a:gd name="T6" fmla="*/ 0 60000 65536"/>
                    <a:gd name="T7" fmla="*/ 0 60000 65536"/>
                    <a:gd name="T8" fmla="*/ 0 60000 65536"/>
                    <a:gd name="T9" fmla="*/ 0 w 54"/>
                    <a:gd name="T10" fmla="*/ 0 h 29"/>
                    <a:gd name="T11" fmla="*/ 54 w 54"/>
                    <a:gd name="T12" fmla="*/ 29 h 29"/>
                  </a:gdLst>
                  <a:ahLst/>
                  <a:cxnLst>
                    <a:cxn ang="T6">
                      <a:pos x="T0" y="T1"/>
                    </a:cxn>
                    <a:cxn ang="T7">
                      <a:pos x="T2" y="T3"/>
                    </a:cxn>
                    <a:cxn ang="T8">
                      <a:pos x="T4" y="T5"/>
                    </a:cxn>
                  </a:cxnLst>
                  <a:rect l="T9" t="T10" r="T11" b="T12"/>
                  <a:pathLst>
                    <a:path w="54" h="29">
                      <a:moveTo>
                        <a:pt x="53" y="0"/>
                      </a:moveTo>
                      <a:lnTo>
                        <a:pt x="2" y="27"/>
                      </a:lnTo>
                      <a:lnTo>
                        <a:pt x="0" y="2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76" name="Freeform 96">
                  <a:extLst>
                    <a:ext uri="{FF2B5EF4-FFF2-40B4-BE49-F238E27FC236}">
                      <a16:creationId xmlns:a16="http://schemas.microsoft.com/office/drawing/2014/main" id="{679B3539-E909-E820-2A0F-0AA4A0F518D6}"/>
                    </a:ext>
                  </a:extLst>
                </p:cNvPr>
                <p:cNvSpPr>
                  <a:spLocks/>
                </p:cNvSpPr>
                <p:nvPr/>
              </p:nvSpPr>
              <p:spPr bwMode="auto">
                <a:xfrm>
                  <a:off x="3524" y="1980"/>
                  <a:ext cx="55" cy="30"/>
                </a:xfrm>
                <a:custGeom>
                  <a:avLst/>
                  <a:gdLst>
                    <a:gd name="T0" fmla="*/ 54 w 55"/>
                    <a:gd name="T1" fmla="*/ 0 h 30"/>
                    <a:gd name="T2" fmla="*/ 2 w 55"/>
                    <a:gd name="T3" fmla="*/ 28 h 30"/>
                    <a:gd name="T4" fmla="*/ 0 w 55"/>
                    <a:gd name="T5" fmla="*/ 29 h 30"/>
                    <a:gd name="T6" fmla="*/ 0 60000 65536"/>
                    <a:gd name="T7" fmla="*/ 0 60000 65536"/>
                    <a:gd name="T8" fmla="*/ 0 60000 65536"/>
                    <a:gd name="T9" fmla="*/ 0 w 55"/>
                    <a:gd name="T10" fmla="*/ 0 h 30"/>
                    <a:gd name="T11" fmla="*/ 55 w 55"/>
                    <a:gd name="T12" fmla="*/ 30 h 30"/>
                  </a:gdLst>
                  <a:ahLst/>
                  <a:cxnLst>
                    <a:cxn ang="T6">
                      <a:pos x="T0" y="T1"/>
                    </a:cxn>
                    <a:cxn ang="T7">
                      <a:pos x="T2" y="T3"/>
                    </a:cxn>
                    <a:cxn ang="T8">
                      <a:pos x="T4" y="T5"/>
                    </a:cxn>
                  </a:cxnLst>
                  <a:rect l="T9" t="T10" r="T11" b="T12"/>
                  <a:pathLst>
                    <a:path w="55" h="30">
                      <a:moveTo>
                        <a:pt x="54" y="0"/>
                      </a:moveTo>
                      <a:lnTo>
                        <a:pt x="2" y="28"/>
                      </a:lnTo>
                      <a:lnTo>
                        <a:pt x="0" y="2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77" name="Freeform 97">
                  <a:extLst>
                    <a:ext uri="{FF2B5EF4-FFF2-40B4-BE49-F238E27FC236}">
                      <a16:creationId xmlns:a16="http://schemas.microsoft.com/office/drawing/2014/main" id="{E55040BE-4958-DA99-B21F-6E8404B6AD6F}"/>
                    </a:ext>
                  </a:extLst>
                </p:cNvPr>
                <p:cNvSpPr>
                  <a:spLocks/>
                </p:cNvSpPr>
                <p:nvPr/>
              </p:nvSpPr>
              <p:spPr bwMode="auto">
                <a:xfrm>
                  <a:off x="3473" y="2008"/>
                  <a:ext cx="53" cy="29"/>
                </a:xfrm>
                <a:custGeom>
                  <a:avLst/>
                  <a:gdLst>
                    <a:gd name="T0" fmla="*/ 52 w 53"/>
                    <a:gd name="T1" fmla="*/ 0 h 29"/>
                    <a:gd name="T2" fmla="*/ 2 w 53"/>
                    <a:gd name="T3" fmla="*/ 28 h 29"/>
                    <a:gd name="T4" fmla="*/ 0 w 53"/>
                    <a:gd name="T5" fmla="*/ 28 h 29"/>
                    <a:gd name="T6" fmla="*/ 0 60000 65536"/>
                    <a:gd name="T7" fmla="*/ 0 60000 65536"/>
                    <a:gd name="T8" fmla="*/ 0 60000 65536"/>
                    <a:gd name="T9" fmla="*/ 0 w 53"/>
                    <a:gd name="T10" fmla="*/ 0 h 29"/>
                    <a:gd name="T11" fmla="*/ 53 w 53"/>
                    <a:gd name="T12" fmla="*/ 29 h 29"/>
                  </a:gdLst>
                  <a:ahLst/>
                  <a:cxnLst>
                    <a:cxn ang="T6">
                      <a:pos x="T0" y="T1"/>
                    </a:cxn>
                    <a:cxn ang="T7">
                      <a:pos x="T2" y="T3"/>
                    </a:cxn>
                    <a:cxn ang="T8">
                      <a:pos x="T4" y="T5"/>
                    </a:cxn>
                  </a:cxnLst>
                  <a:rect l="T9" t="T10" r="T11" b="T12"/>
                  <a:pathLst>
                    <a:path w="53" h="29">
                      <a:moveTo>
                        <a:pt x="52" y="0"/>
                      </a:moveTo>
                      <a:lnTo>
                        <a:pt x="2" y="28"/>
                      </a:lnTo>
                      <a:lnTo>
                        <a:pt x="0" y="2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78" name="Freeform 98">
                  <a:extLst>
                    <a:ext uri="{FF2B5EF4-FFF2-40B4-BE49-F238E27FC236}">
                      <a16:creationId xmlns:a16="http://schemas.microsoft.com/office/drawing/2014/main" id="{8D7516D3-D3BC-0651-B018-13BE96F15E37}"/>
                    </a:ext>
                  </a:extLst>
                </p:cNvPr>
                <p:cNvSpPr>
                  <a:spLocks/>
                </p:cNvSpPr>
                <p:nvPr/>
              </p:nvSpPr>
              <p:spPr bwMode="auto">
                <a:xfrm>
                  <a:off x="3424" y="2036"/>
                  <a:ext cx="53" cy="31"/>
                </a:xfrm>
                <a:custGeom>
                  <a:avLst/>
                  <a:gdLst>
                    <a:gd name="T0" fmla="*/ 52 w 53"/>
                    <a:gd name="T1" fmla="*/ 0 h 31"/>
                    <a:gd name="T2" fmla="*/ 2 w 53"/>
                    <a:gd name="T3" fmla="*/ 30 h 31"/>
                    <a:gd name="T4" fmla="*/ 0 w 53"/>
                    <a:gd name="T5" fmla="*/ 30 h 31"/>
                    <a:gd name="T6" fmla="*/ 0 60000 65536"/>
                    <a:gd name="T7" fmla="*/ 0 60000 65536"/>
                    <a:gd name="T8" fmla="*/ 0 60000 65536"/>
                    <a:gd name="T9" fmla="*/ 0 w 53"/>
                    <a:gd name="T10" fmla="*/ 0 h 31"/>
                    <a:gd name="T11" fmla="*/ 53 w 53"/>
                    <a:gd name="T12" fmla="*/ 31 h 31"/>
                  </a:gdLst>
                  <a:ahLst/>
                  <a:cxnLst>
                    <a:cxn ang="T6">
                      <a:pos x="T0" y="T1"/>
                    </a:cxn>
                    <a:cxn ang="T7">
                      <a:pos x="T2" y="T3"/>
                    </a:cxn>
                    <a:cxn ang="T8">
                      <a:pos x="T4" y="T5"/>
                    </a:cxn>
                  </a:cxnLst>
                  <a:rect l="T9" t="T10" r="T11" b="T12"/>
                  <a:pathLst>
                    <a:path w="53" h="31">
                      <a:moveTo>
                        <a:pt x="52" y="0"/>
                      </a:moveTo>
                      <a:lnTo>
                        <a:pt x="2" y="30"/>
                      </a:lnTo>
                      <a:lnTo>
                        <a:pt x="0" y="30"/>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79" name="Freeform 99">
                  <a:extLst>
                    <a:ext uri="{FF2B5EF4-FFF2-40B4-BE49-F238E27FC236}">
                      <a16:creationId xmlns:a16="http://schemas.microsoft.com/office/drawing/2014/main" id="{EDE58359-6B10-E33C-9FCF-AA7BA3A246AB}"/>
                    </a:ext>
                  </a:extLst>
                </p:cNvPr>
                <p:cNvSpPr>
                  <a:spLocks/>
                </p:cNvSpPr>
                <p:nvPr/>
              </p:nvSpPr>
              <p:spPr bwMode="auto">
                <a:xfrm>
                  <a:off x="3376" y="2066"/>
                  <a:ext cx="51" cy="30"/>
                </a:xfrm>
                <a:custGeom>
                  <a:avLst/>
                  <a:gdLst>
                    <a:gd name="T0" fmla="*/ 50 w 51"/>
                    <a:gd name="T1" fmla="*/ 0 h 30"/>
                    <a:gd name="T2" fmla="*/ 0 w 51"/>
                    <a:gd name="T3" fmla="*/ 28 h 30"/>
                    <a:gd name="T4" fmla="*/ 0 w 51"/>
                    <a:gd name="T5" fmla="*/ 29 h 30"/>
                    <a:gd name="T6" fmla="*/ 0 60000 65536"/>
                    <a:gd name="T7" fmla="*/ 0 60000 65536"/>
                    <a:gd name="T8" fmla="*/ 0 60000 65536"/>
                    <a:gd name="T9" fmla="*/ 0 w 51"/>
                    <a:gd name="T10" fmla="*/ 0 h 30"/>
                    <a:gd name="T11" fmla="*/ 51 w 51"/>
                    <a:gd name="T12" fmla="*/ 30 h 30"/>
                  </a:gdLst>
                  <a:ahLst/>
                  <a:cxnLst>
                    <a:cxn ang="T6">
                      <a:pos x="T0" y="T1"/>
                    </a:cxn>
                    <a:cxn ang="T7">
                      <a:pos x="T2" y="T3"/>
                    </a:cxn>
                    <a:cxn ang="T8">
                      <a:pos x="T4" y="T5"/>
                    </a:cxn>
                  </a:cxnLst>
                  <a:rect l="T9" t="T10" r="T11" b="T12"/>
                  <a:pathLst>
                    <a:path w="51" h="30">
                      <a:moveTo>
                        <a:pt x="50" y="0"/>
                      </a:moveTo>
                      <a:lnTo>
                        <a:pt x="0" y="28"/>
                      </a:lnTo>
                      <a:lnTo>
                        <a:pt x="0" y="2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80" name="Freeform 100">
                  <a:extLst>
                    <a:ext uri="{FF2B5EF4-FFF2-40B4-BE49-F238E27FC236}">
                      <a16:creationId xmlns:a16="http://schemas.microsoft.com/office/drawing/2014/main" id="{6E317192-78AC-BB29-273A-6353EB6C2BEB}"/>
                    </a:ext>
                  </a:extLst>
                </p:cNvPr>
                <p:cNvSpPr>
                  <a:spLocks/>
                </p:cNvSpPr>
                <p:nvPr/>
              </p:nvSpPr>
              <p:spPr bwMode="auto">
                <a:xfrm>
                  <a:off x="3328" y="2095"/>
                  <a:ext cx="49" cy="33"/>
                </a:xfrm>
                <a:custGeom>
                  <a:avLst/>
                  <a:gdLst>
                    <a:gd name="T0" fmla="*/ 48 w 49"/>
                    <a:gd name="T1" fmla="*/ 0 h 33"/>
                    <a:gd name="T2" fmla="*/ 2 w 49"/>
                    <a:gd name="T3" fmla="*/ 31 h 33"/>
                    <a:gd name="T4" fmla="*/ 0 w 49"/>
                    <a:gd name="T5" fmla="*/ 32 h 33"/>
                    <a:gd name="T6" fmla="*/ 0 60000 65536"/>
                    <a:gd name="T7" fmla="*/ 0 60000 65536"/>
                    <a:gd name="T8" fmla="*/ 0 60000 65536"/>
                    <a:gd name="T9" fmla="*/ 0 w 49"/>
                    <a:gd name="T10" fmla="*/ 0 h 33"/>
                    <a:gd name="T11" fmla="*/ 49 w 49"/>
                    <a:gd name="T12" fmla="*/ 33 h 33"/>
                  </a:gdLst>
                  <a:ahLst/>
                  <a:cxnLst>
                    <a:cxn ang="T6">
                      <a:pos x="T0" y="T1"/>
                    </a:cxn>
                    <a:cxn ang="T7">
                      <a:pos x="T2" y="T3"/>
                    </a:cxn>
                    <a:cxn ang="T8">
                      <a:pos x="T4" y="T5"/>
                    </a:cxn>
                  </a:cxnLst>
                  <a:rect l="T9" t="T10" r="T11" b="T12"/>
                  <a:pathLst>
                    <a:path w="49" h="33">
                      <a:moveTo>
                        <a:pt x="48" y="0"/>
                      </a:moveTo>
                      <a:lnTo>
                        <a:pt x="2" y="31"/>
                      </a:lnTo>
                      <a:lnTo>
                        <a:pt x="0" y="3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81" name="Freeform 101">
                  <a:extLst>
                    <a:ext uri="{FF2B5EF4-FFF2-40B4-BE49-F238E27FC236}">
                      <a16:creationId xmlns:a16="http://schemas.microsoft.com/office/drawing/2014/main" id="{F4ACD163-080E-2014-49AD-08F67325C068}"/>
                    </a:ext>
                  </a:extLst>
                </p:cNvPr>
                <p:cNvSpPr>
                  <a:spLocks/>
                </p:cNvSpPr>
                <p:nvPr/>
              </p:nvSpPr>
              <p:spPr bwMode="auto">
                <a:xfrm>
                  <a:off x="3284" y="2126"/>
                  <a:ext cx="49" cy="31"/>
                </a:xfrm>
                <a:custGeom>
                  <a:avLst/>
                  <a:gdLst>
                    <a:gd name="T0" fmla="*/ 48 w 49"/>
                    <a:gd name="T1" fmla="*/ 0 h 31"/>
                    <a:gd name="T2" fmla="*/ 2 w 49"/>
                    <a:gd name="T3" fmla="*/ 29 h 31"/>
                    <a:gd name="T4" fmla="*/ 0 w 49"/>
                    <a:gd name="T5" fmla="*/ 30 h 31"/>
                    <a:gd name="T6" fmla="*/ 0 60000 65536"/>
                    <a:gd name="T7" fmla="*/ 0 60000 65536"/>
                    <a:gd name="T8" fmla="*/ 0 60000 65536"/>
                    <a:gd name="T9" fmla="*/ 0 w 49"/>
                    <a:gd name="T10" fmla="*/ 0 h 31"/>
                    <a:gd name="T11" fmla="*/ 49 w 49"/>
                    <a:gd name="T12" fmla="*/ 31 h 31"/>
                  </a:gdLst>
                  <a:ahLst/>
                  <a:cxnLst>
                    <a:cxn ang="T6">
                      <a:pos x="T0" y="T1"/>
                    </a:cxn>
                    <a:cxn ang="T7">
                      <a:pos x="T2" y="T3"/>
                    </a:cxn>
                    <a:cxn ang="T8">
                      <a:pos x="T4" y="T5"/>
                    </a:cxn>
                  </a:cxnLst>
                  <a:rect l="T9" t="T10" r="T11" b="T12"/>
                  <a:pathLst>
                    <a:path w="49" h="31">
                      <a:moveTo>
                        <a:pt x="48" y="0"/>
                      </a:moveTo>
                      <a:lnTo>
                        <a:pt x="2" y="29"/>
                      </a:lnTo>
                      <a:lnTo>
                        <a:pt x="0" y="30"/>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82" name="Freeform 102">
                  <a:extLst>
                    <a:ext uri="{FF2B5EF4-FFF2-40B4-BE49-F238E27FC236}">
                      <a16:creationId xmlns:a16="http://schemas.microsoft.com/office/drawing/2014/main" id="{E93D128A-1CE6-C66B-B7CC-660A89E7C663}"/>
                    </a:ext>
                  </a:extLst>
                </p:cNvPr>
                <p:cNvSpPr>
                  <a:spLocks/>
                </p:cNvSpPr>
                <p:nvPr/>
              </p:nvSpPr>
              <p:spPr bwMode="auto">
                <a:xfrm>
                  <a:off x="3239" y="2156"/>
                  <a:ext cx="46" cy="33"/>
                </a:xfrm>
                <a:custGeom>
                  <a:avLst/>
                  <a:gdLst>
                    <a:gd name="T0" fmla="*/ 45 w 46"/>
                    <a:gd name="T1" fmla="*/ 0 h 33"/>
                    <a:gd name="T2" fmla="*/ 2 w 46"/>
                    <a:gd name="T3" fmla="*/ 32 h 33"/>
                    <a:gd name="T4" fmla="*/ 0 w 46"/>
                    <a:gd name="T5" fmla="*/ 32 h 33"/>
                    <a:gd name="T6" fmla="*/ 0 60000 65536"/>
                    <a:gd name="T7" fmla="*/ 0 60000 65536"/>
                    <a:gd name="T8" fmla="*/ 0 60000 65536"/>
                    <a:gd name="T9" fmla="*/ 0 w 46"/>
                    <a:gd name="T10" fmla="*/ 0 h 33"/>
                    <a:gd name="T11" fmla="*/ 46 w 46"/>
                    <a:gd name="T12" fmla="*/ 33 h 33"/>
                  </a:gdLst>
                  <a:ahLst/>
                  <a:cxnLst>
                    <a:cxn ang="T6">
                      <a:pos x="T0" y="T1"/>
                    </a:cxn>
                    <a:cxn ang="T7">
                      <a:pos x="T2" y="T3"/>
                    </a:cxn>
                    <a:cxn ang="T8">
                      <a:pos x="T4" y="T5"/>
                    </a:cxn>
                  </a:cxnLst>
                  <a:rect l="T9" t="T10" r="T11" b="T12"/>
                  <a:pathLst>
                    <a:path w="46" h="33">
                      <a:moveTo>
                        <a:pt x="45" y="0"/>
                      </a:moveTo>
                      <a:lnTo>
                        <a:pt x="2" y="32"/>
                      </a:lnTo>
                      <a:lnTo>
                        <a:pt x="0" y="3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83" name="Freeform 103">
                  <a:extLst>
                    <a:ext uri="{FF2B5EF4-FFF2-40B4-BE49-F238E27FC236}">
                      <a16:creationId xmlns:a16="http://schemas.microsoft.com/office/drawing/2014/main" id="{86B3B6CE-17FB-7659-9E05-F74B8B427B66}"/>
                    </a:ext>
                  </a:extLst>
                </p:cNvPr>
                <p:cNvSpPr>
                  <a:spLocks/>
                </p:cNvSpPr>
                <p:nvPr/>
              </p:nvSpPr>
              <p:spPr bwMode="auto">
                <a:xfrm>
                  <a:off x="3197" y="2188"/>
                  <a:ext cx="45" cy="34"/>
                </a:xfrm>
                <a:custGeom>
                  <a:avLst/>
                  <a:gdLst>
                    <a:gd name="T0" fmla="*/ 44 w 45"/>
                    <a:gd name="T1" fmla="*/ 0 h 34"/>
                    <a:gd name="T2" fmla="*/ 2 w 45"/>
                    <a:gd name="T3" fmla="*/ 33 h 34"/>
                    <a:gd name="T4" fmla="*/ 0 w 45"/>
                    <a:gd name="T5" fmla="*/ 33 h 34"/>
                    <a:gd name="T6" fmla="*/ 0 60000 65536"/>
                    <a:gd name="T7" fmla="*/ 0 60000 65536"/>
                    <a:gd name="T8" fmla="*/ 0 60000 65536"/>
                    <a:gd name="T9" fmla="*/ 0 w 45"/>
                    <a:gd name="T10" fmla="*/ 0 h 34"/>
                    <a:gd name="T11" fmla="*/ 45 w 45"/>
                    <a:gd name="T12" fmla="*/ 34 h 34"/>
                  </a:gdLst>
                  <a:ahLst/>
                  <a:cxnLst>
                    <a:cxn ang="T6">
                      <a:pos x="T0" y="T1"/>
                    </a:cxn>
                    <a:cxn ang="T7">
                      <a:pos x="T2" y="T3"/>
                    </a:cxn>
                    <a:cxn ang="T8">
                      <a:pos x="T4" y="T5"/>
                    </a:cxn>
                  </a:cxnLst>
                  <a:rect l="T9" t="T10" r="T11" b="T12"/>
                  <a:pathLst>
                    <a:path w="45" h="34">
                      <a:moveTo>
                        <a:pt x="44" y="0"/>
                      </a:moveTo>
                      <a:lnTo>
                        <a:pt x="2" y="33"/>
                      </a:lnTo>
                      <a:lnTo>
                        <a:pt x="0" y="3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84" name="Freeform 104">
                  <a:extLst>
                    <a:ext uri="{FF2B5EF4-FFF2-40B4-BE49-F238E27FC236}">
                      <a16:creationId xmlns:a16="http://schemas.microsoft.com/office/drawing/2014/main" id="{952C73DC-EA00-476A-676B-635ADE610A52}"/>
                    </a:ext>
                  </a:extLst>
                </p:cNvPr>
                <p:cNvSpPr>
                  <a:spLocks/>
                </p:cNvSpPr>
                <p:nvPr/>
              </p:nvSpPr>
              <p:spPr bwMode="auto">
                <a:xfrm>
                  <a:off x="3157" y="2221"/>
                  <a:ext cx="44" cy="34"/>
                </a:xfrm>
                <a:custGeom>
                  <a:avLst/>
                  <a:gdLst>
                    <a:gd name="T0" fmla="*/ 43 w 44"/>
                    <a:gd name="T1" fmla="*/ 0 h 34"/>
                    <a:gd name="T2" fmla="*/ 2 w 44"/>
                    <a:gd name="T3" fmla="*/ 33 h 34"/>
                    <a:gd name="T4" fmla="*/ 0 w 44"/>
                    <a:gd name="T5" fmla="*/ 33 h 34"/>
                    <a:gd name="T6" fmla="*/ 0 60000 65536"/>
                    <a:gd name="T7" fmla="*/ 0 60000 65536"/>
                    <a:gd name="T8" fmla="*/ 0 60000 65536"/>
                    <a:gd name="T9" fmla="*/ 0 w 44"/>
                    <a:gd name="T10" fmla="*/ 0 h 34"/>
                    <a:gd name="T11" fmla="*/ 44 w 44"/>
                    <a:gd name="T12" fmla="*/ 34 h 34"/>
                  </a:gdLst>
                  <a:ahLst/>
                  <a:cxnLst>
                    <a:cxn ang="T6">
                      <a:pos x="T0" y="T1"/>
                    </a:cxn>
                    <a:cxn ang="T7">
                      <a:pos x="T2" y="T3"/>
                    </a:cxn>
                    <a:cxn ang="T8">
                      <a:pos x="T4" y="T5"/>
                    </a:cxn>
                  </a:cxnLst>
                  <a:rect l="T9" t="T10" r="T11" b="T12"/>
                  <a:pathLst>
                    <a:path w="44" h="34">
                      <a:moveTo>
                        <a:pt x="43" y="0"/>
                      </a:moveTo>
                      <a:lnTo>
                        <a:pt x="2" y="33"/>
                      </a:lnTo>
                      <a:lnTo>
                        <a:pt x="0" y="3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85" name="Freeform 105">
                  <a:extLst>
                    <a:ext uri="{FF2B5EF4-FFF2-40B4-BE49-F238E27FC236}">
                      <a16:creationId xmlns:a16="http://schemas.microsoft.com/office/drawing/2014/main" id="{CCA56503-BB6F-2DE4-6B98-C792F8F9D113}"/>
                    </a:ext>
                  </a:extLst>
                </p:cNvPr>
                <p:cNvSpPr>
                  <a:spLocks/>
                </p:cNvSpPr>
                <p:nvPr/>
              </p:nvSpPr>
              <p:spPr bwMode="auto">
                <a:xfrm>
                  <a:off x="3129" y="2254"/>
                  <a:ext cx="31" cy="26"/>
                </a:xfrm>
                <a:custGeom>
                  <a:avLst/>
                  <a:gdLst>
                    <a:gd name="T0" fmla="*/ 30 w 31"/>
                    <a:gd name="T1" fmla="*/ 0 h 26"/>
                    <a:gd name="T2" fmla="*/ 2 w 31"/>
                    <a:gd name="T3" fmla="*/ 24 h 26"/>
                    <a:gd name="T4" fmla="*/ 0 w 31"/>
                    <a:gd name="T5" fmla="*/ 25 h 26"/>
                    <a:gd name="T6" fmla="*/ 0 60000 65536"/>
                    <a:gd name="T7" fmla="*/ 0 60000 65536"/>
                    <a:gd name="T8" fmla="*/ 0 60000 65536"/>
                    <a:gd name="T9" fmla="*/ 0 w 31"/>
                    <a:gd name="T10" fmla="*/ 0 h 26"/>
                    <a:gd name="T11" fmla="*/ 31 w 31"/>
                    <a:gd name="T12" fmla="*/ 26 h 26"/>
                  </a:gdLst>
                  <a:ahLst/>
                  <a:cxnLst>
                    <a:cxn ang="T6">
                      <a:pos x="T0" y="T1"/>
                    </a:cxn>
                    <a:cxn ang="T7">
                      <a:pos x="T2" y="T3"/>
                    </a:cxn>
                    <a:cxn ang="T8">
                      <a:pos x="T4" y="T5"/>
                    </a:cxn>
                  </a:cxnLst>
                  <a:rect l="T9" t="T10" r="T11" b="T12"/>
                  <a:pathLst>
                    <a:path w="31" h="26">
                      <a:moveTo>
                        <a:pt x="30" y="0"/>
                      </a:moveTo>
                      <a:lnTo>
                        <a:pt x="2" y="24"/>
                      </a:lnTo>
                      <a:lnTo>
                        <a:pt x="0" y="2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86" name="Freeform 106">
                  <a:extLst>
                    <a:ext uri="{FF2B5EF4-FFF2-40B4-BE49-F238E27FC236}">
                      <a16:creationId xmlns:a16="http://schemas.microsoft.com/office/drawing/2014/main" id="{099C89A3-3785-8B40-D39B-F0E2678F8EF6}"/>
                    </a:ext>
                  </a:extLst>
                </p:cNvPr>
                <p:cNvSpPr>
                  <a:spLocks/>
                </p:cNvSpPr>
                <p:nvPr/>
              </p:nvSpPr>
              <p:spPr bwMode="auto">
                <a:xfrm>
                  <a:off x="3103" y="2276"/>
                  <a:ext cx="29" cy="24"/>
                </a:xfrm>
                <a:custGeom>
                  <a:avLst/>
                  <a:gdLst>
                    <a:gd name="T0" fmla="*/ 28 w 29"/>
                    <a:gd name="T1" fmla="*/ 0 h 24"/>
                    <a:gd name="T2" fmla="*/ 2 w 29"/>
                    <a:gd name="T3" fmla="*/ 23 h 24"/>
                    <a:gd name="T4" fmla="*/ 0 w 29"/>
                    <a:gd name="T5" fmla="*/ 23 h 24"/>
                    <a:gd name="T6" fmla="*/ 0 60000 65536"/>
                    <a:gd name="T7" fmla="*/ 0 60000 65536"/>
                    <a:gd name="T8" fmla="*/ 0 60000 65536"/>
                    <a:gd name="T9" fmla="*/ 0 w 29"/>
                    <a:gd name="T10" fmla="*/ 0 h 24"/>
                    <a:gd name="T11" fmla="*/ 29 w 29"/>
                    <a:gd name="T12" fmla="*/ 24 h 24"/>
                  </a:gdLst>
                  <a:ahLst/>
                  <a:cxnLst>
                    <a:cxn ang="T6">
                      <a:pos x="T0" y="T1"/>
                    </a:cxn>
                    <a:cxn ang="T7">
                      <a:pos x="T2" y="T3"/>
                    </a:cxn>
                    <a:cxn ang="T8">
                      <a:pos x="T4" y="T5"/>
                    </a:cxn>
                  </a:cxnLst>
                  <a:rect l="T9" t="T10" r="T11" b="T12"/>
                  <a:pathLst>
                    <a:path w="29" h="24">
                      <a:moveTo>
                        <a:pt x="28" y="0"/>
                      </a:moveTo>
                      <a:lnTo>
                        <a:pt x="2" y="23"/>
                      </a:lnTo>
                      <a:lnTo>
                        <a:pt x="0" y="2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87" name="Freeform 107">
                  <a:extLst>
                    <a:ext uri="{FF2B5EF4-FFF2-40B4-BE49-F238E27FC236}">
                      <a16:creationId xmlns:a16="http://schemas.microsoft.com/office/drawing/2014/main" id="{DBA883E6-8507-0E1C-381F-17F2246E070F}"/>
                    </a:ext>
                  </a:extLst>
                </p:cNvPr>
                <p:cNvSpPr>
                  <a:spLocks/>
                </p:cNvSpPr>
                <p:nvPr/>
              </p:nvSpPr>
              <p:spPr bwMode="auto">
                <a:xfrm>
                  <a:off x="3076" y="2299"/>
                  <a:ext cx="29" cy="25"/>
                </a:xfrm>
                <a:custGeom>
                  <a:avLst/>
                  <a:gdLst>
                    <a:gd name="T0" fmla="*/ 28 w 29"/>
                    <a:gd name="T1" fmla="*/ 0 h 25"/>
                    <a:gd name="T2" fmla="*/ 2 w 29"/>
                    <a:gd name="T3" fmla="*/ 23 h 25"/>
                    <a:gd name="T4" fmla="*/ 0 w 29"/>
                    <a:gd name="T5" fmla="*/ 24 h 25"/>
                    <a:gd name="T6" fmla="*/ 0 60000 65536"/>
                    <a:gd name="T7" fmla="*/ 0 60000 65536"/>
                    <a:gd name="T8" fmla="*/ 0 60000 65536"/>
                    <a:gd name="T9" fmla="*/ 0 w 29"/>
                    <a:gd name="T10" fmla="*/ 0 h 25"/>
                    <a:gd name="T11" fmla="*/ 29 w 29"/>
                    <a:gd name="T12" fmla="*/ 25 h 25"/>
                  </a:gdLst>
                  <a:ahLst/>
                  <a:cxnLst>
                    <a:cxn ang="T6">
                      <a:pos x="T0" y="T1"/>
                    </a:cxn>
                    <a:cxn ang="T7">
                      <a:pos x="T2" y="T3"/>
                    </a:cxn>
                    <a:cxn ang="T8">
                      <a:pos x="T4" y="T5"/>
                    </a:cxn>
                  </a:cxnLst>
                  <a:rect l="T9" t="T10" r="T11" b="T12"/>
                  <a:pathLst>
                    <a:path w="29" h="25">
                      <a:moveTo>
                        <a:pt x="28" y="0"/>
                      </a:moveTo>
                      <a:lnTo>
                        <a:pt x="2" y="23"/>
                      </a:lnTo>
                      <a:lnTo>
                        <a:pt x="0"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88" name="Freeform 108">
                  <a:extLst>
                    <a:ext uri="{FF2B5EF4-FFF2-40B4-BE49-F238E27FC236}">
                      <a16:creationId xmlns:a16="http://schemas.microsoft.com/office/drawing/2014/main" id="{C2F9D632-7685-2FEF-23A5-AD650C3306DA}"/>
                    </a:ext>
                  </a:extLst>
                </p:cNvPr>
                <p:cNvSpPr>
                  <a:spLocks/>
                </p:cNvSpPr>
                <p:nvPr/>
              </p:nvSpPr>
              <p:spPr bwMode="auto">
                <a:xfrm>
                  <a:off x="3051" y="2322"/>
                  <a:ext cx="28" cy="25"/>
                </a:xfrm>
                <a:custGeom>
                  <a:avLst/>
                  <a:gdLst>
                    <a:gd name="T0" fmla="*/ 27 w 28"/>
                    <a:gd name="T1" fmla="*/ 0 h 25"/>
                    <a:gd name="T2" fmla="*/ 2 w 28"/>
                    <a:gd name="T3" fmla="*/ 23 h 25"/>
                    <a:gd name="T4" fmla="*/ 0 w 28"/>
                    <a:gd name="T5" fmla="*/ 24 h 25"/>
                    <a:gd name="T6" fmla="*/ 0 60000 65536"/>
                    <a:gd name="T7" fmla="*/ 0 60000 65536"/>
                    <a:gd name="T8" fmla="*/ 0 60000 65536"/>
                    <a:gd name="T9" fmla="*/ 0 w 28"/>
                    <a:gd name="T10" fmla="*/ 0 h 25"/>
                    <a:gd name="T11" fmla="*/ 28 w 28"/>
                    <a:gd name="T12" fmla="*/ 25 h 25"/>
                  </a:gdLst>
                  <a:ahLst/>
                  <a:cxnLst>
                    <a:cxn ang="T6">
                      <a:pos x="T0" y="T1"/>
                    </a:cxn>
                    <a:cxn ang="T7">
                      <a:pos x="T2" y="T3"/>
                    </a:cxn>
                    <a:cxn ang="T8">
                      <a:pos x="T4" y="T5"/>
                    </a:cxn>
                  </a:cxnLst>
                  <a:rect l="T9" t="T10" r="T11" b="T12"/>
                  <a:pathLst>
                    <a:path w="28" h="25">
                      <a:moveTo>
                        <a:pt x="27" y="0"/>
                      </a:moveTo>
                      <a:lnTo>
                        <a:pt x="2" y="23"/>
                      </a:lnTo>
                      <a:lnTo>
                        <a:pt x="0"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89" name="Freeform 109">
                  <a:extLst>
                    <a:ext uri="{FF2B5EF4-FFF2-40B4-BE49-F238E27FC236}">
                      <a16:creationId xmlns:a16="http://schemas.microsoft.com/office/drawing/2014/main" id="{B566A9E3-EFAF-5E6B-00E1-9E91AFE68FA9}"/>
                    </a:ext>
                  </a:extLst>
                </p:cNvPr>
                <p:cNvSpPr>
                  <a:spLocks/>
                </p:cNvSpPr>
                <p:nvPr/>
              </p:nvSpPr>
              <p:spPr bwMode="auto">
                <a:xfrm>
                  <a:off x="3023" y="2344"/>
                  <a:ext cx="30" cy="25"/>
                </a:xfrm>
                <a:custGeom>
                  <a:avLst/>
                  <a:gdLst>
                    <a:gd name="T0" fmla="*/ 29 w 30"/>
                    <a:gd name="T1" fmla="*/ 0 h 25"/>
                    <a:gd name="T2" fmla="*/ 2 w 30"/>
                    <a:gd name="T3" fmla="*/ 23 h 25"/>
                    <a:gd name="T4" fmla="*/ 0 w 30"/>
                    <a:gd name="T5" fmla="*/ 24 h 25"/>
                    <a:gd name="T6" fmla="*/ 0 60000 65536"/>
                    <a:gd name="T7" fmla="*/ 0 60000 65536"/>
                    <a:gd name="T8" fmla="*/ 0 60000 65536"/>
                    <a:gd name="T9" fmla="*/ 0 w 30"/>
                    <a:gd name="T10" fmla="*/ 0 h 25"/>
                    <a:gd name="T11" fmla="*/ 30 w 30"/>
                    <a:gd name="T12" fmla="*/ 25 h 25"/>
                  </a:gdLst>
                  <a:ahLst/>
                  <a:cxnLst>
                    <a:cxn ang="T6">
                      <a:pos x="T0" y="T1"/>
                    </a:cxn>
                    <a:cxn ang="T7">
                      <a:pos x="T2" y="T3"/>
                    </a:cxn>
                    <a:cxn ang="T8">
                      <a:pos x="T4" y="T5"/>
                    </a:cxn>
                  </a:cxnLst>
                  <a:rect l="T9" t="T10" r="T11" b="T12"/>
                  <a:pathLst>
                    <a:path w="30" h="25">
                      <a:moveTo>
                        <a:pt x="29" y="0"/>
                      </a:moveTo>
                      <a:lnTo>
                        <a:pt x="2" y="23"/>
                      </a:lnTo>
                      <a:lnTo>
                        <a:pt x="0"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90" name="Freeform 110">
                  <a:extLst>
                    <a:ext uri="{FF2B5EF4-FFF2-40B4-BE49-F238E27FC236}">
                      <a16:creationId xmlns:a16="http://schemas.microsoft.com/office/drawing/2014/main" id="{A1CB5BC4-634D-ED11-3207-A3D8D9D17F27}"/>
                    </a:ext>
                  </a:extLst>
                </p:cNvPr>
                <p:cNvSpPr>
                  <a:spLocks/>
                </p:cNvSpPr>
                <p:nvPr/>
              </p:nvSpPr>
              <p:spPr bwMode="auto">
                <a:xfrm>
                  <a:off x="2996" y="2367"/>
                  <a:ext cx="30" cy="25"/>
                </a:xfrm>
                <a:custGeom>
                  <a:avLst/>
                  <a:gdLst>
                    <a:gd name="T0" fmla="*/ 29 w 30"/>
                    <a:gd name="T1" fmla="*/ 0 h 25"/>
                    <a:gd name="T2" fmla="*/ 2 w 30"/>
                    <a:gd name="T3" fmla="*/ 23 h 25"/>
                    <a:gd name="T4" fmla="*/ 0 w 30"/>
                    <a:gd name="T5" fmla="*/ 24 h 25"/>
                    <a:gd name="T6" fmla="*/ 0 60000 65536"/>
                    <a:gd name="T7" fmla="*/ 0 60000 65536"/>
                    <a:gd name="T8" fmla="*/ 0 60000 65536"/>
                    <a:gd name="T9" fmla="*/ 0 w 30"/>
                    <a:gd name="T10" fmla="*/ 0 h 25"/>
                    <a:gd name="T11" fmla="*/ 30 w 30"/>
                    <a:gd name="T12" fmla="*/ 25 h 25"/>
                  </a:gdLst>
                  <a:ahLst/>
                  <a:cxnLst>
                    <a:cxn ang="T6">
                      <a:pos x="T0" y="T1"/>
                    </a:cxn>
                    <a:cxn ang="T7">
                      <a:pos x="T2" y="T3"/>
                    </a:cxn>
                    <a:cxn ang="T8">
                      <a:pos x="T4" y="T5"/>
                    </a:cxn>
                  </a:cxnLst>
                  <a:rect l="T9" t="T10" r="T11" b="T12"/>
                  <a:pathLst>
                    <a:path w="30" h="25">
                      <a:moveTo>
                        <a:pt x="29" y="0"/>
                      </a:moveTo>
                      <a:lnTo>
                        <a:pt x="2" y="23"/>
                      </a:lnTo>
                      <a:lnTo>
                        <a:pt x="0"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91" name="Freeform 111">
                  <a:extLst>
                    <a:ext uri="{FF2B5EF4-FFF2-40B4-BE49-F238E27FC236}">
                      <a16:creationId xmlns:a16="http://schemas.microsoft.com/office/drawing/2014/main" id="{3B236F6A-F4C9-421D-9673-92973C6DB6ED}"/>
                    </a:ext>
                  </a:extLst>
                </p:cNvPr>
                <p:cNvSpPr>
                  <a:spLocks/>
                </p:cNvSpPr>
                <p:nvPr/>
              </p:nvSpPr>
              <p:spPr bwMode="auto">
                <a:xfrm>
                  <a:off x="2970" y="2390"/>
                  <a:ext cx="29" cy="26"/>
                </a:xfrm>
                <a:custGeom>
                  <a:avLst/>
                  <a:gdLst>
                    <a:gd name="T0" fmla="*/ 28 w 29"/>
                    <a:gd name="T1" fmla="*/ 0 h 26"/>
                    <a:gd name="T2" fmla="*/ 2 w 29"/>
                    <a:gd name="T3" fmla="*/ 24 h 26"/>
                    <a:gd name="T4" fmla="*/ 0 w 29"/>
                    <a:gd name="T5" fmla="*/ 25 h 26"/>
                    <a:gd name="T6" fmla="*/ 0 60000 65536"/>
                    <a:gd name="T7" fmla="*/ 0 60000 65536"/>
                    <a:gd name="T8" fmla="*/ 0 60000 65536"/>
                    <a:gd name="T9" fmla="*/ 0 w 29"/>
                    <a:gd name="T10" fmla="*/ 0 h 26"/>
                    <a:gd name="T11" fmla="*/ 29 w 29"/>
                    <a:gd name="T12" fmla="*/ 26 h 26"/>
                  </a:gdLst>
                  <a:ahLst/>
                  <a:cxnLst>
                    <a:cxn ang="T6">
                      <a:pos x="T0" y="T1"/>
                    </a:cxn>
                    <a:cxn ang="T7">
                      <a:pos x="T2" y="T3"/>
                    </a:cxn>
                    <a:cxn ang="T8">
                      <a:pos x="T4" y="T5"/>
                    </a:cxn>
                  </a:cxnLst>
                  <a:rect l="T9" t="T10" r="T11" b="T12"/>
                  <a:pathLst>
                    <a:path w="29" h="26">
                      <a:moveTo>
                        <a:pt x="28" y="0"/>
                      </a:moveTo>
                      <a:lnTo>
                        <a:pt x="2" y="24"/>
                      </a:lnTo>
                      <a:lnTo>
                        <a:pt x="0" y="2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92" name="Freeform 112">
                  <a:extLst>
                    <a:ext uri="{FF2B5EF4-FFF2-40B4-BE49-F238E27FC236}">
                      <a16:creationId xmlns:a16="http://schemas.microsoft.com/office/drawing/2014/main" id="{9100ACFF-D8B2-E50E-492D-72B803551451}"/>
                    </a:ext>
                  </a:extLst>
                </p:cNvPr>
                <p:cNvSpPr>
                  <a:spLocks/>
                </p:cNvSpPr>
                <p:nvPr/>
              </p:nvSpPr>
              <p:spPr bwMode="auto">
                <a:xfrm>
                  <a:off x="2944" y="2413"/>
                  <a:ext cx="28" cy="24"/>
                </a:xfrm>
                <a:custGeom>
                  <a:avLst/>
                  <a:gdLst>
                    <a:gd name="T0" fmla="*/ 27 w 28"/>
                    <a:gd name="T1" fmla="*/ 0 h 24"/>
                    <a:gd name="T2" fmla="*/ 2 w 28"/>
                    <a:gd name="T3" fmla="*/ 22 h 24"/>
                    <a:gd name="T4" fmla="*/ 0 w 28"/>
                    <a:gd name="T5" fmla="*/ 23 h 24"/>
                    <a:gd name="T6" fmla="*/ 0 60000 65536"/>
                    <a:gd name="T7" fmla="*/ 0 60000 65536"/>
                    <a:gd name="T8" fmla="*/ 0 60000 65536"/>
                    <a:gd name="T9" fmla="*/ 0 w 28"/>
                    <a:gd name="T10" fmla="*/ 0 h 24"/>
                    <a:gd name="T11" fmla="*/ 28 w 28"/>
                    <a:gd name="T12" fmla="*/ 24 h 24"/>
                  </a:gdLst>
                  <a:ahLst/>
                  <a:cxnLst>
                    <a:cxn ang="T6">
                      <a:pos x="T0" y="T1"/>
                    </a:cxn>
                    <a:cxn ang="T7">
                      <a:pos x="T2" y="T3"/>
                    </a:cxn>
                    <a:cxn ang="T8">
                      <a:pos x="T4" y="T5"/>
                    </a:cxn>
                  </a:cxnLst>
                  <a:rect l="T9" t="T10" r="T11" b="T12"/>
                  <a:pathLst>
                    <a:path w="28" h="24">
                      <a:moveTo>
                        <a:pt x="27" y="0"/>
                      </a:moveTo>
                      <a:lnTo>
                        <a:pt x="2" y="22"/>
                      </a:lnTo>
                      <a:lnTo>
                        <a:pt x="0" y="2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93" name="Freeform 113">
                  <a:extLst>
                    <a:ext uri="{FF2B5EF4-FFF2-40B4-BE49-F238E27FC236}">
                      <a16:creationId xmlns:a16="http://schemas.microsoft.com/office/drawing/2014/main" id="{F1FEA2B1-BA86-78CF-82B5-25D96DA7592A}"/>
                    </a:ext>
                  </a:extLst>
                </p:cNvPr>
                <p:cNvSpPr>
                  <a:spLocks/>
                </p:cNvSpPr>
                <p:nvPr/>
              </p:nvSpPr>
              <p:spPr bwMode="auto">
                <a:xfrm>
                  <a:off x="2917" y="2435"/>
                  <a:ext cx="29" cy="25"/>
                </a:xfrm>
                <a:custGeom>
                  <a:avLst/>
                  <a:gdLst>
                    <a:gd name="T0" fmla="*/ 28 w 29"/>
                    <a:gd name="T1" fmla="*/ 0 h 25"/>
                    <a:gd name="T2" fmla="*/ 2 w 29"/>
                    <a:gd name="T3" fmla="*/ 23 h 25"/>
                    <a:gd name="T4" fmla="*/ 0 w 29"/>
                    <a:gd name="T5" fmla="*/ 24 h 25"/>
                    <a:gd name="T6" fmla="*/ 0 60000 65536"/>
                    <a:gd name="T7" fmla="*/ 0 60000 65536"/>
                    <a:gd name="T8" fmla="*/ 0 60000 65536"/>
                    <a:gd name="T9" fmla="*/ 0 w 29"/>
                    <a:gd name="T10" fmla="*/ 0 h 25"/>
                    <a:gd name="T11" fmla="*/ 29 w 29"/>
                    <a:gd name="T12" fmla="*/ 25 h 25"/>
                  </a:gdLst>
                  <a:ahLst/>
                  <a:cxnLst>
                    <a:cxn ang="T6">
                      <a:pos x="T0" y="T1"/>
                    </a:cxn>
                    <a:cxn ang="T7">
                      <a:pos x="T2" y="T3"/>
                    </a:cxn>
                    <a:cxn ang="T8">
                      <a:pos x="T4" y="T5"/>
                    </a:cxn>
                  </a:cxnLst>
                  <a:rect l="T9" t="T10" r="T11" b="T12"/>
                  <a:pathLst>
                    <a:path w="29" h="25">
                      <a:moveTo>
                        <a:pt x="28" y="0"/>
                      </a:moveTo>
                      <a:lnTo>
                        <a:pt x="2" y="23"/>
                      </a:lnTo>
                      <a:lnTo>
                        <a:pt x="0" y="2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94" name="Freeform 114">
                  <a:extLst>
                    <a:ext uri="{FF2B5EF4-FFF2-40B4-BE49-F238E27FC236}">
                      <a16:creationId xmlns:a16="http://schemas.microsoft.com/office/drawing/2014/main" id="{206C3550-EF2A-FA6D-0295-2BBDF98E8050}"/>
                    </a:ext>
                  </a:extLst>
                </p:cNvPr>
                <p:cNvSpPr>
                  <a:spLocks/>
                </p:cNvSpPr>
                <p:nvPr/>
              </p:nvSpPr>
              <p:spPr bwMode="auto">
                <a:xfrm>
                  <a:off x="2889" y="2459"/>
                  <a:ext cx="30" cy="24"/>
                </a:xfrm>
                <a:custGeom>
                  <a:avLst/>
                  <a:gdLst>
                    <a:gd name="T0" fmla="*/ 29 w 30"/>
                    <a:gd name="T1" fmla="*/ 0 h 24"/>
                    <a:gd name="T2" fmla="*/ 2 w 30"/>
                    <a:gd name="T3" fmla="*/ 22 h 24"/>
                    <a:gd name="T4" fmla="*/ 0 w 30"/>
                    <a:gd name="T5" fmla="*/ 23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29" y="0"/>
                      </a:moveTo>
                      <a:lnTo>
                        <a:pt x="2" y="22"/>
                      </a:lnTo>
                      <a:lnTo>
                        <a:pt x="0" y="2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95" name="Freeform 115">
                  <a:extLst>
                    <a:ext uri="{FF2B5EF4-FFF2-40B4-BE49-F238E27FC236}">
                      <a16:creationId xmlns:a16="http://schemas.microsoft.com/office/drawing/2014/main" id="{3D19A6C0-8483-2523-422C-F569ECEAA99A}"/>
                    </a:ext>
                  </a:extLst>
                </p:cNvPr>
                <p:cNvSpPr>
                  <a:spLocks/>
                </p:cNvSpPr>
                <p:nvPr/>
              </p:nvSpPr>
              <p:spPr bwMode="auto">
                <a:xfrm>
                  <a:off x="2875" y="2481"/>
                  <a:ext cx="17" cy="16"/>
                </a:xfrm>
                <a:custGeom>
                  <a:avLst/>
                  <a:gdLst>
                    <a:gd name="T0" fmla="*/ 16 w 17"/>
                    <a:gd name="T1" fmla="*/ 0 h 16"/>
                    <a:gd name="T2" fmla="*/ 2 w 17"/>
                    <a:gd name="T3" fmla="*/ 14 h 16"/>
                    <a:gd name="T4" fmla="*/ 0 w 17"/>
                    <a:gd name="T5" fmla="*/ 15 h 16"/>
                    <a:gd name="T6" fmla="*/ 0 60000 65536"/>
                    <a:gd name="T7" fmla="*/ 0 60000 65536"/>
                    <a:gd name="T8" fmla="*/ 0 60000 65536"/>
                    <a:gd name="T9" fmla="*/ 0 w 17"/>
                    <a:gd name="T10" fmla="*/ 0 h 16"/>
                    <a:gd name="T11" fmla="*/ 17 w 17"/>
                    <a:gd name="T12" fmla="*/ 16 h 16"/>
                  </a:gdLst>
                  <a:ahLst/>
                  <a:cxnLst>
                    <a:cxn ang="T6">
                      <a:pos x="T0" y="T1"/>
                    </a:cxn>
                    <a:cxn ang="T7">
                      <a:pos x="T2" y="T3"/>
                    </a:cxn>
                    <a:cxn ang="T8">
                      <a:pos x="T4" y="T5"/>
                    </a:cxn>
                  </a:cxnLst>
                  <a:rect l="T9" t="T10" r="T11" b="T12"/>
                  <a:pathLst>
                    <a:path w="17" h="16">
                      <a:moveTo>
                        <a:pt x="16" y="0"/>
                      </a:moveTo>
                      <a:lnTo>
                        <a:pt x="2" y="14"/>
                      </a:lnTo>
                      <a:lnTo>
                        <a:pt x="0" y="1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96" name="Freeform 116">
                  <a:extLst>
                    <a:ext uri="{FF2B5EF4-FFF2-40B4-BE49-F238E27FC236}">
                      <a16:creationId xmlns:a16="http://schemas.microsoft.com/office/drawing/2014/main" id="{533CBE3D-9D4B-5710-D73E-A2417913A2B4}"/>
                    </a:ext>
                  </a:extLst>
                </p:cNvPr>
                <p:cNvSpPr>
                  <a:spLocks/>
                </p:cNvSpPr>
                <p:nvPr/>
              </p:nvSpPr>
              <p:spPr bwMode="auto">
                <a:xfrm>
                  <a:off x="2860" y="2494"/>
                  <a:ext cx="19" cy="17"/>
                </a:xfrm>
                <a:custGeom>
                  <a:avLst/>
                  <a:gdLst>
                    <a:gd name="T0" fmla="*/ 18 w 19"/>
                    <a:gd name="T1" fmla="*/ 0 h 17"/>
                    <a:gd name="T2" fmla="*/ 2 w 19"/>
                    <a:gd name="T3" fmla="*/ 15 h 17"/>
                    <a:gd name="T4" fmla="*/ 0 w 19"/>
                    <a:gd name="T5" fmla="*/ 16 h 17"/>
                    <a:gd name="T6" fmla="*/ 0 60000 65536"/>
                    <a:gd name="T7" fmla="*/ 0 60000 65536"/>
                    <a:gd name="T8" fmla="*/ 0 60000 65536"/>
                    <a:gd name="T9" fmla="*/ 0 w 19"/>
                    <a:gd name="T10" fmla="*/ 0 h 17"/>
                    <a:gd name="T11" fmla="*/ 19 w 19"/>
                    <a:gd name="T12" fmla="*/ 17 h 17"/>
                  </a:gdLst>
                  <a:ahLst/>
                  <a:cxnLst>
                    <a:cxn ang="T6">
                      <a:pos x="T0" y="T1"/>
                    </a:cxn>
                    <a:cxn ang="T7">
                      <a:pos x="T2" y="T3"/>
                    </a:cxn>
                    <a:cxn ang="T8">
                      <a:pos x="T4" y="T5"/>
                    </a:cxn>
                  </a:cxnLst>
                  <a:rect l="T9" t="T10" r="T11" b="T12"/>
                  <a:pathLst>
                    <a:path w="19" h="17">
                      <a:moveTo>
                        <a:pt x="18" y="0"/>
                      </a:moveTo>
                      <a:lnTo>
                        <a:pt x="2" y="15"/>
                      </a:lnTo>
                      <a:lnTo>
                        <a:pt x="0" y="1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97" name="Freeform 117">
                  <a:extLst>
                    <a:ext uri="{FF2B5EF4-FFF2-40B4-BE49-F238E27FC236}">
                      <a16:creationId xmlns:a16="http://schemas.microsoft.com/office/drawing/2014/main" id="{A52CCC21-53B8-8184-D75D-4C92DB496B55}"/>
                    </a:ext>
                  </a:extLst>
                </p:cNvPr>
                <p:cNvSpPr>
                  <a:spLocks/>
                </p:cNvSpPr>
                <p:nvPr/>
              </p:nvSpPr>
              <p:spPr bwMode="auto">
                <a:xfrm>
                  <a:off x="2843" y="2509"/>
                  <a:ext cx="19" cy="13"/>
                </a:xfrm>
                <a:custGeom>
                  <a:avLst/>
                  <a:gdLst>
                    <a:gd name="T0" fmla="*/ 18 w 19"/>
                    <a:gd name="T1" fmla="*/ 0 h 13"/>
                    <a:gd name="T2" fmla="*/ 2 w 19"/>
                    <a:gd name="T3" fmla="*/ 12 h 13"/>
                    <a:gd name="T4" fmla="*/ 0 w 19"/>
                    <a:gd name="T5" fmla="*/ 12 h 13"/>
                    <a:gd name="T6" fmla="*/ 0 60000 65536"/>
                    <a:gd name="T7" fmla="*/ 0 60000 65536"/>
                    <a:gd name="T8" fmla="*/ 0 60000 65536"/>
                    <a:gd name="T9" fmla="*/ 0 w 19"/>
                    <a:gd name="T10" fmla="*/ 0 h 13"/>
                    <a:gd name="T11" fmla="*/ 19 w 19"/>
                    <a:gd name="T12" fmla="*/ 13 h 13"/>
                  </a:gdLst>
                  <a:ahLst/>
                  <a:cxnLst>
                    <a:cxn ang="T6">
                      <a:pos x="T0" y="T1"/>
                    </a:cxn>
                    <a:cxn ang="T7">
                      <a:pos x="T2" y="T3"/>
                    </a:cxn>
                    <a:cxn ang="T8">
                      <a:pos x="T4" y="T5"/>
                    </a:cxn>
                  </a:cxnLst>
                  <a:rect l="T9" t="T10" r="T11" b="T12"/>
                  <a:pathLst>
                    <a:path w="19" h="13">
                      <a:moveTo>
                        <a:pt x="18" y="0"/>
                      </a:moveTo>
                      <a:lnTo>
                        <a:pt x="2" y="12"/>
                      </a:lnTo>
                      <a:lnTo>
                        <a:pt x="0" y="1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98" name="Freeform 118">
                  <a:extLst>
                    <a:ext uri="{FF2B5EF4-FFF2-40B4-BE49-F238E27FC236}">
                      <a16:creationId xmlns:a16="http://schemas.microsoft.com/office/drawing/2014/main" id="{811731AD-D9A7-4C10-69A2-C7119470B836}"/>
                    </a:ext>
                  </a:extLst>
                </p:cNvPr>
                <p:cNvSpPr>
                  <a:spLocks/>
                </p:cNvSpPr>
                <p:nvPr/>
              </p:nvSpPr>
              <p:spPr bwMode="auto">
                <a:xfrm>
                  <a:off x="2830" y="2521"/>
                  <a:ext cx="18" cy="15"/>
                </a:xfrm>
                <a:custGeom>
                  <a:avLst/>
                  <a:gdLst>
                    <a:gd name="T0" fmla="*/ 17 w 18"/>
                    <a:gd name="T1" fmla="*/ 0 h 15"/>
                    <a:gd name="T2" fmla="*/ 0 w 18"/>
                    <a:gd name="T3" fmla="*/ 13 h 15"/>
                    <a:gd name="T4" fmla="*/ 0 w 18"/>
                    <a:gd name="T5" fmla="*/ 14 h 15"/>
                    <a:gd name="T6" fmla="*/ 0 60000 65536"/>
                    <a:gd name="T7" fmla="*/ 0 60000 65536"/>
                    <a:gd name="T8" fmla="*/ 0 60000 65536"/>
                    <a:gd name="T9" fmla="*/ 0 w 18"/>
                    <a:gd name="T10" fmla="*/ 0 h 15"/>
                    <a:gd name="T11" fmla="*/ 18 w 18"/>
                    <a:gd name="T12" fmla="*/ 15 h 15"/>
                  </a:gdLst>
                  <a:ahLst/>
                  <a:cxnLst>
                    <a:cxn ang="T6">
                      <a:pos x="T0" y="T1"/>
                    </a:cxn>
                    <a:cxn ang="T7">
                      <a:pos x="T2" y="T3"/>
                    </a:cxn>
                    <a:cxn ang="T8">
                      <a:pos x="T4" y="T5"/>
                    </a:cxn>
                  </a:cxnLst>
                  <a:rect l="T9" t="T10" r="T11" b="T12"/>
                  <a:pathLst>
                    <a:path w="18" h="15">
                      <a:moveTo>
                        <a:pt x="17" y="0"/>
                      </a:moveTo>
                      <a:lnTo>
                        <a:pt x="0" y="13"/>
                      </a:lnTo>
                      <a:lnTo>
                        <a:pt x="0" y="1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99" name="Freeform 119">
                  <a:extLst>
                    <a:ext uri="{FF2B5EF4-FFF2-40B4-BE49-F238E27FC236}">
                      <a16:creationId xmlns:a16="http://schemas.microsoft.com/office/drawing/2014/main" id="{453E5991-EACF-530F-0F1A-A8A3D7663C74}"/>
                    </a:ext>
                  </a:extLst>
                </p:cNvPr>
                <p:cNvSpPr>
                  <a:spLocks/>
                </p:cNvSpPr>
                <p:nvPr/>
              </p:nvSpPr>
              <p:spPr bwMode="auto">
                <a:xfrm>
                  <a:off x="2814" y="2533"/>
                  <a:ext cx="17" cy="16"/>
                </a:xfrm>
                <a:custGeom>
                  <a:avLst/>
                  <a:gdLst>
                    <a:gd name="T0" fmla="*/ 16 w 17"/>
                    <a:gd name="T1" fmla="*/ 0 h 16"/>
                    <a:gd name="T2" fmla="*/ 2 w 17"/>
                    <a:gd name="T3" fmla="*/ 14 h 16"/>
                    <a:gd name="T4" fmla="*/ 0 w 17"/>
                    <a:gd name="T5" fmla="*/ 15 h 16"/>
                    <a:gd name="T6" fmla="*/ 0 60000 65536"/>
                    <a:gd name="T7" fmla="*/ 0 60000 65536"/>
                    <a:gd name="T8" fmla="*/ 0 60000 65536"/>
                    <a:gd name="T9" fmla="*/ 0 w 17"/>
                    <a:gd name="T10" fmla="*/ 0 h 16"/>
                    <a:gd name="T11" fmla="*/ 17 w 17"/>
                    <a:gd name="T12" fmla="*/ 16 h 16"/>
                  </a:gdLst>
                  <a:ahLst/>
                  <a:cxnLst>
                    <a:cxn ang="T6">
                      <a:pos x="T0" y="T1"/>
                    </a:cxn>
                    <a:cxn ang="T7">
                      <a:pos x="T2" y="T3"/>
                    </a:cxn>
                    <a:cxn ang="T8">
                      <a:pos x="T4" y="T5"/>
                    </a:cxn>
                  </a:cxnLst>
                  <a:rect l="T9" t="T10" r="T11" b="T12"/>
                  <a:pathLst>
                    <a:path w="17" h="16">
                      <a:moveTo>
                        <a:pt x="16" y="0"/>
                      </a:moveTo>
                      <a:lnTo>
                        <a:pt x="2" y="14"/>
                      </a:lnTo>
                      <a:lnTo>
                        <a:pt x="0" y="1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00" name="Freeform 120">
                  <a:extLst>
                    <a:ext uri="{FF2B5EF4-FFF2-40B4-BE49-F238E27FC236}">
                      <a16:creationId xmlns:a16="http://schemas.microsoft.com/office/drawing/2014/main" id="{E4AE9373-6ACC-36C5-0244-12558743C1B3}"/>
                    </a:ext>
                  </a:extLst>
                </p:cNvPr>
                <p:cNvSpPr>
                  <a:spLocks/>
                </p:cNvSpPr>
                <p:nvPr/>
              </p:nvSpPr>
              <p:spPr bwMode="auto">
                <a:xfrm>
                  <a:off x="2799" y="2547"/>
                  <a:ext cx="18" cy="15"/>
                </a:xfrm>
                <a:custGeom>
                  <a:avLst/>
                  <a:gdLst>
                    <a:gd name="T0" fmla="*/ 17 w 18"/>
                    <a:gd name="T1" fmla="*/ 0 h 15"/>
                    <a:gd name="T2" fmla="*/ 2 w 18"/>
                    <a:gd name="T3" fmla="*/ 13 h 15"/>
                    <a:gd name="T4" fmla="*/ 0 w 18"/>
                    <a:gd name="T5" fmla="*/ 14 h 15"/>
                    <a:gd name="T6" fmla="*/ 0 60000 65536"/>
                    <a:gd name="T7" fmla="*/ 0 60000 65536"/>
                    <a:gd name="T8" fmla="*/ 0 60000 65536"/>
                    <a:gd name="T9" fmla="*/ 0 w 18"/>
                    <a:gd name="T10" fmla="*/ 0 h 15"/>
                    <a:gd name="T11" fmla="*/ 18 w 18"/>
                    <a:gd name="T12" fmla="*/ 15 h 15"/>
                  </a:gdLst>
                  <a:ahLst/>
                  <a:cxnLst>
                    <a:cxn ang="T6">
                      <a:pos x="T0" y="T1"/>
                    </a:cxn>
                    <a:cxn ang="T7">
                      <a:pos x="T2" y="T3"/>
                    </a:cxn>
                    <a:cxn ang="T8">
                      <a:pos x="T4" y="T5"/>
                    </a:cxn>
                  </a:cxnLst>
                  <a:rect l="T9" t="T10" r="T11" b="T12"/>
                  <a:pathLst>
                    <a:path w="18" h="15">
                      <a:moveTo>
                        <a:pt x="17" y="0"/>
                      </a:moveTo>
                      <a:lnTo>
                        <a:pt x="2" y="13"/>
                      </a:lnTo>
                      <a:lnTo>
                        <a:pt x="0" y="1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01" name="Freeform 121">
                  <a:extLst>
                    <a:ext uri="{FF2B5EF4-FFF2-40B4-BE49-F238E27FC236}">
                      <a16:creationId xmlns:a16="http://schemas.microsoft.com/office/drawing/2014/main" id="{D7278E55-417B-8FEB-82AD-0A35D1853D0A}"/>
                    </a:ext>
                  </a:extLst>
                </p:cNvPr>
                <p:cNvSpPr>
                  <a:spLocks/>
                </p:cNvSpPr>
                <p:nvPr/>
              </p:nvSpPr>
              <p:spPr bwMode="auto">
                <a:xfrm>
                  <a:off x="2786" y="2561"/>
                  <a:ext cx="15" cy="15"/>
                </a:xfrm>
                <a:custGeom>
                  <a:avLst/>
                  <a:gdLst>
                    <a:gd name="T0" fmla="*/ 14 w 15"/>
                    <a:gd name="T1" fmla="*/ 0 h 15"/>
                    <a:gd name="T2" fmla="*/ 0 w 15"/>
                    <a:gd name="T3" fmla="*/ 13 h 15"/>
                    <a:gd name="T4" fmla="*/ 0 w 15"/>
                    <a:gd name="T5" fmla="*/ 14 h 15"/>
                    <a:gd name="T6" fmla="*/ 0 60000 65536"/>
                    <a:gd name="T7" fmla="*/ 0 60000 65536"/>
                    <a:gd name="T8" fmla="*/ 0 60000 65536"/>
                    <a:gd name="T9" fmla="*/ 0 w 15"/>
                    <a:gd name="T10" fmla="*/ 0 h 15"/>
                    <a:gd name="T11" fmla="*/ 15 w 15"/>
                    <a:gd name="T12" fmla="*/ 15 h 15"/>
                  </a:gdLst>
                  <a:ahLst/>
                  <a:cxnLst>
                    <a:cxn ang="T6">
                      <a:pos x="T0" y="T1"/>
                    </a:cxn>
                    <a:cxn ang="T7">
                      <a:pos x="T2" y="T3"/>
                    </a:cxn>
                    <a:cxn ang="T8">
                      <a:pos x="T4" y="T5"/>
                    </a:cxn>
                  </a:cxnLst>
                  <a:rect l="T9" t="T10" r="T11" b="T12"/>
                  <a:pathLst>
                    <a:path w="15" h="15">
                      <a:moveTo>
                        <a:pt x="14" y="0"/>
                      </a:moveTo>
                      <a:lnTo>
                        <a:pt x="0" y="13"/>
                      </a:lnTo>
                      <a:lnTo>
                        <a:pt x="0" y="1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02" name="Line 122">
                  <a:extLst>
                    <a:ext uri="{FF2B5EF4-FFF2-40B4-BE49-F238E27FC236}">
                      <a16:creationId xmlns:a16="http://schemas.microsoft.com/office/drawing/2014/main" id="{AE8AAFFE-6FD8-8385-54B1-EA7B5B97AAC0}"/>
                    </a:ext>
                  </a:extLst>
                </p:cNvPr>
                <p:cNvSpPr>
                  <a:spLocks noChangeShapeType="1"/>
                </p:cNvSpPr>
                <p:nvPr/>
              </p:nvSpPr>
              <p:spPr bwMode="auto">
                <a:xfrm flipH="1">
                  <a:off x="2754" y="2583"/>
                  <a:ext cx="52" cy="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6603" name="Freeform 123">
                  <a:extLst>
                    <a:ext uri="{FF2B5EF4-FFF2-40B4-BE49-F238E27FC236}">
                      <a16:creationId xmlns:a16="http://schemas.microsoft.com/office/drawing/2014/main" id="{49C52747-AEA7-B594-4748-34F42D8BFC17}"/>
                    </a:ext>
                  </a:extLst>
                </p:cNvPr>
                <p:cNvSpPr>
                  <a:spLocks/>
                </p:cNvSpPr>
                <p:nvPr/>
              </p:nvSpPr>
              <p:spPr bwMode="auto">
                <a:xfrm>
                  <a:off x="2754" y="2588"/>
                  <a:ext cx="16" cy="13"/>
                </a:xfrm>
                <a:custGeom>
                  <a:avLst/>
                  <a:gdLst>
                    <a:gd name="T0" fmla="*/ 15 w 16"/>
                    <a:gd name="T1" fmla="*/ 0 h 13"/>
                    <a:gd name="T2" fmla="*/ 2 w 16"/>
                    <a:gd name="T3" fmla="*/ 11 h 13"/>
                    <a:gd name="T4" fmla="*/ 0 w 16"/>
                    <a:gd name="T5" fmla="*/ 12 h 13"/>
                    <a:gd name="T6" fmla="*/ 0 60000 65536"/>
                    <a:gd name="T7" fmla="*/ 0 60000 65536"/>
                    <a:gd name="T8" fmla="*/ 0 60000 65536"/>
                    <a:gd name="T9" fmla="*/ 0 w 16"/>
                    <a:gd name="T10" fmla="*/ 0 h 13"/>
                    <a:gd name="T11" fmla="*/ 16 w 16"/>
                    <a:gd name="T12" fmla="*/ 13 h 13"/>
                  </a:gdLst>
                  <a:ahLst/>
                  <a:cxnLst>
                    <a:cxn ang="T6">
                      <a:pos x="T0" y="T1"/>
                    </a:cxn>
                    <a:cxn ang="T7">
                      <a:pos x="T2" y="T3"/>
                    </a:cxn>
                    <a:cxn ang="T8">
                      <a:pos x="T4" y="T5"/>
                    </a:cxn>
                  </a:cxnLst>
                  <a:rect l="T9" t="T10" r="T11" b="T12"/>
                  <a:pathLst>
                    <a:path w="16" h="13">
                      <a:moveTo>
                        <a:pt x="15" y="0"/>
                      </a:moveTo>
                      <a:lnTo>
                        <a:pt x="2" y="11"/>
                      </a:lnTo>
                      <a:lnTo>
                        <a:pt x="0" y="1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04" name="Freeform 124">
                  <a:extLst>
                    <a:ext uri="{FF2B5EF4-FFF2-40B4-BE49-F238E27FC236}">
                      <a16:creationId xmlns:a16="http://schemas.microsoft.com/office/drawing/2014/main" id="{CBDE54AE-38F6-AECE-DFA2-49D14221F835}"/>
                    </a:ext>
                  </a:extLst>
                </p:cNvPr>
                <p:cNvSpPr>
                  <a:spLocks/>
                </p:cNvSpPr>
                <p:nvPr/>
              </p:nvSpPr>
              <p:spPr bwMode="auto">
                <a:xfrm>
                  <a:off x="2737" y="2599"/>
                  <a:ext cx="19" cy="16"/>
                </a:xfrm>
                <a:custGeom>
                  <a:avLst/>
                  <a:gdLst>
                    <a:gd name="T0" fmla="*/ 18 w 19"/>
                    <a:gd name="T1" fmla="*/ 0 h 16"/>
                    <a:gd name="T2" fmla="*/ 2 w 19"/>
                    <a:gd name="T3" fmla="*/ 14 h 16"/>
                    <a:gd name="T4" fmla="*/ 0 w 19"/>
                    <a:gd name="T5" fmla="*/ 15 h 16"/>
                    <a:gd name="T6" fmla="*/ 0 60000 65536"/>
                    <a:gd name="T7" fmla="*/ 0 60000 65536"/>
                    <a:gd name="T8" fmla="*/ 0 60000 65536"/>
                    <a:gd name="T9" fmla="*/ 0 w 19"/>
                    <a:gd name="T10" fmla="*/ 0 h 16"/>
                    <a:gd name="T11" fmla="*/ 19 w 19"/>
                    <a:gd name="T12" fmla="*/ 16 h 16"/>
                  </a:gdLst>
                  <a:ahLst/>
                  <a:cxnLst>
                    <a:cxn ang="T6">
                      <a:pos x="T0" y="T1"/>
                    </a:cxn>
                    <a:cxn ang="T7">
                      <a:pos x="T2" y="T3"/>
                    </a:cxn>
                    <a:cxn ang="T8">
                      <a:pos x="T4" y="T5"/>
                    </a:cxn>
                  </a:cxnLst>
                  <a:rect l="T9" t="T10" r="T11" b="T12"/>
                  <a:pathLst>
                    <a:path w="19" h="16">
                      <a:moveTo>
                        <a:pt x="18" y="0"/>
                      </a:moveTo>
                      <a:lnTo>
                        <a:pt x="2" y="14"/>
                      </a:lnTo>
                      <a:lnTo>
                        <a:pt x="0" y="1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05" name="Freeform 125">
                  <a:extLst>
                    <a:ext uri="{FF2B5EF4-FFF2-40B4-BE49-F238E27FC236}">
                      <a16:creationId xmlns:a16="http://schemas.microsoft.com/office/drawing/2014/main" id="{F023858F-3F5A-8D7E-11B6-DAE0B0081D2E}"/>
                    </a:ext>
                  </a:extLst>
                </p:cNvPr>
                <p:cNvSpPr>
                  <a:spLocks/>
                </p:cNvSpPr>
                <p:nvPr/>
              </p:nvSpPr>
              <p:spPr bwMode="auto">
                <a:xfrm>
                  <a:off x="2707" y="2613"/>
                  <a:ext cx="35" cy="24"/>
                </a:xfrm>
                <a:custGeom>
                  <a:avLst/>
                  <a:gdLst>
                    <a:gd name="T0" fmla="*/ 34 w 35"/>
                    <a:gd name="T1" fmla="*/ 0 h 24"/>
                    <a:gd name="T2" fmla="*/ 2 w 35"/>
                    <a:gd name="T3" fmla="*/ 23 h 24"/>
                    <a:gd name="T4" fmla="*/ 0 w 35"/>
                    <a:gd name="T5" fmla="*/ 23 h 24"/>
                    <a:gd name="T6" fmla="*/ 0 60000 65536"/>
                    <a:gd name="T7" fmla="*/ 0 60000 65536"/>
                    <a:gd name="T8" fmla="*/ 0 60000 65536"/>
                    <a:gd name="T9" fmla="*/ 0 w 35"/>
                    <a:gd name="T10" fmla="*/ 0 h 24"/>
                    <a:gd name="T11" fmla="*/ 35 w 35"/>
                    <a:gd name="T12" fmla="*/ 24 h 24"/>
                  </a:gdLst>
                  <a:ahLst/>
                  <a:cxnLst>
                    <a:cxn ang="T6">
                      <a:pos x="T0" y="T1"/>
                    </a:cxn>
                    <a:cxn ang="T7">
                      <a:pos x="T2" y="T3"/>
                    </a:cxn>
                    <a:cxn ang="T8">
                      <a:pos x="T4" y="T5"/>
                    </a:cxn>
                  </a:cxnLst>
                  <a:rect l="T9" t="T10" r="T11" b="T12"/>
                  <a:pathLst>
                    <a:path w="35" h="24">
                      <a:moveTo>
                        <a:pt x="34" y="0"/>
                      </a:moveTo>
                      <a:lnTo>
                        <a:pt x="2" y="23"/>
                      </a:lnTo>
                      <a:lnTo>
                        <a:pt x="0" y="2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06" name="Line 126">
                  <a:extLst>
                    <a:ext uri="{FF2B5EF4-FFF2-40B4-BE49-F238E27FC236}">
                      <a16:creationId xmlns:a16="http://schemas.microsoft.com/office/drawing/2014/main" id="{BE461CF2-4BED-24E2-2926-6D587EC72862}"/>
                    </a:ext>
                  </a:extLst>
                </p:cNvPr>
                <p:cNvSpPr>
                  <a:spLocks noChangeShapeType="1"/>
                </p:cNvSpPr>
                <p:nvPr/>
              </p:nvSpPr>
              <p:spPr bwMode="auto">
                <a:xfrm flipH="1">
                  <a:off x="2663" y="2647"/>
                  <a:ext cx="67" cy="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6607" name="Freeform 127">
                  <a:extLst>
                    <a:ext uri="{FF2B5EF4-FFF2-40B4-BE49-F238E27FC236}">
                      <a16:creationId xmlns:a16="http://schemas.microsoft.com/office/drawing/2014/main" id="{9A3E72C2-E26E-B7D1-D206-78B8EE8C42BC}"/>
                    </a:ext>
                  </a:extLst>
                </p:cNvPr>
                <p:cNvSpPr>
                  <a:spLocks/>
                </p:cNvSpPr>
                <p:nvPr/>
              </p:nvSpPr>
              <p:spPr bwMode="auto">
                <a:xfrm>
                  <a:off x="2644" y="2656"/>
                  <a:ext cx="35" cy="22"/>
                </a:xfrm>
                <a:custGeom>
                  <a:avLst/>
                  <a:gdLst>
                    <a:gd name="T0" fmla="*/ 34 w 35"/>
                    <a:gd name="T1" fmla="*/ 0 h 22"/>
                    <a:gd name="T2" fmla="*/ 2 w 35"/>
                    <a:gd name="T3" fmla="*/ 20 h 22"/>
                    <a:gd name="T4" fmla="*/ 0 w 35"/>
                    <a:gd name="T5" fmla="*/ 21 h 22"/>
                    <a:gd name="T6" fmla="*/ 0 60000 65536"/>
                    <a:gd name="T7" fmla="*/ 0 60000 65536"/>
                    <a:gd name="T8" fmla="*/ 0 60000 65536"/>
                    <a:gd name="T9" fmla="*/ 0 w 35"/>
                    <a:gd name="T10" fmla="*/ 0 h 22"/>
                    <a:gd name="T11" fmla="*/ 35 w 35"/>
                    <a:gd name="T12" fmla="*/ 22 h 22"/>
                  </a:gdLst>
                  <a:ahLst/>
                  <a:cxnLst>
                    <a:cxn ang="T6">
                      <a:pos x="T0" y="T1"/>
                    </a:cxn>
                    <a:cxn ang="T7">
                      <a:pos x="T2" y="T3"/>
                    </a:cxn>
                    <a:cxn ang="T8">
                      <a:pos x="T4" y="T5"/>
                    </a:cxn>
                  </a:cxnLst>
                  <a:rect l="T9" t="T10" r="T11" b="T12"/>
                  <a:pathLst>
                    <a:path w="35" h="22">
                      <a:moveTo>
                        <a:pt x="34" y="0"/>
                      </a:moveTo>
                      <a:lnTo>
                        <a:pt x="2" y="20"/>
                      </a:lnTo>
                      <a:lnTo>
                        <a:pt x="0" y="2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08" name="Freeform 128">
                  <a:extLst>
                    <a:ext uri="{FF2B5EF4-FFF2-40B4-BE49-F238E27FC236}">
                      <a16:creationId xmlns:a16="http://schemas.microsoft.com/office/drawing/2014/main" id="{D866C63F-D040-AC04-566C-B7C03557E5E2}"/>
                    </a:ext>
                  </a:extLst>
                </p:cNvPr>
                <p:cNvSpPr>
                  <a:spLocks/>
                </p:cNvSpPr>
                <p:nvPr/>
              </p:nvSpPr>
              <p:spPr bwMode="auto">
                <a:xfrm>
                  <a:off x="2609" y="2676"/>
                  <a:ext cx="39" cy="20"/>
                </a:xfrm>
                <a:custGeom>
                  <a:avLst/>
                  <a:gdLst>
                    <a:gd name="T0" fmla="*/ 38 w 39"/>
                    <a:gd name="T1" fmla="*/ 0 h 20"/>
                    <a:gd name="T2" fmla="*/ 2 w 39"/>
                    <a:gd name="T3" fmla="*/ 18 h 20"/>
                    <a:gd name="T4" fmla="*/ 0 w 39"/>
                    <a:gd name="T5" fmla="*/ 19 h 20"/>
                    <a:gd name="T6" fmla="*/ 0 60000 65536"/>
                    <a:gd name="T7" fmla="*/ 0 60000 65536"/>
                    <a:gd name="T8" fmla="*/ 0 60000 65536"/>
                    <a:gd name="T9" fmla="*/ 0 w 39"/>
                    <a:gd name="T10" fmla="*/ 0 h 20"/>
                    <a:gd name="T11" fmla="*/ 39 w 39"/>
                    <a:gd name="T12" fmla="*/ 20 h 20"/>
                  </a:gdLst>
                  <a:ahLst/>
                  <a:cxnLst>
                    <a:cxn ang="T6">
                      <a:pos x="T0" y="T1"/>
                    </a:cxn>
                    <a:cxn ang="T7">
                      <a:pos x="T2" y="T3"/>
                    </a:cxn>
                    <a:cxn ang="T8">
                      <a:pos x="T4" y="T5"/>
                    </a:cxn>
                  </a:cxnLst>
                  <a:rect l="T9" t="T10" r="T11" b="T12"/>
                  <a:pathLst>
                    <a:path w="39" h="20">
                      <a:moveTo>
                        <a:pt x="38" y="0"/>
                      </a:moveTo>
                      <a:lnTo>
                        <a:pt x="2" y="18"/>
                      </a:lnTo>
                      <a:lnTo>
                        <a:pt x="0" y="1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09" name="Freeform 129">
                  <a:extLst>
                    <a:ext uri="{FF2B5EF4-FFF2-40B4-BE49-F238E27FC236}">
                      <a16:creationId xmlns:a16="http://schemas.microsoft.com/office/drawing/2014/main" id="{4E9FBD98-95B3-AEBC-E63A-0DFED351910E}"/>
                    </a:ext>
                  </a:extLst>
                </p:cNvPr>
                <p:cNvSpPr>
                  <a:spLocks/>
                </p:cNvSpPr>
                <p:nvPr/>
              </p:nvSpPr>
              <p:spPr bwMode="auto">
                <a:xfrm>
                  <a:off x="2572" y="2695"/>
                  <a:ext cx="39" cy="20"/>
                </a:xfrm>
                <a:custGeom>
                  <a:avLst/>
                  <a:gdLst>
                    <a:gd name="T0" fmla="*/ 38 w 39"/>
                    <a:gd name="T1" fmla="*/ 0 h 20"/>
                    <a:gd name="T2" fmla="*/ 2 w 39"/>
                    <a:gd name="T3" fmla="*/ 18 h 20"/>
                    <a:gd name="T4" fmla="*/ 0 w 39"/>
                    <a:gd name="T5" fmla="*/ 19 h 20"/>
                    <a:gd name="T6" fmla="*/ 0 60000 65536"/>
                    <a:gd name="T7" fmla="*/ 0 60000 65536"/>
                    <a:gd name="T8" fmla="*/ 0 60000 65536"/>
                    <a:gd name="T9" fmla="*/ 0 w 39"/>
                    <a:gd name="T10" fmla="*/ 0 h 20"/>
                    <a:gd name="T11" fmla="*/ 39 w 39"/>
                    <a:gd name="T12" fmla="*/ 20 h 20"/>
                  </a:gdLst>
                  <a:ahLst/>
                  <a:cxnLst>
                    <a:cxn ang="T6">
                      <a:pos x="T0" y="T1"/>
                    </a:cxn>
                    <a:cxn ang="T7">
                      <a:pos x="T2" y="T3"/>
                    </a:cxn>
                    <a:cxn ang="T8">
                      <a:pos x="T4" y="T5"/>
                    </a:cxn>
                  </a:cxnLst>
                  <a:rect l="T9" t="T10" r="T11" b="T12"/>
                  <a:pathLst>
                    <a:path w="39" h="20">
                      <a:moveTo>
                        <a:pt x="38" y="0"/>
                      </a:moveTo>
                      <a:lnTo>
                        <a:pt x="2" y="18"/>
                      </a:lnTo>
                      <a:lnTo>
                        <a:pt x="0" y="1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10" name="Freeform 130">
                  <a:extLst>
                    <a:ext uri="{FF2B5EF4-FFF2-40B4-BE49-F238E27FC236}">
                      <a16:creationId xmlns:a16="http://schemas.microsoft.com/office/drawing/2014/main" id="{3B33CD98-FD43-27C6-56FC-863E34D39518}"/>
                    </a:ext>
                  </a:extLst>
                </p:cNvPr>
                <p:cNvSpPr>
                  <a:spLocks/>
                </p:cNvSpPr>
                <p:nvPr/>
              </p:nvSpPr>
              <p:spPr bwMode="auto">
                <a:xfrm>
                  <a:off x="2532" y="2712"/>
                  <a:ext cx="43" cy="20"/>
                </a:xfrm>
                <a:custGeom>
                  <a:avLst/>
                  <a:gdLst>
                    <a:gd name="T0" fmla="*/ 42 w 43"/>
                    <a:gd name="T1" fmla="*/ 0 h 20"/>
                    <a:gd name="T2" fmla="*/ 0 w 43"/>
                    <a:gd name="T3" fmla="*/ 18 h 20"/>
                    <a:gd name="T4" fmla="*/ 0 w 43"/>
                    <a:gd name="T5" fmla="*/ 19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2" y="0"/>
                      </a:moveTo>
                      <a:lnTo>
                        <a:pt x="0" y="18"/>
                      </a:lnTo>
                      <a:lnTo>
                        <a:pt x="0" y="1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11" name="Freeform 131">
                  <a:extLst>
                    <a:ext uri="{FF2B5EF4-FFF2-40B4-BE49-F238E27FC236}">
                      <a16:creationId xmlns:a16="http://schemas.microsoft.com/office/drawing/2014/main" id="{60F6E2CE-EF9F-6448-476B-1B1B1B33CFB1}"/>
                    </a:ext>
                  </a:extLst>
                </p:cNvPr>
                <p:cNvSpPr>
                  <a:spLocks/>
                </p:cNvSpPr>
                <p:nvPr/>
              </p:nvSpPr>
              <p:spPr bwMode="auto">
                <a:xfrm>
                  <a:off x="2493" y="2729"/>
                  <a:ext cx="40" cy="18"/>
                </a:xfrm>
                <a:custGeom>
                  <a:avLst/>
                  <a:gdLst>
                    <a:gd name="T0" fmla="*/ 39 w 40"/>
                    <a:gd name="T1" fmla="*/ 0 h 18"/>
                    <a:gd name="T2" fmla="*/ 2 w 40"/>
                    <a:gd name="T3" fmla="*/ 16 h 18"/>
                    <a:gd name="T4" fmla="*/ 0 w 40"/>
                    <a:gd name="T5" fmla="*/ 17 h 18"/>
                    <a:gd name="T6" fmla="*/ 0 60000 65536"/>
                    <a:gd name="T7" fmla="*/ 0 60000 65536"/>
                    <a:gd name="T8" fmla="*/ 0 60000 65536"/>
                    <a:gd name="T9" fmla="*/ 0 w 40"/>
                    <a:gd name="T10" fmla="*/ 0 h 18"/>
                    <a:gd name="T11" fmla="*/ 40 w 40"/>
                    <a:gd name="T12" fmla="*/ 18 h 18"/>
                  </a:gdLst>
                  <a:ahLst/>
                  <a:cxnLst>
                    <a:cxn ang="T6">
                      <a:pos x="T0" y="T1"/>
                    </a:cxn>
                    <a:cxn ang="T7">
                      <a:pos x="T2" y="T3"/>
                    </a:cxn>
                    <a:cxn ang="T8">
                      <a:pos x="T4" y="T5"/>
                    </a:cxn>
                  </a:cxnLst>
                  <a:rect l="T9" t="T10" r="T11" b="T12"/>
                  <a:pathLst>
                    <a:path w="40" h="18">
                      <a:moveTo>
                        <a:pt x="39" y="0"/>
                      </a:moveTo>
                      <a:lnTo>
                        <a:pt x="2" y="16"/>
                      </a:lnTo>
                      <a:lnTo>
                        <a:pt x="0" y="1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12" name="Freeform 132">
                  <a:extLst>
                    <a:ext uri="{FF2B5EF4-FFF2-40B4-BE49-F238E27FC236}">
                      <a16:creationId xmlns:a16="http://schemas.microsoft.com/office/drawing/2014/main" id="{A5558BD6-322A-C8A9-9227-017282925C86}"/>
                    </a:ext>
                  </a:extLst>
                </p:cNvPr>
                <p:cNvSpPr>
                  <a:spLocks/>
                </p:cNvSpPr>
                <p:nvPr/>
              </p:nvSpPr>
              <p:spPr bwMode="auto">
                <a:xfrm>
                  <a:off x="2452" y="2745"/>
                  <a:ext cx="42" cy="17"/>
                </a:xfrm>
                <a:custGeom>
                  <a:avLst/>
                  <a:gdLst>
                    <a:gd name="T0" fmla="*/ 41 w 42"/>
                    <a:gd name="T1" fmla="*/ 0 h 17"/>
                    <a:gd name="T2" fmla="*/ 2 w 42"/>
                    <a:gd name="T3" fmla="*/ 15 h 17"/>
                    <a:gd name="T4" fmla="*/ 0 w 42"/>
                    <a:gd name="T5" fmla="*/ 16 h 17"/>
                    <a:gd name="T6" fmla="*/ 0 60000 65536"/>
                    <a:gd name="T7" fmla="*/ 0 60000 65536"/>
                    <a:gd name="T8" fmla="*/ 0 60000 65536"/>
                    <a:gd name="T9" fmla="*/ 0 w 42"/>
                    <a:gd name="T10" fmla="*/ 0 h 17"/>
                    <a:gd name="T11" fmla="*/ 42 w 42"/>
                    <a:gd name="T12" fmla="*/ 17 h 17"/>
                  </a:gdLst>
                  <a:ahLst/>
                  <a:cxnLst>
                    <a:cxn ang="T6">
                      <a:pos x="T0" y="T1"/>
                    </a:cxn>
                    <a:cxn ang="T7">
                      <a:pos x="T2" y="T3"/>
                    </a:cxn>
                    <a:cxn ang="T8">
                      <a:pos x="T4" y="T5"/>
                    </a:cxn>
                  </a:cxnLst>
                  <a:rect l="T9" t="T10" r="T11" b="T12"/>
                  <a:pathLst>
                    <a:path w="42" h="17">
                      <a:moveTo>
                        <a:pt x="41" y="0"/>
                      </a:moveTo>
                      <a:lnTo>
                        <a:pt x="2" y="15"/>
                      </a:lnTo>
                      <a:lnTo>
                        <a:pt x="0" y="1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13" name="Freeform 133">
                  <a:extLst>
                    <a:ext uri="{FF2B5EF4-FFF2-40B4-BE49-F238E27FC236}">
                      <a16:creationId xmlns:a16="http://schemas.microsoft.com/office/drawing/2014/main" id="{C56C1896-F8BA-6D16-3209-E3B21FEFB582}"/>
                    </a:ext>
                  </a:extLst>
                </p:cNvPr>
                <p:cNvSpPr>
                  <a:spLocks/>
                </p:cNvSpPr>
                <p:nvPr/>
              </p:nvSpPr>
              <p:spPr bwMode="auto">
                <a:xfrm>
                  <a:off x="2411" y="2760"/>
                  <a:ext cx="43" cy="17"/>
                </a:xfrm>
                <a:custGeom>
                  <a:avLst/>
                  <a:gdLst>
                    <a:gd name="T0" fmla="*/ 42 w 43"/>
                    <a:gd name="T1" fmla="*/ 0 h 17"/>
                    <a:gd name="T2" fmla="*/ 2 w 43"/>
                    <a:gd name="T3" fmla="*/ 15 h 17"/>
                    <a:gd name="T4" fmla="*/ 0 w 43"/>
                    <a:gd name="T5" fmla="*/ 16 h 17"/>
                    <a:gd name="T6" fmla="*/ 0 60000 65536"/>
                    <a:gd name="T7" fmla="*/ 0 60000 65536"/>
                    <a:gd name="T8" fmla="*/ 0 60000 65536"/>
                    <a:gd name="T9" fmla="*/ 0 w 43"/>
                    <a:gd name="T10" fmla="*/ 0 h 17"/>
                    <a:gd name="T11" fmla="*/ 43 w 43"/>
                    <a:gd name="T12" fmla="*/ 17 h 17"/>
                  </a:gdLst>
                  <a:ahLst/>
                  <a:cxnLst>
                    <a:cxn ang="T6">
                      <a:pos x="T0" y="T1"/>
                    </a:cxn>
                    <a:cxn ang="T7">
                      <a:pos x="T2" y="T3"/>
                    </a:cxn>
                    <a:cxn ang="T8">
                      <a:pos x="T4" y="T5"/>
                    </a:cxn>
                  </a:cxnLst>
                  <a:rect l="T9" t="T10" r="T11" b="T12"/>
                  <a:pathLst>
                    <a:path w="43" h="17">
                      <a:moveTo>
                        <a:pt x="42" y="0"/>
                      </a:moveTo>
                      <a:lnTo>
                        <a:pt x="2" y="15"/>
                      </a:lnTo>
                      <a:lnTo>
                        <a:pt x="0" y="1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14" name="Freeform 134">
                  <a:extLst>
                    <a:ext uri="{FF2B5EF4-FFF2-40B4-BE49-F238E27FC236}">
                      <a16:creationId xmlns:a16="http://schemas.microsoft.com/office/drawing/2014/main" id="{FBC9330D-5B4E-A0BC-9952-D321B1191520}"/>
                    </a:ext>
                  </a:extLst>
                </p:cNvPr>
                <p:cNvSpPr>
                  <a:spLocks/>
                </p:cNvSpPr>
                <p:nvPr/>
              </p:nvSpPr>
              <p:spPr bwMode="auto">
                <a:xfrm>
                  <a:off x="2368" y="2775"/>
                  <a:ext cx="45" cy="17"/>
                </a:xfrm>
                <a:custGeom>
                  <a:avLst/>
                  <a:gdLst>
                    <a:gd name="T0" fmla="*/ 44 w 45"/>
                    <a:gd name="T1" fmla="*/ 0 h 17"/>
                    <a:gd name="T2" fmla="*/ 2 w 45"/>
                    <a:gd name="T3" fmla="*/ 15 h 17"/>
                    <a:gd name="T4" fmla="*/ 0 w 45"/>
                    <a:gd name="T5" fmla="*/ 16 h 17"/>
                    <a:gd name="T6" fmla="*/ 0 60000 65536"/>
                    <a:gd name="T7" fmla="*/ 0 60000 65536"/>
                    <a:gd name="T8" fmla="*/ 0 60000 65536"/>
                    <a:gd name="T9" fmla="*/ 0 w 45"/>
                    <a:gd name="T10" fmla="*/ 0 h 17"/>
                    <a:gd name="T11" fmla="*/ 45 w 45"/>
                    <a:gd name="T12" fmla="*/ 17 h 17"/>
                  </a:gdLst>
                  <a:ahLst/>
                  <a:cxnLst>
                    <a:cxn ang="T6">
                      <a:pos x="T0" y="T1"/>
                    </a:cxn>
                    <a:cxn ang="T7">
                      <a:pos x="T2" y="T3"/>
                    </a:cxn>
                    <a:cxn ang="T8">
                      <a:pos x="T4" y="T5"/>
                    </a:cxn>
                  </a:cxnLst>
                  <a:rect l="T9" t="T10" r="T11" b="T12"/>
                  <a:pathLst>
                    <a:path w="45" h="17">
                      <a:moveTo>
                        <a:pt x="44" y="0"/>
                      </a:moveTo>
                      <a:lnTo>
                        <a:pt x="2" y="15"/>
                      </a:lnTo>
                      <a:lnTo>
                        <a:pt x="0" y="1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15" name="Freeform 135">
                  <a:extLst>
                    <a:ext uri="{FF2B5EF4-FFF2-40B4-BE49-F238E27FC236}">
                      <a16:creationId xmlns:a16="http://schemas.microsoft.com/office/drawing/2014/main" id="{158A0295-8871-AC74-2D52-5B8CF62671B8}"/>
                    </a:ext>
                  </a:extLst>
                </p:cNvPr>
                <p:cNvSpPr>
                  <a:spLocks/>
                </p:cNvSpPr>
                <p:nvPr/>
              </p:nvSpPr>
              <p:spPr bwMode="auto">
                <a:xfrm>
                  <a:off x="2334" y="2789"/>
                  <a:ext cx="36" cy="13"/>
                </a:xfrm>
                <a:custGeom>
                  <a:avLst/>
                  <a:gdLst>
                    <a:gd name="T0" fmla="*/ 35 w 36"/>
                    <a:gd name="T1" fmla="*/ 0 h 13"/>
                    <a:gd name="T2" fmla="*/ 2 w 36"/>
                    <a:gd name="T3" fmla="*/ 11 h 13"/>
                    <a:gd name="T4" fmla="*/ 0 w 36"/>
                    <a:gd name="T5" fmla="*/ 12 h 13"/>
                    <a:gd name="T6" fmla="*/ 0 60000 65536"/>
                    <a:gd name="T7" fmla="*/ 0 60000 65536"/>
                    <a:gd name="T8" fmla="*/ 0 60000 65536"/>
                    <a:gd name="T9" fmla="*/ 0 w 36"/>
                    <a:gd name="T10" fmla="*/ 0 h 13"/>
                    <a:gd name="T11" fmla="*/ 36 w 36"/>
                    <a:gd name="T12" fmla="*/ 13 h 13"/>
                  </a:gdLst>
                  <a:ahLst/>
                  <a:cxnLst>
                    <a:cxn ang="T6">
                      <a:pos x="T0" y="T1"/>
                    </a:cxn>
                    <a:cxn ang="T7">
                      <a:pos x="T2" y="T3"/>
                    </a:cxn>
                    <a:cxn ang="T8">
                      <a:pos x="T4" y="T5"/>
                    </a:cxn>
                  </a:cxnLst>
                  <a:rect l="T9" t="T10" r="T11" b="T12"/>
                  <a:pathLst>
                    <a:path w="36" h="13">
                      <a:moveTo>
                        <a:pt x="35" y="0"/>
                      </a:moveTo>
                      <a:lnTo>
                        <a:pt x="2" y="11"/>
                      </a:lnTo>
                      <a:lnTo>
                        <a:pt x="0" y="1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16" name="Freeform 136">
                  <a:extLst>
                    <a:ext uri="{FF2B5EF4-FFF2-40B4-BE49-F238E27FC236}">
                      <a16:creationId xmlns:a16="http://schemas.microsoft.com/office/drawing/2014/main" id="{ECAC9785-5A80-A262-0CAA-BE08D6830AD6}"/>
                    </a:ext>
                  </a:extLst>
                </p:cNvPr>
                <p:cNvSpPr>
                  <a:spLocks/>
                </p:cNvSpPr>
                <p:nvPr/>
              </p:nvSpPr>
              <p:spPr bwMode="auto">
                <a:xfrm>
                  <a:off x="2301" y="2801"/>
                  <a:ext cx="34" cy="13"/>
                </a:xfrm>
                <a:custGeom>
                  <a:avLst/>
                  <a:gdLst>
                    <a:gd name="T0" fmla="*/ 33 w 34"/>
                    <a:gd name="T1" fmla="*/ 0 h 13"/>
                    <a:gd name="T2" fmla="*/ 2 w 34"/>
                    <a:gd name="T3" fmla="*/ 11 h 13"/>
                    <a:gd name="T4" fmla="*/ 0 w 34"/>
                    <a:gd name="T5" fmla="*/ 12 h 13"/>
                    <a:gd name="T6" fmla="*/ 0 60000 65536"/>
                    <a:gd name="T7" fmla="*/ 0 60000 65536"/>
                    <a:gd name="T8" fmla="*/ 0 60000 65536"/>
                    <a:gd name="T9" fmla="*/ 0 w 34"/>
                    <a:gd name="T10" fmla="*/ 0 h 13"/>
                    <a:gd name="T11" fmla="*/ 34 w 34"/>
                    <a:gd name="T12" fmla="*/ 13 h 13"/>
                  </a:gdLst>
                  <a:ahLst/>
                  <a:cxnLst>
                    <a:cxn ang="T6">
                      <a:pos x="T0" y="T1"/>
                    </a:cxn>
                    <a:cxn ang="T7">
                      <a:pos x="T2" y="T3"/>
                    </a:cxn>
                    <a:cxn ang="T8">
                      <a:pos x="T4" y="T5"/>
                    </a:cxn>
                  </a:cxnLst>
                  <a:rect l="T9" t="T10" r="T11" b="T12"/>
                  <a:pathLst>
                    <a:path w="34" h="13">
                      <a:moveTo>
                        <a:pt x="33" y="0"/>
                      </a:moveTo>
                      <a:lnTo>
                        <a:pt x="2" y="11"/>
                      </a:lnTo>
                      <a:lnTo>
                        <a:pt x="0" y="1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17" name="Freeform 137">
                  <a:extLst>
                    <a:ext uri="{FF2B5EF4-FFF2-40B4-BE49-F238E27FC236}">
                      <a16:creationId xmlns:a16="http://schemas.microsoft.com/office/drawing/2014/main" id="{1B8A5B67-CF62-0003-9722-9402B288A4C3}"/>
                    </a:ext>
                  </a:extLst>
                </p:cNvPr>
                <p:cNvSpPr>
                  <a:spLocks/>
                </p:cNvSpPr>
                <p:nvPr/>
              </p:nvSpPr>
              <p:spPr bwMode="auto">
                <a:xfrm>
                  <a:off x="2263" y="2812"/>
                  <a:ext cx="40" cy="12"/>
                </a:xfrm>
                <a:custGeom>
                  <a:avLst/>
                  <a:gdLst>
                    <a:gd name="T0" fmla="*/ 39 w 40"/>
                    <a:gd name="T1" fmla="*/ 0 h 12"/>
                    <a:gd name="T2" fmla="*/ 2 w 40"/>
                    <a:gd name="T3" fmla="*/ 10 h 12"/>
                    <a:gd name="T4" fmla="*/ 0 w 40"/>
                    <a:gd name="T5" fmla="*/ 11 h 12"/>
                    <a:gd name="T6" fmla="*/ 0 60000 65536"/>
                    <a:gd name="T7" fmla="*/ 0 60000 65536"/>
                    <a:gd name="T8" fmla="*/ 0 60000 65536"/>
                    <a:gd name="T9" fmla="*/ 0 w 40"/>
                    <a:gd name="T10" fmla="*/ 0 h 12"/>
                    <a:gd name="T11" fmla="*/ 40 w 40"/>
                    <a:gd name="T12" fmla="*/ 12 h 12"/>
                  </a:gdLst>
                  <a:ahLst/>
                  <a:cxnLst>
                    <a:cxn ang="T6">
                      <a:pos x="T0" y="T1"/>
                    </a:cxn>
                    <a:cxn ang="T7">
                      <a:pos x="T2" y="T3"/>
                    </a:cxn>
                    <a:cxn ang="T8">
                      <a:pos x="T4" y="T5"/>
                    </a:cxn>
                  </a:cxnLst>
                  <a:rect l="T9" t="T10" r="T11" b="T12"/>
                  <a:pathLst>
                    <a:path w="40" h="12">
                      <a:moveTo>
                        <a:pt x="39" y="0"/>
                      </a:moveTo>
                      <a:lnTo>
                        <a:pt x="2" y="10"/>
                      </a:lnTo>
                      <a:lnTo>
                        <a:pt x="0"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18" name="Freeform 138">
                  <a:extLst>
                    <a:ext uri="{FF2B5EF4-FFF2-40B4-BE49-F238E27FC236}">
                      <a16:creationId xmlns:a16="http://schemas.microsoft.com/office/drawing/2014/main" id="{3ACC6438-D14A-F899-2FD4-F5C606A6FAB3}"/>
                    </a:ext>
                  </a:extLst>
                </p:cNvPr>
                <p:cNvSpPr>
                  <a:spLocks/>
                </p:cNvSpPr>
                <p:nvPr/>
              </p:nvSpPr>
              <p:spPr bwMode="auto">
                <a:xfrm>
                  <a:off x="2228" y="2822"/>
                  <a:ext cx="37" cy="12"/>
                </a:xfrm>
                <a:custGeom>
                  <a:avLst/>
                  <a:gdLst>
                    <a:gd name="T0" fmla="*/ 36 w 37"/>
                    <a:gd name="T1" fmla="*/ 0 h 12"/>
                    <a:gd name="T2" fmla="*/ 2 w 37"/>
                    <a:gd name="T3" fmla="*/ 11 h 12"/>
                    <a:gd name="T4" fmla="*/ 0 w 37"/>
                    <a:gd name="T5" fmla="*/ 11 h 12"/>
                    <a:gd name="T6" fmla="*/ 0 60000 65536"/>
                    <a:gd name="T7" fmla="*/ 0 60000 65536"/>
                    <a:gd name="T8" fmla="*/ 0 60000 65536"/>
                    <a:gd name="T9" fmla="*/ 0 w 37"/>
                    <a:gd name="T10" fmla="*/ 0 h 12"/>
                    <a:gd name="T11" fmla="*/ 37 w 37"/>
                    <a:gd name="T12" fmla="*/ 12 h 12"/>
                  </a:gdLst>
                  <a:ahLst/>
                  <a:cxnLst>
                    <a:cxn ang="T6">
                      <a:pos x="T0" y="T1"/>
                    </a:cxn>
                    <a:cxn ang="T7">
                      <a:pos x="T2" y="T3"/>
                    </a:cxn>
                    <a:cxn ang="T8">
                      <a:pos x="T4" y="T5"/>
                    </a:cxn>
                  </a:cxnLst>
                  <a:rect l="T9" t="T10" r="T11" b="T12"/>
                  <a:pathLst>
                    <a:path w="37" h="12">
                      <a:moveTo>
                        <a:pt x="36" y="0"/>
                      </a:moveTo>
                      <a:lnTo>
                        <a:pt x="2" y="11"/>
                      </a:lnTo>
                      <a:lnTo>
                        <a:pt x="0"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19" name="Freeform 139">
                  <a:extLst>
                    <a:ext uri="{FF2B5EF4-FFF2-40B4-BE49-F238E27FC236}">
                      <a16:creationId xmlns:a16="http://schemas.microsoft.com/office/drawing/2014/main" id="{958D356A-18F7-3846-D034-3081F50583F9}"/>
                    </a:ext>
                  </a:extLst>
                </p:cNvPr>
                <p:cNvSpPr>
                  <a:spLocks/>
                </p:cNvSpPr>
                <p:nvPr/>
              </p:nvSpPr>
              <p:spPr bwMode="auto">
                <a:xfrm>
                  <a:off x="2193" y="2833"/>
                  <a:ext cx="39" cy="13"/>
                </a:xfrm>
                <a:custGeom>
                  <a:avLst/>
                  <a:gdLst>
                    <a:gd name="T0" fmla="*/ 38 w 39"/>
                    <a:gd name="T1" fmla="*/ 0 h 13"/>
                    <a:gd name="T2" fmla="*/ 2 w 39"/>
                    <a:gd name="T3" fmla="*/ 11 h 13"/>
                    <a:gd name="T4" fmla="*/ 0 w 39"/>
                    <a:gd name="T5" fmla="*/ 12 h 13"/>
                    <a:gd name="T6" fmla="*/ 0 60000 65536"/>
                    <a:gd name="T7" fmla="*/ 0 60000 65536"/>
                    <a:gd name="T8" fmla="*/ 0 60000 65536"/>
                    <a:gd name="T9" fmla="*/ 0 w 39"/>
                    <a:gd name="T10" fmla="*/ 0 h 13"/>
                    <a:gd name="T11" fmla="*/ 39 w 39"/>
                    <a:gd name="T12" fmla="*/ 13 h 13"/>
                  </a:gdLst>
                  <a:ahLst/>
                  <a:cxnLst>
                    <a:cxn ang="T6">
                      <a:pos x="T0" y="T1"/>
                    </a:cxn>
                    <a:cxn ang="T7">
                      <a:pos x="T2" y="T3"/>
                    </a:cxn>
                    <a:cxn ang="T8">
                      <a:pos x="T4" y="T5"/>
                    </a:cxn>
                  </a:cxnLst>
                  <a:rect l="T9" t="T10" r="T11" b="T12"/>
                  <a:pathLst>
                    <a:path w="39" h="13">
                      <a:moveTo>
                        <a:pt x="38" y="0"/>
                      </a:moveTo>
                      <a:lnTo>
                        <a:pt x="2" y="11"/>
                      </a:lnTo>
                      <a:lnTo>
                        <a:pt x="0" y="1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20" name="Freeform 140">
                  <a:extLst>
                    <a:ext uri="{FF2B5EF4-FFF2-40B4-BE49-F238E27FC236}">
                      <a16:creationId xmlns:a16="http://schemas.microsoft.com/office/drawing/2014/main" id="{706D24E8-59F7-F80E-4F6D-BA34D99380C8}"/>
                    </a:ext>
                  </a:extLst>
                </p:cNvPr>
                <p:cNvSpPr>
                  <a:spLocks/>
                </p:cNvSpPr>
                <p:nvPr/>
              </p:nvSpPr>
              <p:spPr bwMode="auto">
                <a:xfrm>
                  <a:off x="2157" y="2843"/>
                  <a:ext cx="40" cy="11"/>
                </a:xfrm>
                <a:custGeom>
                  <a:avLst/>
                  <a:gdLst>
                    <a:gd name="T0" fmla="*/ 39 w 40"/>
                    <a:gd name="T1" fmla="*/ 0 h 11"/>
                    <a:gd name="T2" fmla="*/ 2 w 40"/>
                    <a:gd name="T3" fmla="*/ 10 h 11"/>
                    <a:gd name="T4" fmla="*/ 0 w 40"/>
                    <a:gd name="T5" fmla="*/ 10 h 11"/>
                    <a:gd name="T6" fmla="*/ 0 60000 65536"/>
                    <a:gd name="T7" fmla="*/ 0 60000 65536"/>
                    <a:gd name="T8" fmla="*/ 0 60000 65536"/>
                    <a:gd name="T9" fmla="*/ 0 w 40"/>
                    <a:gd name="T10" fmla="*/ 0 h 11"/>
                    <a:gd name="T11" fmla="*/ 40 w 40"/>
                    <a:gd name="T12" fmla="*/ 11 h 11"/>
                  </a:gdLst>
                  <a:ahLst/>
                  <a:cxnLst>
                    <a:cxn ang="T6">
                      <a:pos x="T0" y="T1"/>
                    </a:cxn>
                    <a:cxn ang="T7">
                      <a:pos x="T2" y="T3"/>
                    </a:cxn>
                    <a:cxn ang="T8">
                      <a:pos x="T4" y="T5"/>
                    </a:cxn>
                  </a:cxnLst>
                  <a:rect l="T9" t="T10" r="T11" b="T12"/>
                  <a:pathLst>
                    <a:path w="40" h="11">
                      <a:moveTo>
                        <a:pt x="39" y="0"/>
                      </a:moveTo>
                      <a:lnTo>
                        <a:pt x="2" y="10"/>
                      </a:lnTo>
                      <a:lnTo>
                        <a:pt x="0" y="10"/>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21" name="Freeform 141">
                  <a:extLst>
                    <a:ext uri="{FF2B5EF4-FFF2-40B4-BE49-F238E27FC236}">
                      <a16:creationId xmlns:a16="http://schemas.microsoft.com/office/drawing/2014/main" id="{CE451091-75D2-AD4E-220A-4B7522E18D10}"/>
                    </a:ext>
                  </a:extLst>
                </p:cNvPr>
                <p:cNvSpPr>
                  <a:spLocks/>
                </p:cNvSpPr>
                <p:nvPr/>
              </p:nvSpPr>
              <p:spPr bwMode="auto">
                <a:xfrm>
                  <a:off x="2122" y="2853"/>
                  <a:ext cx="36" cy="12"/>
                </a:xfrm>
                <a:custGeom>
                  <a:avLst/>
                  <a:gdLst>
                    <a:gd name="T0" fmla="*/ 35 w 36"/>
                    <a:gd name="T1" fmla="*/ 0 h 12"/>
                    <a:gd name="T2" fmla="*/ 2 w 36"/>
                    <a:gd name="T3" fmla="*/ 10 h 12"/>
                    <a:gd name="T4" fmla="*/ 0 w 36"/>
                    <a:gd name="T5" fmla="*/ 11 h 12"/>
                    <a:gd name="T6" fmla="*/ 0 60000 65536"/>
                    <a:gd name="T7" fmla="*/ 0 60000 65536"/>
                    <a:gd name="T8" fmla="*/ 0 60000 65536"/>
                    <a:gd name="T9" fmla="*/ 0 w 36"/>
                    <a:gd name="T10" fmla="*/ 0 h 12"/>
                    <a:gd name="T11" fmla="*/ 36 w 36"/>
                    <a:gd name="T12" fmla="*/ 12 h 12"/>
                  </a:gdLst>
                  <a:ahLst/>
                  <a:cxnLst>
                    <a:cxn ang="T6">
                      <a:pos x="T0" y="T1"/>
                    </a:cxn>
                    <a:cxn ang="T7">
                      <a:pos x="T2" y="T3"/>
                    </a:cxn>
                    <a:cxn ang="T8">
                      <a:pos x="T4" y="T5"/>
                    </a:cxn>
                  </a:cxnLst>
                  <a:rect l="T9" t="T10" r="T11" b="T12"/>
                  <a:pathLst>
                    <a:path w="36" h="12">
                      <a:moveTo>
                        <a:pt x="35" y="0"/>
                      </a:moveTo>
                      <a:lnTo>
                        <a:pt x="2" y="10"/>
                      </a:lnTo>
                      <a:lnTo>
                        <a:pt x="0"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22" name="Freeform 142">
                  <a:extLst>
                    <a:ext uri="{FF2B5EF4-FFF2-40B4-BE49-F238E27FC236}">
                      <a16:creationId xmlns:a16="http://schemas.microsoft.com/office/drawing/2014/main" id="{C8EA4D30-1BDB-601C-8EBB-93CBBA1BDDE3}"/>
                    </a:ext>
                  </a:extLst>
                </p:cNvPr>
                <p:cNvSpPr>
                  <a:spLocks/>
                </p:cNvSpPr>
                <p:nvPr/>
              </p:nvSpPr>
              <p:spPr bwMode="auto">
                <a:xfrm>
                  <a:off x="2084" y="2864"/>
                  <a:ext cx="40" cy="11"/>
                </a:xfrm>
                <a:custGeom>
                  <a:avLst/>
                  <a:gdLst>
                    <a:gd name="T0" fmla="*/ 39 w 40"/>
                    <a:gd name="T1" fmla="*/ 0 h 11"/>
                    <a:gd name="T2" fmla="*/ 2 w 40"/>
                    <a:gd name="T3" fmla="*/ 9 h 11"/>
                    <a:gd name="T4" fmla="*/ 0 w 40"/>
                    <a:gd name="T5" fmla="*/ 10 h 11"/>
                    <a:gd name="T6" fmla="*/ 0 60000 65536"/>
                    <a:gd name="T7" fmla="*/ 0 60000 65536"/>
                    <a:gd name="T8" fmla="*/ 0 60000 65536"/>
                    <a:gd name="T9" fmla="*/ 0 w 40"/>
                    <a:gd name="T10" fmla="*/ 0 h 11"/>
                    <a:gd name="T11" fmla="*/ 40 w 40"/>
                    <a:gd name="T12" fmla="*/ 11 h 11"/>
                  </a:gdLst>
                  <a:ahLst/>
                  <a:cxnLst>
                    <a:cxn ang="T6">
                      <a:pos x="T0" y="T1"/>
                    </a:cxn>
                    <a:cxn ang="T7">
                      <a:pos x="T2" y="T3"/>
                    </a:cxn>
                    <a:cxn ang="T8">
                      <a:pos x="T4" y="T5"/>
                    </a:cxn>
                  </a:cxnLst>
                  <a:rect l="T9" t="T10" r="T11" b="T12"/>
                  <a:pathLst>
                    <a:path w="40" h="11">
                      <a:moveTo>
                        <a:pt x="39" y="0"/>
                      </a:moveTo>
                      <a:lnTo>
                        <a:pt x="2" y="9"/>
                      </a:lnTo>
                      <a:lnTo>
                        <a:pt x="0" y="10"/>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23" name="Freeform 143">
                  <a:extLst>
                    <a:ext uri="{FF2B5EF4-FFF2-40B4-BE49-F238E27FC236}">
                      <a16:creationId xmlns:a16="http://schemas.microsoft.com/office/drawing/2014/main" id="{BDF58EEC-BA55-DA40-CB2C-2990478C441E}"/>
                    </a:ext>
                  </a:extLst>
                </p:cNvPr>
                <p:cNvSpPr>
                  <a:spLocks/>
                </p:cNvSpPr>
                <p:nvPr/>
              </p:nvSpPr>
              <p:spPr bwMode="auto">
                <a:xfrm>
                  <a:off x="2048" y="2873"/>
                  <a:ext cx="40" cy="10"/>
                </a:xfrm>
                <a:custGeom>
                  <a:avLst/>
                  <a:gdLst>
                    <a:gd name="T0" fmla="*/ 39 w 40"/>
                    <a:gd name="T1" fmla="*/ 0 h 10"/>
                    <a:gd name="T2" fmla="*/ 2 w 40"/>
                    <a:gd name="T3" fmla="*/ 9 h 10"/>
                    <a:gd name="T4" fmla="*/ 0 w 40"/>
                    <a:gd name="T5" fmla="*/ 9 h 10"/>
                    <a:gd name="T6" fmla="*/ 0 60000 65536"/>
                    <a:gd name="T7" fmla="*/ 0 60000 65536"/>
                    <a:gd name="T8" fmla="*/ 0 60000 65536"/>
                    <a:gd name="T9" fmla="*/ 0 w 40"/>
                    <a:gd name="T10" fmla="*/ 0 h 10"/>
                    <a:gd name="T11" fmla="*/ 40 w 40"/>
                    <a:gd name="T12" fmla="*/ 10 h 10"/>
                  </a:gdLst>
                  <a:ahLst/>
                  <a:cxnLst>
                    <a:cxn ang="T6">
                      <a:pos x="T0" y="T1"/>
                    </a:cxn>
                    <a:cxn ang="T7">
                      <a:pos x="T2" y="T3"/>
                    </a:cxn>
                    <a:cxn ang="T8">
                      <a:pos x="T4" y="T5"/>
                    </a:cxn>
                  </a:cxnLst>
                  <a:rect l="T9" t="T10" r="T11" b="T12"/>
                  <a:pathLst>
                    <a:path w="40" h="10">
                      <a:moveTo>
                        <a:pt x="39" y="0"/>
                      </a:moveTo>
                      <a:lnTo>
                        <a:pt x="2" y="9"/>
                      </a:lnTo>
                      <a:lnTo>
                        <a:pt x="0" y="9"/>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24" name="Freeform 144">
                  <a:extLst>
                    <a:ext uri="{FF2B5EF4-FFF2-40B4-BE49-F238E27FC236}">
                      <a16:creationId xmlns:a16="http://schemas.microsoft.com/office/drawing/2014/main" id="{F46026DE-42F3-C2F0-1092-6594308DD95E}"/>
                    </a:ext>
                  </a:extLst>
                </p:cNvPr>
                <p:cNvSpPr>
                  <a:spLocks/>
                </p:cNvSpPr>
                <p:nvPr/>
              </p:nvSpPr>
              <p:spPr bwMode="auto">
                <a:xfrm>
                  <a:off x="2011" y="2882"/>
                  <a:ext cx="41" cy="12"/>
                </a:xfrm>
                <a:custGeom>
                  <a:avLst/>
                  <a:gdLst>
                    <a:gd name="T0" fmla="*/ 40 w 41"/>
                    <a:gd name="T1" fmla="*/ 0 h 12"/>
                    <a:gd name="T2" fmla="*/ 2 w 41"/>
                    <a:gd name="T3" fmla="*/ 10 h 12"/>
                    <a:gd name="T4" fmla="*/ 0 w 41"/>
                    <a:gd name="T5" fmla="*/ 11 h 12"/>
                    <a:gd name="T6" fmla="*/ 0 60000 65536"/>
                    <a:gd name="T7" fmla="*/ 0 60000 65536"/>
                    <a:gd name="T8" fmla="*/ 0 60000 65536"/>
                    <a:gd name="T9" fmla="*/ 0 w 41"/>
                    <a:gd name="T10" fmla="*/ 0 h 12"/>
                    <a:gd name="T11" fmla="*/ 41 w 41"/>
                    <a:gd name="T12" fmla="*/ 12 h 12"/>
                  </a:gdLst>
                  <a:ahLst/>
                  <a:cxnLst>
                    <a:cxn ang="T6">
                      <a:pos x="T0" y="T1"/>
                    </a:cxn>
                    <a:cxn ang="T7">
                      <a:pos x="T2" y="T3"/>
                    </a:cxn>
                    <a:cxn ang="T8">
                      <a:pos x="T4" y="T5"/>
                    </a:cxn>
                  </a:cxnLst>
                  <a:rect l="T9" t="T10" r="T11" b="T12"/>
                  <a:pathLst>
                    <a:path w="41" h="12">
                      <a:moveTo>
                        <a:pt x="40" y="0"/>
                      </a:moveTo>
                      <a:lnTo>
                        <a:pt x="2" y="10"/>
                      </a:lnTo>
                      <a:lnTo>
                        <a:pt x="0" y="1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25" name="Freeform 145">
                  <a:extLst>
                    <a:ext uri="{FF2B5EF4-FFF2-40B4-BE49-F238E27FC236}">
                      <a16:creationId xmlns:a16="http://schemas.microsoft.com/office/drawing/2014/main" id="{E2E1246A-E6FB-B2DB-17B0-4F77D2335607}"/>
                    </a:ext>
                  </a:extLst>
                </p:cNvPr>
                <p:cNvSpPr>
                  <a:spLocks/>
                </p:cNvSpPr>
                <p:nvPr/>
              </p:nvSpPr>
              <p:spPr bwMode="auto">
                <a:xfrm>
                  <a:off x="1980" y="2893"/>
                  <a:ext cx="34" cy="8"/>
                </a:xfrm>
                <a:custGeom>
                  <a:avLst/>
                  <a:gdLst>
                    <a:gd name="T0" fmla="*/ 33 w 34"/>
                    <a:gd name="T1" fmla="*/ 0 h 8"/>
                    <a:gd name="T2" fmla="*/ 2 w 34"/>
                    <a:gd name="T3" fmla="*/ 6 h 8"/>
                    <a:gd name="T4" fmla="*/ 0 w 34"/>
                    <a:gd name="T5" fmla="*/ 7 h 8"/>
                    <a:gd name="T6" fmla="*/ 0 60000 65536"/>
                    <a:gd name="T7" fmla="*/ 0 60000 65536"/>
                    <a:gd name="T8" fmla="*/ 0 60000 65536"/>
                    <a:gd name="T9" fmla="*/ 0 w 34"/>
                    <a:gd name="T10" fmla="*/ 0 h 8"/>
                    <a:gd name="T11" fmla="*/ 34 w 34"/>
                    <a:gd name="T12" fmla="*/ 8 h 8"/>
                  </a:gdLst>
                  <a:ahLst/>
                  <a:cxnLst>
                    <a:cxn ang="T6">
                      <a:pos x="T0" y="T1"/>
                    </a:cxn>
                    <a:cxn ang="T7">
                      <a:pos x="T2" y="T3"/>
                    </a:cxn>
                    <a:cxn ang="T8">
                      <a:pos x="T4" y="T5"/>
                    </a:cxn>
                  </a:cxnLst>
                  <a:rect l="T9" t="T10" r="T11" b="T12"/>
                  <a:pathLst>
                    <a:path w="34" h="8">
                      <a:moveTo>
                        <a:pt x="33" y="0"/>
                      </a:moveTo>
                      <a:lnTo>
                        <a:pt x="2" y="6"/>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26" name="Freeform 146">
                  <a:extLst>
                    <a:ext uri="{FF2B5EF4-FFF2-40B4-BE49-F238E27FC236}">
                      <a16:creationId xmlns:a16="http://schemas.microsoft.com/office/drawing/2014/main" id="{A59E91B5-B61A-742A-45BF-88CD3BC8E401}"/>
                    </a:ext>
                  </a:extLst>
                </p:cNvPr>
                <p:cNvSpPr>
                  <a:spLocks/>
                </p:cNvSpPr>
                <p:nvPr/>
              </p:nvSpPr>
              <p:spPr bwMode="auto">
                <a:xfrm>
                  <a:off x="1947" y="2899"/>
                  <a:ext cx="34" cy="9"/>
                </a:xfrm>
                <a:custGeom>
                  <a:avLst/>
                  <a:gdLst>
                    <a:gd name="T0" fmla="*/ 33 w 34"/>
                    <a:gd name="T1" fmla="*/ 0 h 9"/>
                    <a:gd name="T2" fmla="*/ 2 w 34"/>
                    <a:gd name="T3" fmla="*/ 8 h 9"/>
                    <a:gd name="T4" fmla="*/ 0 w 34"/>
                    <a:gd name="T5" fmla="*/ 8 h 9"/>
                    <a:gd name="T6" fmla="*/ 0 60000 65536"/>
                    <a:gd name="T7" fmla="*/ 0 60000 65536"/>
                    <a:gd name="T8" fmla="*/ 0 60000 65536"/>
                    <a:gd name="T9" fmla="*/ 0 w 34"/>
                    <a:gd name="T10" fmla="*/ 0 h 9"/>
                    <a:gd name="T11" fmla="*/ 34 w 34"/>
                    <a:gd name="T12" fmla="*/ 9 h 9"/>
                  </a:gdLst>
                  <a:ahLst/>
                  <a:cxnLst>
                    <a:cxn ang="T6">
                      <a:pos x="T0" y="T1"/>
                    </a:cxn>
                    <a:cxn ang="T7">
                      <a:pos x="T2" y="T3"/>
                    </a:cxn>
                    <a:cxn ang="T8">
                      <a:pos x="T4" y="T5"/>
                    </a:cxn>
                  </a:cxnLst>
                  <a:rect l="T9" t="T10" r="T11" b="T12"/>
                  <a:pathLst>
                    <a:path w="34" h="9">
                      <a:moveTo>
                        <a:pt x="33" y="0"/>
                      </a:moveTo>
                      <a:lnTo>
                        <a:pt x="2" y="8"/>
                      </a:lnTo>
                      <a:lnTo>
                        <a:pt x="0"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27" name="Freeform 147">
                  <a:extLst>
                    <a:ext uri="{FF2B5EF4-FFF2-40B4-BE49-F238E27FC236}">
                      <a16:creationId xmlns:a16="http://schemas.microsoft.com/office/drawing/2014/main" id="{C8B9143D-9073-E85D-BE29-9D234BDF726C}"/>
                    </a:ext>
                  </a:extLst>
                </p:cNvPr>
                <p:cNvSpPr>
                  <a:spLocks/>
                </p:cNvSpPr>
                <p:nvPr/>
              </p:nvSpPr>
              <p:spPr bwMode="auto">
                <a:xfrm>
                  <a:off x="1920" y="2907"/>
                  <a:ext cx="32" cy="9"/>
                </a:xfrm>
                <a:custGeom>
                  <a:avLst/>
                  <a:gdLst>
                    <a:gd name="T0" fmla="*/ 31 w 32"/>
                    <a:gd name="T1" fmla="*/ 0 h 9"/>
                    <a:gd name="T2" fmla="*/ 0 w 32"/>
                    <a:gd name="T3" fmla="*/ 7 h 9"/>
                    <a:gd name="T4" fmla="*/ 0 w 32"/>
                    <a:gd name="T5" fmla="*/ 8 h 9"/>
                    <a:gd name="T6" fmla="*/ 0 60000 65536"/>
                    <a:gd name="T7" fmla="*/ 0 60000 65536"/>
                    <a:gd name="T8" fmla="*/ 0 60000 65536"/>
                    <a:gd name="T9" fmla="*/ 0 w 32"/>
                    <a:gd name="T10" fmla="*/ 0 h 9"/>
                    <a:gd name="T11" fmla="*/ 32 w 32"/>
                    <a:gd name="T12" fmla="*/ 9 h 9"/>
                  </a:gdLst>
                  <a:ahLst/>
                  <a:cxnLst>
                    <a:cxn ang="T6">
                      <a:pos x="T0" y="T1"/>
                    </a:cxn>
                    <a:cxn ang="T7">
                      <a:pos x="T2" y="T3"/>
                    </a:cxn>
                    <a:cxn ang="T8">
                      <a:pos x="T4" y="T5"/>
                    </a:cxn>
                  </a:cxnLst>
                  <a:rect l="T9" t="T10" r="T11" b="T12"/>
                  <a:pathLst>
                    <a:path w="32" h="9">
                      <a:moveTo>
                        <a:pt x="31" y="0"/>
                      </a:moveTo>
                      <a:lnTo>
                        <a:pt x="0" y="7"/>
                      </a:lnTo>
                      <a:lnTo>
                        <a:pt x="0"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28" name="Freeform 148">
                  <a:extLst>
                    <a:ext uri="{FF2B5EF4-FFF2-40B4-BE49-F238E27FC236}">
                      <a16:creationId xmlns:a16="http://schemas.microsoft.com/office/drawing/2014/main" id="{3804C76D-9DFB-A808-762F-64536A21FE03}"/>
                    </a:ext>
                  </a:extLst>
                </p:cNvPr>
                <p:cNvSpPr>
                  <a:spLocks/>
                </p:cNvSpPr>
                <p:nvPr/>
              </p:nvSpPr>
              <p:spPr bwMode="auto">
                <a:xfrm>
                  <a:off x="1888" y="2913"/>
                  <a:ext cx="33" cy="9"/>
                </a:xfrm>
                <a:custGeom>
                  <a:avLst/>
                  <a:gdLst>
                    <a:gd name="T0" fmla="*/ 32 w 33"/>
                    <a:gd name="T1" fmla="*/ 0 h 9"/>
                    <a:gd name="T2" fmla="*/ 0 w 33"/>
                    <a:gd name="T3" fmla="*/ 7 h 9"/>
                    <a:gd name="T4" fmla="*/ 0 w 33"/>
                    <a:gd name="T5" fmla="*/ 8 h 9"/>
                    <a:gd name="T6" fmla="*/ 0 60000 65536"/>
                    <a:gd name="T7" fmla="*/ 0 60000 65536"/>
                    <a:gd name="T8" fmla="*/ 0 60000 65536"/>
                    <a:gd name="T9" fmla="*/ 0 w 33"/>
                    <a:gd name="T10" fmla="*/ 0 h 9"/>
                    <a:gd name="T11" fmla="*/ 33 w 33"/>
                    <a:gd name="T12" fmla="*/ 9 h 9"/>
                  </a:gdLst>
                  <a:ahLst/>
                  <a:cxnLst>
                    <a:cxn ang="T6">
                      <a:pos x="T0" y="T1"/>
                    </a:cxn>
                    <a:cxn ang="T7">
                      <a:pos x="T2" y="T3"/>
                    </a:cxn>
                    <a:cxn ang="T8">
                      <a:pos x="T4" y="T5"/>
                    </a:cxn>
                  </a:cxnLst>
                  <a:rect l="T9" t="T10" r="T11" b="T12"/>
                  <a:pathLst>
                    <a:path w="33" h="9">
                      <a:moveTo>
                        <a:pt x="32" y="0"/>
                      </a:moveTo>
                      <a:lnTo>
                        <a:pt x="0" y="7"/>
                      </a:lnTo>
                      <a:lnTo>
                        <a:pt x="0"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29" name="Freeform 149">
                  <a:extLst>
                    <a:ext uri="{FF2B5EF4-FFF2-40B4-BE49-F238E27FC236}">
                      <a16:creationId xmlns:a16="http://schemas.microsoft.com/office/drawing/2014/main" id="{8C27AAB5-4C79-534C-2002-AAD1F9CE4EE2}"/>
                    </a:ext>
                  </a:extLst>
                </p:cNvPr>
                <p:cNvSpPr>
                  <a:spLocks/>
                </p:cNvSpPr>
                <p:nvPr/>
              </p:nvSpPr>
              <p:spPr bwMode="auto">
                <a:xfrm>
                  <a:off x="1857" y="2920"/>
                  <a:ext cx="32" cy="9"/>
                </a:xfrm>
                <a:custGeom>
                  <a:avLst/>
                  <a:gdLst>
                    <a:gd name="T0" fmla="*/ 31 w 32"/>
                    <a:gd name="T1" fmla="*/ 0 h 9"/>
                    <a:gd name="T2" fmla="*/ 2 w 32"/>
                    <a:gd name="T3" fmla="*/ 7 h 9"/>
                    <a:gd name="T4" fmla="*/ 0 w 32"/>
                    <a:gd name="T5" fmla="*/ 8 h 9"/>
                    <a:gd name="T6" fmla="*/ 0 60000 65536"/>
                    <a:gd name="T7" fmla="*/ 0 60000 65536"/>
                    <a:gd name="T8" fmla="*/ 0 60000 65536"/>
                    <a:gd name="T9" fmla="*/ 0 w 32"/>
                    <a:gd name="T10" fmla="*/ 0 h 9"/>
                    <a:gd name="T11" fmla="*/ 32 w 32"/>
                    <a:gd name="T12" fmla="*/ 9 h 9"/>
                  </a:gdLst>
                  <a:ahLst/>
                  <a:cxnLst>
                    <a:cxn ang="T6">
                      <a:pos x="T0" y="T1"/>
                    </a:cxn>
                    <a:cxn ang="T7">
                      <a:pos x="T2" y="T3"/>
                    </a:cxn>
                    <a:cxn ang="T8">
                      <a:pos x="T4" y="T5"/>
                    </a:cxn>
                  </a:cxnLst>
                  <a:rect l="T9" t="T10" r="T11" b="T12"/>
                  <a:pathLst>
                    <a:path w="32" h="9">
                      <a:moveTo>
                        <a:pt x="31" y="0"/>
                      </a:moveTo>
                      <a:lnTo>
                        <a:pt x="2" y="7"/>
                      </a:lnTo>
                      <a:lnTo>
                        <a:pt x="0"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30" name="Freeform 150">
                  <a:extLst>
                    <a:ext uri="{FF2B5EF4-FFF2-40B4-BE49-F238E27FC236}">
                      <a16:creationId xmlns:a16="http://schemas.microsoft.com/office/drawing/2014/main" id="{8C37226D-7679-1102-36FC-B019ADED0902}"/>
                    </a:ext>
                  </a:extLst>
                </p:cNvPr>
                <p:cNvSpPr>
                  <a:spLocks/>
                </p:cNvSpPr>
                <p:nvPr/>
              </p:nvSpPr>
              <p:spPr bwMode="auto">
                <a:xfrm>
                  <a:off x="1823" y="2928"/>
                  <a:ext cx="36" cy="6"/>
                </a:xfrm>
                <a:custGeom>
                  <a:avLst/>
                  <a:gdLst>
                    <a:gd name="T0" fmla="*/ 35 w 36"/>
                    <a:gd name="T1" fmla="*/ 0 h 6"/>
                    <a:gd name="T2" fmla="*/ 2 w 36"/>
                    <a:gd name="T3" fmla="*/ 4 h 6"/>
                    <a:gd name="T4" fmla="*/ 0 w 36"/>
                    <a:gd name="T5" fmla="*/ 5 h 6"/>
                    <a:gd name="T6" fmla="*/ 0 60000 65536"/>
                    <a:gd name="T7" fmla="*/ 0 60000 65536"/>
                    <a:gd name="T8" fmla="*/ 0 60000 65536"/>
                    <a:gd name="T9" fmla="*/ 0 w 36"/>
                    <a:gd name="T10" fmla="*/ 0 h 6"/>
                    <a:gd name="T11" fmla="*/ 36 w 36"/>
                    <a:gd name="T12" fmla="*/ 6 h 6"/>
                  </a:gdLst>
                  <a:ahLst/>
                  <a:cxnLst>
                    <a:cxn ang="T6">
                      <a:pos x="T0" y="T1"/>
                    </a:cxn>
                    <a:cxn ang="T7">
                      <a:pos x="T2" y="T3"/>
                    </a:cxn>
                    <a:cxn ang="T8">
                      <a:pos x="T4" y="T5"/>
                    </a:cxn>
                  </a:cxnLst>
                  <a:rect l="T9" t="T10" r="T11" b="T12"/>
                  <a:pathLst>
                    <a:path w="36" h="6">
                      <a:moveTo>
                        <a:pt x="35" y="0"/>
                      </a:moveTo>
                      <a:lnTo>
                        <a:pt x="2" y="4"/>
                      </a:lnTo>
                      <a:lnTo>
                        <a:pt x="0" y="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31" name="Freeform 151">
                  <a:extLst>
                    <a:ext uri="{FF2B5EF4-FFF2-40B4-BE49-F238E27FC236}">
                      <a16:creationId xmlns:a16="http://schemas.microsoft.com/office/drawing/2014/main" id="{2E175FC0-F66B-DD50-821A-75C5F127FE59}"/>
                    </a:ext>
                  </a:extLst>
                </p:cNvPr>
                <p:cNvSpPr>
                  <a:spLocks/>
                </p:cNvSpPr>
                <p:nvPr/>
              </p:nvSpPr>
              <p:spPr bwMode="auto">
                <a:xfrm>
                  <a:off x="1792" y="2933"/>
                  <a:ext cx="33" cy="8"/>
                </a:xfrm>
                <a:custGeom>
                  <a:avLst/>
                  <a:gdLst>
                    <a:gd name="T0" fmla="*/ 32 w 33"/>
                    <a:gd name="T1" fmla="*/ 0 h 8"/>
                    <a:gd name="T2" fmla="*/ 2 w 33"/>
                    <a:gd name="T3" fmla="*/ 7 h 8"/>
                    <a:gd name="T4" fmla="*/ 0 w 33"/>
                    <a:gd name="T5" fmla="*/ 7 h 8"/>
                    <a:gd name="T6" fmla="*/ 0 60000 65536"/>
                    <a:gd name="T7" fmla="*/ 0 60000 65536"/>
                    <a:gd name="T8" fmla="*/ 0 60000 65536"/>
                    <a:gd name="T9" fmla="*/ 0 w 33"/>
                    <a:gd name="T10" fmla="*/ 0 h 8"/>
                    <a:gd name="T11" fmla="*/ 33 w 33"/>
                    <a:gd name="T12" fmla="*/ 8 h 8"/>
                  </a:gdLst>
                  <a:ahLst/>
                  <a:cxnLst>
                    <a:cxn ang="T6">
                      <a:pos x="T0" y="T1"/>
                    </a:cxn>
                    <a:cxn ang="T7">
                      <a:pos x="T2" y="T3"/>
                    </a:cxn>
                    <a:cxn ang="T8">
                      <a:pos x="T4" y="T5"/>
                    </a:cxn>
                  </a:cxnLst>
                  <a:rect l="T9" t="T10" r="T11" b="T12"/>
                  <a:pathLst>
                    <a:path w="33" h="8">
                      <a:moveTo>
                        <a:pt x="32" y="0"/>
                      </a:moveTo>
                      <a:lnTo>
                        <a:pt x="2" y="7"/>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32" name="Freeform 152">
                  <a:extLst>
                    <a:ext uri="{FF2B5EF4-FFF2-40B4-BE49-F238E27FC236}">
                      <a16:creationId xmlns:a16="http://schemas.microsoft.com/office/drawing/2014/main" id="{B242816C-77A9-BC0C-4BB2-349B6B7E949D}"/>
                    </a:ext>
                  </a:extLst>
                </p:cNvPr>
                <p:cNvSpPr>
                  <a:spLocks/>
                </p:cNvSpPr>
                <p:nvPr/>
              </p:nvSpPr>
              <p:spPr bwMode="auto">
                <a:xfrm>
                  <a:off x="1757" y="2940"/>
                  <a:ext cx="37" cy="7"/>
                </a:xfrm>
                <a:custGeom>
                  <a:avLst/>
                  <a:gdLst>
                    <a:gd name="T0" fmla="*/ 36 w 37"/>
                    <a:gd name="T1" fmla="*/ 0 h 7"/>
                    <a:gd name="T2" fmla="*/ 2 w 37"/>
                    <a:gd name="T3" fmla="*/ 5 h 7"/>
                    <a:gd name="T4" fmla="*/ 0 w 37"/>
                    <a:gd name="T5" fmla="*/ 6 h 7"/>
                    <a:gd name="T6" fmla="*/ 0 60000 65536"/>
                    <a:gd name="T7" fmla="*/ 0 60000 65536"/>
                    <a:gd name="T8" fmla="*/ 0 60000 65536"/>
                    <a:gd name="T9" fmla="*/ 0 w 37"/>
                    <a:gd name="T10" fmla="*/ 0 h 7"/>
                    <a:gd name="T11" fmla="*/ 37 w 37"/>
                    <a:gd name="T12" fmla="*/ 7 h 7"/>
                  </a:gdLst>
                  <a:ahLst/>
                  <a:cxnLst>
                    <a:cxn ang="T6">
                      <a:pos x="T0" y="T1"/>
                    </a:cxn>
                    <a:cxn ang="T7">
                      <a:pos x="T2" y="T3"/>
                    </a:cxn>
                    <a:cxn ang="T8">
                      <a:pos x="T4" y="T5"/>
                    </a:cxn>
                  </a:cxnLst>
                  <a:rect l="T9" t="T10" r="T11" b="T12"/>
                  <a:pathLst>
                    <a:path w="37" h="7">
                      <a:moveTo>
                        <a:pt x="36" y="0"/>
                      </a:moveTo>
                      <a:lnTo>
                        <a:pt x="2" y="5"/>
                      </a:lnTo>
                      <a:lnTo>
                        <a:pt x="0" y="6"/>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33" name="Freeform 153">
                  <a:extLst>
                    <a:ext uri="{FF2B5EF4-FFF2-40B4-BE49-F238E27FC236}">
                      <a16:creationId xmlns:a16="http://schemas.microsoft.com/office/drawing/2014/main" id="{2B747BC0-872B-5C9E-C836-480731D5329C}"/>
                    </a:ext>
                  </a:extLst>
                </p:cNvPr>
                <p:cNvSpPr>
                  <a:spLocks/>
                </p:cNvSpPr>
                <p:nvPr/>
              </p:nvSpPr>
              <p:spPr bwMode="auto">
                <a:xfrm>
                  <a:off x="1726" y="2945"/>
                  <a:ext cx="36" cy="8"/>
                </a:xfrm>
                <a:custGeom>
                  <a:avLst/>
                  <a:gdLst>
                    <a:gd name="T0" fmla="*/ 35 w 36"/>
                    <a:gd name="T1" fmla="*/ 0 h 8"/>
                    <a:gd name="T2" fmla="*/ 2 w 36"/>
                    <a:gd name="T3" fmla="*/ 7 h 8"/>
                    <a:gd name="T4" fmla="*/ 0 w 36"/>
                    <a:gd name="T5" fmla="*/ 7 h 8"/>
                    <a:gd name="T6" fmla="*/ 0 60000 65536"/>
                    <a:gd name="T7" fmla="*/ 0 60000 65536"/>
                    <a:gd name="T8" fmla="*/ 0 60000 65536"/>
                    <a:gd name="T9" fmla="*/ 0 w 36"/>
                    <a:gd name="T10" fmla="*/ 0 h 8"/>
                    <a:gd name="T11" fmla="*/ 36 w 36"/>
                    <a:gd name="T12" fmla="*/ 8 h 8"/>
                  </a:gdLst>
                  <a:ahLst/>
                  <a:cxnLst>
                    <a:cxn ang="T6">
                      <a:pos x="T0" y="T1"/>
                    </a:cxn>
                    <a:cxn ang="T7">
                      <a:pos x="T2" y="T3"/>
                    </a:cxn>
                    <a:cxn ang="T8">
                      <a:pos x="T4" y="T5"/>
                    </a:cxn>
                  </a:cxnLst>
                  <a:rect l="T9" t="T10" r="T11" b="T12"/>
                  <a:pathLst>
                    <a:path w="36" h="8">
                      <a:moveTo>
                        <a:pt x="35" y="0"/>
                      </a:moveTo>
                      <a:lnTo>
                        <a:pt x="2" y="7"/>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34" name="Freeform 154">
                  <a:extLst>
                    <a:ext uri="{FF2B5EF4-FFF2-40B4-BE49-F238E27FC236}">
                      <a16:creationId xmlns:a16="http://schemas.microsoft.com/office/drawing/2014/main" id="{7F1E0B26-02B3-7C35-0DA8-AFA98A7407A2}"/>
                    </a:ext>
                  </a:extLst>
                </p:cNvPr>
                <p:cNvSpPr>
                  <a:spLocks/>
                </p:cNvSpPr>
                <p:nvPr/>
              </p:nvSpPr>
              <p:spPr bwMode="auto">
                <a:xfrm>
                  <a:off x="1695" y="2952"/>
                  <a:ext cx="35" cy="8"/>
                </a:xfrm>
                <a:custGeom>
                  <a:avLst/>
                  <a:gdLst>
                    <a:gd name="T0" fmla="*/ 34 w 35"/>
                    <a:gd name="T1" fmla="*/ 0 h 8"/>
                    <a:gd name="T2" fmla="*/ 2 w 35"/>
                    <a:gd name="T3" fmla="*/ 6 h 8"/>
                    <a:gd name="T4" fmla="*/ 0 w 35"/>
                    <a:gd name="T5" fmla="*/ 7 h 8"/>
                    <a:gd name="T6" fmla="*/ 0 60000 65536"/>
                    <a:gd name="T7" fmla="*/ 0 60000 65536"/>
                    <a:gd name="T8" fmla="*/ 0 60000 65536"/>
                    <a:gd name="T9" fmla="*/ 0 w 35"/>
                    <a:gd name="T10" fmla="*/ 0 h 8"/>
                    <a:gd name="T11" fmla="*/ 35 w 35"/>
                    <a:gd name="T12" fmla="*/ 8 h 8"/>
                  </a:gdLst>
                  <a:ahLst/>
                  <a:cxnLst>
                    <a:cxn ang="T6">
                      <a:pos x="T0" y="T1"/>
                    </a:cxn>
                    <a:cxn ang="T7">
                      <a:pos x="T2" y="T3"/>
                    </a:cxn>
                    <a:cxn ang="T8">
                      <a:pos x="T4" y="T5"/>
                    </a:cxn>
                  </a:cxnLst>
                  <a:rect l="T9" t="T10" r="T11" b="T12"/>
                  <a:pathLst>
                    <a:path w="35" h="8">
                      <a:moveTo>
                        <a:pt x="34" y="0"/>
                      </a:moveTo>
                      <a:lnTo>
                        <a:pt x="2" y="6"/>
                      </a:lnTo>
                      <a:lnTo>
                        <a:pt x="0" y="7"/>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35" name="Freeform 155">
                  <a:extLst>
                    <a:ext uri="{FF2B5EF4-FFF2-40B4-BE49-F238E27FC236}">
                      <a16:creationId xmlns:a16="http://schemas.microsoft.com/office/drawing/2014/main" id="{A2BC36B5-36C0-34E1-CFBB-EC5CE503AC23}"/>
                    </a:ext>
                  </a:extLst>
                </p:cNvPr>
                <p:cNvSpPr>
                  <a:spLocks/>
                </p:cNvSpPr>
                <p:nvPr/>
              </p:nvSpPr>
              <p:spPr bwMode="auto">
                <a:xfrm>
                  <a:off x="1660" y="2958"/>
                  <a:ext cx="39" cy="9"/>
                </a:xfrm>
                <a:custGeom>
                  <a:avLst/>
                  <a:gdLst>
                    <a:gd name="T0" fmla="*/ 38 w 39"/>
                    <a:gd name="T1" fmla="*/ 0 h 9"/>
                    <a:gd name="T2" fmla="*/ 2 w 39"/>
                    <a:gd name="T3" fmla="*/ 7 h 9"/>
                    <a:gd name="T4" fmla="*/ 0 w 39"/>
                    <a:gd name="T5" fmla="*/ 8 h 9"/>
                    <a:gd name="T6" fmla="*/ 0 60000 65536"/>
                    <a:gd name="T7" fmla="*/ 0 60000 65536"/>
                    <a:gd name="T8" fmla="*/ 0 60000 65536"/>
                    <a:gd name="T9" fmla="*/ 0 w 39"/>
                    <a:gd name="T10" fmla="*/ 0 h 9"/>
                    <a:gd name="T11" fmla="*/ 39 w 39"/>
                    <a:gd name="T12" fmla="*/ 9 h 9"/>
                  </a:gdLst>
                  <a:ahLst/>
                  <a:cxnLst>
                    <a:cxn ang="T6">
                      <a:pos x="T0" y="T1"/>
                    </a:cxn>
                    <a:cxn ang="T7">
                      <a:pos x="T2" y="T3"/>
                    </a:cxn>
                    <a:cxn ang="T8">
                      <a:pos x="T4" y="T5"/>
                    </a:cxn>
                  </a:cxnLst>
                  <a:rect l="T9" t="T10" r="T11" b="T12"/>
                  <a:pathLst>
                    <a:path w="39" h="9">
                      <a:moveTo>
                        <a:pt x="38" y="0"/>
                      </a:moveTo>
                      <a:lnTo>
                        <a:pt x="2" y="7"/>
                      </a:lnTo>
                      <a:lnTo>
                        <a:pt x="0" y="8"/>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36" name="Freeform 156">
                  <a:extLst>
                    <a:ext uri="{FF2B5EF4-FFF2-40B4-BE49-F238E27FC236}">
                      <a16:creationId xmlns:a16="http://schemas.microsoft.com/office/drawing/2014/main" id="{AF157417-F599-2382-C15F-1334508821CD}"/>
                    </a:ext>
                  </a:extLst>
                </p:cNvPr>
                <p:cNvSpPr>
                  <a:spLocks/>
                </p:cNvSpPr>
                <p:nvPr/>
              </p:nvSpPr>
              <p:spPr bwMode="auto">
                <a:xfrm>
                  <a:off x="1626" y="2964"/>
                  <a:ext cx="36" cy="6"/>
                </a:xfrm>
                <a:custGeom>
                  <a:avLst/>
                  <a:gdLst>
                    <a:gd name="T0" fmla="*/ 35 w 36"/>
                    <a:gd name="T1" fmla="*/ 0 h 6"/>
                    <a:gd name="T2" fmla="*/ 2 w 36"/>
                    <a:gd name="T3" fmla="*/ 5 h 6"/>
                    <a:gd name="T4" fmla="*/ 0 w 36"/>
                    <a:gd name="T5" fmla="*/ 5 h 6"/>
                    <a:gd name="T6" fmla="*/ 0 60000 65536"/>
                    <a:gd name="T7" fmla="*/ 0 60000 65536"/>
                    <a:gd name="T8" fmla="*/ 0 60000 65536"/>
                    <a:gd name="T9" fmla="*/ 0 w 36"/>
                    <a:gd name="T10" fmla="*/ 0 h 6"/>
                    <a:gd name="T11" fmla="*/ 36 w 36"/>
                    <a:gd name="T12" fmla="*/ 6 h 6"/>
                  </a:gdLst>
                  <a:ahLst/>
                  <a:cxnLst>
                    <a:cxn ang="T6">
                      <a:pos x="T0" y="T1"/>
                    </a:cxn>
                    <a:cxn ang="T7">
                      <a:pos x="T2" y="T3"/>
                    </a:cxn>
                    <a:cxn ang="T8">
                      <a:pos x="T4" y="T5"/>
                    </a:cxn>
                  </a:cxnLst>
                  <a:rect l="T9" t="T10" r="T11" b="T12"/>
                  <a:pathLst>
                    <a:path w="36" h="6">
                      <a:moveTo>
                        <a:pt x="35" y="0"/>
                      </a:moveTo>
                      <a:lnTo>
                        <a:pt x="2" y="5"/>
                      </a:lnTo>
                      <a:lnTo>
                        <a:pt x="0" y="5"/>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37" name="Freeform 157">
                  <a:extLst>
                    <a:ext uri="{FF2B5EF4-FFF2-40B4-BE49-F238E27FC236}">
                      <a16:creationId xmlns:a16="http://schemas.microsoft.com/office/drawing/2014/main" id="{6E40998E-133E-49E1-A863-F41AC019205D}"/>
                    </a:ext>
                  </a:extLst>
                </p:cNvPr>
                <p:cNvSpPr>
                  <a:spLocks/>
                </p:cNvSpPr>
                <p:nvPr/>
              </p:nvSpPr>
              <p:spPr bwMode="auto">
                <a:xfrm>
                  <a:off x="1591" y="2969"/>
                  <a:ext cx="36" cy="4"/>
                </a:xfrm>
                <a:custGeom>
                  <a:avLst/>
                  <a:gdLst>
                    <a:gd name="T0" fmla="*/ 35 w 36"/>
                    <a:gd name="T1" fmla="*/ 0 h 4"/>
                    <a:gd name="T2" fmla="*/ 2 w 36"/>
                    <a:gd name="T3" fmla="*/ 3 h 4"/>
                    <a:gd name="T4" fmla="*/ 0 w 36"/>
                    <a:gd name="T5" fmla="*/ 3 h 4"/>
                    <a:gd name="T6" fmla="*/ 0 60000 65536"/>
                    <a:gd name="T7" fmla="*/ 0 60000 65536"/>
                    <a:gd name="T8" fmla="*/ 0 60000 65536"/>
                    <a:gd name="T9" fmla="*/ 0 w 36"/>
                    <a:gd name="T10" fmla="*/ 0 h 4"/>
                    <a:gd name="T11" fmla="*/ 36 w 36"/>
                    <a:gd name="T12" fmla="*/ 4 h 4"/>
                  </a:gdLst>
                  <a:ahLst/>
                  <a:cxnLst>
                    <a:cxn ang="T6">
                      <a:pos x="T0" y="T1"/>
                    </a:cxn>
                    <a:cxn ang="T7">
                      <a:pos x="T2" y="T3"/>
                    </a:cxn>
                    <a:cxn ang="T8">
                      <a:pos x="T4" y="T5"/>
                    </a:cxn>
                  </a:cxnLst>
                  <a:rect l="T9" t="T10" r="T11" b="T12"/>
                  <a:pathLst>
                    <a:path w="36" h="4">
                      <a:moveTo>
                        <a:pt x="35" y="0"/>
                      </a:moveTo>
                      <a:lnTo>
                        <a:pt x="2" y="3"/>
                      </a:lnTo>
                      <a:lnTo>
                        <a:pt x="0" y="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38" name="Freeform 158">
                  <a:extLst>
                    <a:ext uri="{FF2B5EF4-FFF2-40B4-BE49-F238E27FC236}">
                      <a16:creationId xmlns:a16="http://schemas.microsoft.com/office/drawing/2014/main" id="{3DF4A70D-8347-0EB2-30CD-B4CF05BCF315}"/>
                    </a:ext>
                  </a:extLst>
                </p:cNvPr>
                <p:cNvSpPr>
                  <a:spLocks/>
                </p:cNvSpPr>
                <p:nvPr/>
              </p:nvSpPr>
              <p:spPr bwMode="auto">
                <a:xfrm>
                  <a:off x="1555" y="2972"/>
                  <a:ext cx="37" cy="5"/>
                </a:xfrm>
                <a:custGeom>
                  <a:avLst/>
                  <a:gdLst>
                    <a:gd name="T0" fmla="*/ 36 w 37"/>
                    <a:gd name="T1" fmla="*/ 0 h 5"/>
                    <a:gd name="T2" fmla="*/ 2 w 37"/>
                    <a:gd name="T3" fmla="*/ 3 h 5"/>
                    <a:gd name="T4" fmla="*/ 0 w 37"/>
                    <a:gd name="T5" fmla="*/ 4 h 5"/>
                    <a:gd name="T6" fmla="*/ 0 60000 65536"/>
                    <a:gd name="T7" fmla="*/ 0 60000 65536"/>
                    <a:gd name="T8" fmla="*/ 0 60000 65536"/>
                    <a:gd name="T9" fmla="*/ 0 w 37"/>
                    <a:gd name="T10" fmla="*/ 0 h 5"/>
                    <a:gd name="T11" fmla="*/ 37 w 37"/>
                    <a:gd name="T12" fmla="*/ 5 h 5"/>
                  </a:gdLst>
                  <a:ahLst/>
                  <a:cxnLst>
                    <a:cxn ang="T6">
                      <a:pos x="T0" y="T1"/>
                    </a:cxn>
                    <a:cxn ang="T7">
                      <a:pos x="T2" y="T3"/>
                    </a:cxn>
                    <a:cxn ang="T8">
                      <a:pos x="T4" y="T5"/>
                    </a:cxn>
                  </a:cxnLst>
                  <a:rect l="T9" t="T10" r="T11" b="T12"/>
                  <a:pathLst>
                    <a:path w="37" h="5">
                      <a:moveTo>
                        <a:pt x="36" y="0"/>
                      </a:moveTo>
                      <a:lnTo>
                        <a:pt x="2" y="3"/>
                      </a:lnTo>
                      <a:lnTo>
                        <a:pt x="0" y="4"/>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39" name="Freeform 159">
                  <a:extLst>
                    <a:ext uri="{FF2B5EF4-FFF2-40B4-BE49-F238E27FC236}">
                      <a16:creationId xmlns:a16="http://schemas.microsoft.com/office/drawing/2014/main" id="{EDA19E86-9BBB-BF11-C977-4248130ABDF2}"/>
                    </a:ext>
                  </a:extLst>
                </p:cNvPr>
                <p:cNvSpPr>
                  <a:spLocks/>
                </p:cNvSpPr>
                <p:nvPr/>
              </p:nvSpPr>
              <p:spPr bwMode="auto">
                <a:xfrm>
                  <a:off x="1520" y="2976"/>
                  <a:ext cx="37" cy="4"/>
                </a:xfrm>
                <a:custGeom>
                  <a:avLst/>
                  <a:gdLst>
                    <a:gd name="T0" fmla="*/ 36 w 37"/>
                    <a:gd name="T1" fmla="*/ 0 h 4"/>
                    <a:gd name="T2" fmla="*/ 0 w 37"/>
                    <a:gd name="T3" fmla="*/ 2 h 4"/>
                    <a:gd name="T4" fmla="*/ 0 w 37"/>
                    <a:gd name="T5" fmla="*/ 3 h 4"/>
                    <a:gd name="T6" fmla="*/ 0 60000 65536"/>
                    <a:gd name="T7" fmla="*/ 0 60000 65536"/>
                    <a:gd name="T8" fmla="*/ 0 60000 65536"/>
                    <a:gd name="T9" fmla="*/ 0 w 37"/>
                    <a:gd name="T10" fmla="*/ 0 h 4"/>
                    <a:gd name="T11" fmla="*/ 37 w 37"/>
                    <a:gd name="T12" fmla="*/ 4 h 4"/>
                  </a:gdLst>
                  <a:ahLst/>
                  <a:cxnLst>
                    <a:cxn ang="T6">
                      <a:pos x="T0" y="T1"/>
                    </a:cxn>
                    <a:cxn ang="T7">
                      <a:pos x="T2" y="T3"/>
                    </a:cxn>
                    <a:cxn ang="T8">
                      <a:pos x="T4" y="T5"/>
                    </a:cxn>
                  </a:cxnLst>
                  <a:rect l="T9" t="T10" r="T11" b="T12"/>
                  <a:pathLst>
                    <a:path w="37" h="4">
                      <a:moveTo>
                        <a:pt x="36" y="0"/>
                      </a:moveTo>
                      <a:lnTo>
                        <a:pt x="0" y="2"/>
                      </a:lnTo>
                      <a:lnTo>
                        <a:pt x="0" y="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40" name="Freeform 160">
                  <a:extLst>
                    <a:ext uri="{FF2B5EF4-FFF2-40B4-BE49-F238E27FC236}">
                      <a16:creationId xmlns:a16="http://schemas.microsoft.com/office/drawing/2014/main" id="{482A7498-AF80-EE51-04B1-A513B3926EA1}"/>
                    </a:ext>
                  </a:extLst>
                </p:cNvPr>
                <p:cNvSpPr>
                  <a:spLocks/>
                </p:cNvSpPr>
                <p:nvPr/>
              </p:nvSpPr>
              <p:spPr bwMode="auto">
                <a:xfrm>
                  <a:off x="1481" y="2977"/>
                  <a:ext cx="40" cy="3"/>
                </a:xfrm>
                <a:custGeom>
                  <a:avLst/>
                  <a:gdLst>
                    <a:gd name="T0" fmla="*/ 39 w 40"/>
                    <a:gd name="T1" fmla="*/ 0 h 3"/>
                    <a:gd name="T2" fmla="*/ 2 w 40"/>
                    <a:gd name="T3" fmla="*/ 1 h 3"/>
                    <a:gd name="T4" fmla="*/ 0 w 40"/>
                    <a:gd name="T5" fmla="*/ 2 h 3"/>
                    <a:gd name="T6" fmla="*/ 0 60000 65536"/>
                    <a:gd name="T7" fmla="*/ 0 60000 65536"/>
                    <a:gd name="T8" fmla="*/ 0 60000 65536"/>
                    <a:gd name="T9" fmla="*/ 0 w 40"/>
                    <a:gd name="T10" fmla="*/ 0 h 3"/>
                    <a:gd name="T11" fmla="*/ 40 w 40"/>
                    <a:gd name="T12" fmla="*/ 3 h 3"/>
                  </a:gdLst>
                  <a:ahLst/>
                  <a:cxnLst>
                    <a:cxn ang="T6">
                      <a:pos x="T0" y="T1"/>
                    </a:cxn>
                    <a:cxn ang="T7">
                      <a:pos x="T2" y="T3"/>
                    </a:cxn>
                    <a:cxn ang="T8">
                      <a:pos x="T4" y="T5"/>
                    </a:cxn>
                  </a:cxnLst>
                  <a:rect l="T9" t="T10" r="T11" b="T12"/>
                  <a:pathLst>
                    <a:path w="40" h="3">
                      <a:moveTo>
                        <a:pt x="39" y="0"/>
                      </a:moveTo>
                      <a:lnTo>
                        <a:pt x="2" y="1"/>
                      </a:lnTo>
                      <a:lnTo>
                        <a:pt x="0" y="2"/>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41" name="Freeform 161">
                  <a:extLst>
                    <a:ext uri="{FF2B5EF4-FFF2-40B4-BE49-F238E27FC236}">
                      <a16:creationId xmlns:a16="http://schemas.microsoft.com/office/drawing/2014/main" id="{E5CD4FC1-2CC1-1292-7C99-6DB2126A3C6A}"/>
                    </a:ext>
                  </a:extLst>
                </p:cNvPr>
                <p:cNvSpPr>
                  <a:spLocks/>
                </p:cNvSpPr>
                <p:nvPr/>
              </p:nvSpPr>
              <p:spPr bwMode="auto">
                <a:xfrm>
                  <a:off x="1446" y="2979"/>
                  <a:ext cx="38" cy="2"/>
                </a:xfrm>
                <a:custGeom>
                  <a:avLst/>
                  <a:gdLst>
                    <a:gd name="T0" fmla="*/ 37 w 38"/>
                    <a:gd name="T1" fmla="*/ 0 h 2"/>
                    <a:gd name="T2" fmla="*/ 2 w 38"/>
                    <a:gd name="T3" fmla="*/ 1 h 2"/>
                    <a:gd name="T4" fmla="*/ 0 w 38"/>
                    <a:gd name="T5" fmla="*/ 1 h 2"/>
                    <a:gd name="T6" fmla="*/ 0 60000 65536"/>
                    <a:gd name="T7" fmla="*/ 0 60000 65536"/>
                    <a:gd name="T8" fmla="*/ 0 60000 65536"/>
                    <a:gd name="T9" fmla="*/ 0 w 38"/>
                    <a:gd name="T10" fmla="*/ 0 h 2"/>
                    <a:gd name="T11" fmla="*/ 38 w 38"/>
                    <a:gd name="T12" fmla="*/ 2 h 2"/>
                  </a:gdLst>
                  <a:ahLst/>
                  <a:cxnLst>
                    <a:cxn ang="T6">
                      <a:pos x="T0" y="T1"/>
                    </a:cxn>
                    <a:cxn ang="T7">
                      <a:pos x="T2" y="T3"/>
                    </a:cxn>
                    <a:cxn ang="T8">
                      <a:pos x="T4" y="T5"/>
                    </a:cxn>
                  </a:cxnLst>
                  <a:rect l="T9" t="T10" r="T11" b="T12"/>
                  <a:pathLst>
                    <a:path w="38" h="2">
                      <a:moveTo>
                        <a:pt x="37" y="0"/>
                      </a:moveTo>
                      <a:lnTo>
                        <a:pt x="2" y="1"/>
                      </a:lnTo>
                      <a:lnTo>
                        <a:pt x="0" y="1"/>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42" name="Freeform 162">
                  <a:extLst>
                    <a:ext uri="{FF2B5EF4-FFF2-40B4-BE49-F238E27FC236}">
                      <a16:creationId xmlns:a16="http://schemas.microsoft.com/office/drawing/2014/main" id="{81922572-9DB3-23E7-C9B4-36FBF1AE2562}"/>
                    </a:ext>
                  </a:extLst>
                </p:cNvPr>
                <p:cNvSpPr>
                  <a:spLocks/>
                </p:cNvSpPr>
                <p:nvPr/>
              </p:nvSpPr>
              <p:spPr bwMode="auto">
                <a:xfrm>
                  <a:off x="1413" y="2979"/>
                  <a:ext cx="37" cy="4"/>
                </a:xfrm>
                <a:custGeom>
                  <a:avLst/>
                  <a:gdLst>
                    <a:gd name="T0" fmla="*/ 36 w 37"/>
                    <a:gd name="T1" fmla="*/ 0 h 4"/>
                    <a:gd name="T2" fmla="*/ 2 w 37"/>
                    <a:gd name="T3" fmla="*/ 2 h 4"/>
                    <a:gd name="T4" fmla="*/ 0 w 37"/>
                    <a:gd name="T5" fmla="*/ 3 h 4"/>
                    <a:gd name="T6" fmla="*/ 0 60000 65536"/>
                    <a:gd name="T7" fmla="*/ 0 60000 65536"/>
                    <a:gd name="T8" fmla="*/ 0 60000 65536"/>
                    <a:gd name="T9" fmla="*/ 0 w 37"/>
                    <a:gd name="T10" fmla="*/ 0 h 4"/>
                    <a:gd name="T11" fmla="*/ 37 w 37"/>
                    <a:gd name="T12" fmla="*/ 4 h 4"/>
                  </a:gdLst>
                  <a:ahLst/>
                  <a:cxnLst>
                    <a:cxn ang="T6">
                      <a:pos x="T0" y="T1"/>
                    </a:cxn>
                    <a:cxn ang="T7">
                      <a:pos x="T2" y="T3"/>
                    </a:cxn>
                    <a:cxn ang="T8">
                      <a:pos x="T4" y="T5"/>
                    </a:cxn>
                  </a:cxnLst>
                  <a:rect l="T9" t="T10" r="T11" b="T12"/>
                  <a:pathLst>
                    <a:path w="37" h="4">
                      <a:moveTo>
                        <a:pt x="36" y="0"/>
                      </a:moveTo>
                      <a:lnTo>
                        <a:pt x="2" y="2"/>
                      </a:lnTo>
                      <a:lnTo>
                        <a:pt x="0" y="3"/>
                      </a:lnTo>
                    </a:path>
                  </a:pathLst>
                </a:custGeom>
                <a:noFill/>
                <a:ln w="127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643" name="Line 163">
                  <a:extLst>
                    <a:ext uri="{FF2B5EF4-FFF2-40B4-BE49-F238E27FC236}">
                      <a16:creationId xmlns:a16="http://schemas.microsoft.com/office/drawing/2014/main" id="{648D65B8-4747-6E1E-102E-9B62A09D6F53}"/>
                    </a:ext>
                  </a:extLst>
                </p:cNvPr>
                <p:cNvSpPr>
                  <a:spLocks noChangeShapeType="1"/>
                </p:cNvSpPr>
                <p:nvPr/>
              </p:nvSpPr>
              <p:spPr bwMode="auto">
                <a:xfrm flipH="1">
                  <a:off x="1359" y="2980"/>
                  <a:ext cx="75"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6644" name="Line 164">
                  <a:extLst>
                    <a:ext uri="{FF2B5EF4-FFF2-40B4-BE49-F238E27FC236}">
                      <a16:creationId xmlns:a16="http://schemas.microsoft.com/office/drawing/2014/main" id="{3DBB26B7-8AA4-E2D3-429E-1EA8BD044B72}"/>
                    </a:ext>
                  </a:extLst>
                </p:cNvPr>
                <p:cNvSpPr>
                  <a:spLocks noChangeShapeType="1"/>
                </p:cNvSpPr>
                <p:nvPr/>
              </p:nvSpPr>
              <p:spPr bwMode="auto">
                <a:xfrm flipH="1">
                  <a:off x="1324" y="2980"/>
                  <a:ext cx="70"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CA"/>
                </a:p>
              </p:txBody>
            </p:sp>
          </p:grpSp>
        </p:grpSp>
        <p:sp>
          <p:nvSpPr>
            <p:cNvPr id="406535" name="Line 165">
              <a:extLst>
                <a:ext uri="{FF2B5EF4-FFF2-40B4-BE49-F238E27FC236}">
                  <a16:creationId xmlns:a16="http://schemas.microsoft.com/office/drawing/2014/main" id="{0F10A3E7-06D3-9141-2A08-F3B0CE07048E}"/>
                </a:ext>
              </a:extLst>
            </p:cNvPr>
            <p:cNvSpPr>
              <a:spLocks noChangeShapeType="1"/>
            </p:cNvSpPr>
            <p:nvPr/>
          </p:nvSpPr>
          <p:spPr bwMode="auto">
            <a:xfrm>
              <a:off x="266" y="2644"/>
              <a:ext cx="51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6536" name="Line 166">
              <a:extLst>
                <a:ext uri="{FF2B5EF4-FFF2-40B4-BE49-F238E27FC236}">
                  <a16:creationId xmlns:a16="http://schemas.microsoft.com/office/drawing/2014/main" id="{60386DE1-EA04-5FA4-BC2B-677510B1DB7A}"/>
                </a:ext>
              </a:extLst>
            </p:cNvPr>
            <p:cNvSpPr>
              <a:spLocks noChangeShapeType="1"/>
            </p:cNvSpPr>
            <p:nvPr/>
          </p:nvSpPr>
          <p:spPr bwMode="auto">
            <a:xfrm>
              <a:off x="3400" y="1542"/>
              <a:ext cx="1" cy="10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6537" name="Line 167">
              <a:extLst>
                <a:ext uri="{FF2B5EF4-FFF2-40B4-BE49-F238E27FC236}">
                  <a16:creationId xmlns:a16="http://schemas.microsoft.com/office/drawing/2014/main" id="{510B257A-8E19-14B0-960F-9EF2D4A69CC3}"/>
                </a:ext>
              </a:extLst>
            </p:cNvPr>
            <p:cNvSpPr>
              <a:spLocks noChangeShapeType="1"/>
            </p:cNvSpPr>
            <p:nvPr/>
          </p:nvSpPr>
          <p:spPr bwMode="auto">
            <a:xfrm flipV="1">
              <a:off x="288" y="1488"/>
              <a:ext cx="0" cy="19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6538" name="Line 168">
              <a:extLst>
                <a:ext uri="{FF2B5EF4-FFF2-40B4-BE49-F238E27FC236}">
                  <a16:creationId xmlns:a16="http://schemas.microsoft.com/office/drawing/2014/main" id="{127EA444-E550-E9F6-B663-168CF2A016A6}"/>
                </a:ext>
              </a:extLst>
            </p:cNvPr>
            <p:cNvSpPr>
              <a:spLocks noChangeShapeType="1"/>
            </p:cNvSpPr>
            <p:nvPr/>
          </p:nvSpPr>
          <p:spPr bwMode="auto">
            <a:xfrm>
              <a:off x="2415" y="1542"/>
              <a:ext cx="1" cy="10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6539" name="Line 169">
              <a:extLst>
                <a:ext uri="{FF2B5EF4-FFF2-40B4-BE49-F238E27FC236}">
                  <a16:creationId xmlns:a16="http://schemas.microsoft.com/office/drawing/2014/main" id="{FDE3A492-B6F5-F0F2-79DE-A662060F5CC4}"/>
                </a:ext>
              </a:extLst>
            </p:cNvPr>
            <p:cNvSpPr>
              <a:spLocks noChangeShapeType="1"/>
            </p:cNvSpPr>
            <p:nvPr/>
          </p:nvSpPr>
          <p:spPr bwMode="auto">
            <a:xfrm>
              <a:off x="4395" y="1542"/>
              <a:ext cx="1" cy="10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6540" name="Rectangle 170">
              <a:extLst>
                <a:ext uri="{FF2B5EF4-FFF2-40B4-BE49-F238E27FC236}">
                  <a16:creationId xmlns:a16="http://schemas.microsoft.com/office/drawing/2014/main" id="{2026A9F1-F869-FC2A-8AC5-235AA355F15D}"/>
                </a:ext>
              </a:extLst>
            </p:cNvPr>
            <p:cNvSpPr>
              <a:spLocks noChangeArrowheads="1"/>
            </p:cNvSpPr>
            <p:nvPr/>
          </p:nvSpPr>
          <p:spPr bwMode="auto">
            <a:xfrm>
              <a:off x="4891" y="2606"/>
              <a:ext cx="42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a:solidFill>
                    <a:srgbClr val="000000"/>
                  </a:solidFill>
                  <a:latin typeface="Tahoma" panose="020B0604030504040204" pitchFamily="34" charset="0"/>
                  <a:ea typeface="MS PGothic" panose="020B0600070205080204" pitchFamily="34" charset="-128"/>
                </a:rPr>
                <a:t>Time</a:t>
              </a:r>
            </a:p>
          </p:txBody>
        </p:sp>
        <p:sp>
          <p:nvSpPr>
            <p:cNvPr id="406541" name="Rectangle 171">
              <a:extLst>
                <a:ext uri="{FF2B5EF4-FFF2-40B4-BE49-F238E27FC236}">
                  <a16:creationId xmlns:a16="http://schemas.microsoft.com/office/drawing/2014/main" id="{4261AA7F-83DB-9C2E-A3CC-9E3334303E10}"/>
                </a:ext>
              </a:extLst>
            </p:cNvPr>
            <p:cNvSpPr>
              <a:spLocks noChangeArrowheads="1"/>
            </p:cNvSpPr>
            <p:nvPr/>
          </p:nvSpPr>
          <p:spPr bwMode="auto">
            <a:xfrm>
              <a:off x="371" y="2839"/>
              <a:ext cx="667"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a:solidFill>
                    <a:srgbClr val="000000"/>
                  </a:solidFill>
                  <a:latin typeface="Tahoma" panose="020B0604030504040204" pitchFamily="34" charset="0"/>
                  <a:ea typeface="MS PGothic" panose="020B0600070205080204" pitchFamily="34" charset="-128"/>
                </a:rPr>
                <a:t>Product</a:t>
              </a:r>
            </a:p>
            <a:p>
              <a:pPr>
                <a:lnSpc>
                  <a:spcPct val="90000"/>
                </a:lnSpc>
                <a:spcBef>
                  <a:spcPct val="0"/>
                </a:spcBef>
                <a:buClrTx/>
                <a:buSzTx/>
                <a:buFontTx/>
                <a:buNone/>
              </a:pPr>
              <a:r>
                <a:rPr lang="en-US" altLang="en-US" sz="1800">
                  <a:solidFill>
                    <a:srgbClr val="000000"/>
                  </a:solidFill>
                  <a:latin typeface="Tahoma" panose="020B0604030504040204" pitchFamily="34" charset="0"/>
                  <a:ea typeface="MS PGothic" panose="020B0600070205080204" pitchFamily="34" charset="-128"/>
                </a:rPr>
                <a:t>Develop-</a:t>
              </a:r>
            </a:p>
            <a:p>
              <a:pPr>
                <a:lnSpc>
                  <a:spcPct val="90000"/>
                </a:lnSpc>
                <a:spcBef>
                  <a:spcPct val="0"/>
                </a:spcBef>
                <a:buClrTx/>
                <a:buSzTx/>
                <a:buFontTx/>
                <a:buNone/>
              </a:pPr>
              <a:r>
                <a:rPr lang="en-US" altLang="en-US" sz="1800">
                  <a:solidFill>
                    <a:srgbClr val="000000"/>
                  </a:solidFill>
                  <a:latin typeface="Tahoma" panose="020B0604030504040204" pitchFamily="34" charset="0"/>
                  <a:ea typeface="MS PGothic" panose="020B0600070205080204" pitchFamily="34" charset="-128"/>
                </a:rPr>
                <a:t>ment</a:t>
              </a:r>
            </a:p>
            <a:p>
              <a:pPr eaLnBrk="1">
                <a:lnSpc>
                  <a:spcPct val="90000"/>
                </a:lnSpc>
                <a:spcBef>
                  <a:spcPct val="0"/>
                </a:spcBef>
                <a:buClrTx/>
                <a:buSzTx/>
                <a:buFontTx/>
                <a:buNone/>
              </a:pPr>
              <a:endParaRPr lang="en-US" altLang="en-US" sz="1800">
                <a:solidFill>
                  <a:srgbClr val="000000"/>
                </a:solidFill>
                <a:latin typeface="Tahoma" panose="020B0604030504040204" pitchFamily="34" charset="0"/>
                <a:ea typeface="MS PGothic" panose="020B0600070205080204" pitchFamily="34" charset="-128"/>
              </a:endParaRPr>
            </a:p>
          </p:txBody>
        </p:sp>
        <p:sp>
          <p:nvSpPr>
            <p:cNvPr id="406542" name="Rectangle 172">
              <a:extLst>
                <a:ext uri="{FF2B5EF4-FFF2-40B4-BE49-F238E27FC236}">
                  <a16:creationId xmlns:a16="http://schemas.microsoft.com/office/drawing/2014/main" id="{747EED73-1828-5497-D8F6-12AB7FDDED5A}"/>
                </a:ext>
              </a:extLst>
            </p:cNvPr>
            <p:cNvSpPr>
              <a:spLocks noChangeArrowheads="1"/>
            </p:cNvSpPr>
            <p:nvPr/>
          </p:nvSpPr>
          <p:spPr bwMode="auto">
            <a:xfrm>
              <a:off x="1355" y="2839"/>
              <a:ext cx="87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a:solidFill>
                    <a:srgbClr val="000000"/>
                  </a:solidFill>
                  <a:latin typeface="Tahoma" panose="020B0604030504040204" pitchFamily="34" charset="0"/>
                  <a:ea typeface="MS PGothic" panose="020B0600070205080204" pitchFamily="34" charset="-128"/>
                </a:rPr>
                <a:t>Introduction</a:t>
              </a:r>
            </a:p>
          </p:txBody>
        </p:sp>
        <p:sp>
          <p:nvSpPr>
            <p:cNvPr id="406543" name="Rectangle 173">
              <a:extLst>
                <a:ext uri="{FF2B5EF4-FFF2-40B4-BE49-F238E27FC236}">
                  <a16:creationId xmlns:a16="http://schemas.microsoft.com/office/drawing/2014/main" id="{BBBE7115-8FFF-901B-7397-E1379215B840}"/>
                </a:ext>
              </a:extLst>
            </p:cNvPr>
            <p:cNvSpPr>
              <a:spLocks noChangeArrowheads="1"/>
            </p:cNvSpPr>
            <p:nvPr/>
          </p:nvSpPr>
          <p:spPr bwMode="auto">
            <a:xfrm>
              <a:off x="3538" y="2171"/>
              <a:ext cx="50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a:solidFill>
                    <a:srgbClr val="000000"/>
                  </a:solidFill>
                  <a:latin typeface="Tahoma" panose="020B0604030504040204" pitchFamily="34" charset="0"/>
                  <a:ea typeface="MS PGothic" panose="020B0600070205080204" pitchFamily="34" charset="-128"/>
                </a:rPr>
                <a:t>Profits</a:t>
              </a:r>
            </a:p>
          </p:txBody>
        </p:sp>
        <p:sp>
          <p:nvSpPr>
            <p:cNvPr id="406544" name="Line 174">
              <a:extLst>
                <a:ext uri="{FF2B5EF4-FFF2-40B4-BE49-F238E27FC236}">
                  <a16:creationId xmlns:a16="http://schemas.microsoft.com/office/drawing/2014/main" id="{19603932-D92B-59D1-FE91-236A0FD2EFEF}"/>
                </a:ext>
              </a:extLst>
            </p:cNvPr>
            <p:cNvSpPr>
              <a:spLocks noChangeShapeType="1"/>
            </p:cNvSpPr>
            <p:nvPr/>
          </p:nvSpPr>
          <p:spPr bwMode="auto">
            <a:xfrm>
              <a:off x="1219" y="1542"/>
              <a:ext cx="1" cy="10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6545" name="Rectangle 175">
              <a:extLst>
                <a:ext uri="{FF2B5EF4-FFF2-40B4-BE49-F238E27FC236}">
                  <a16:creationId xmlns:a16="http://schemas.microsoft.com/office/drawing/2014/main" id="{84AEE016-ACCD-08A4-21FF-06A8D9C21A70}"/>
                </a:ext>
              </a:extLst>
            </p:cNvPr>
            <p:cNvSpPr>
              <a:spLocks noChangeArrowheads="1"/>
            </p:cNvSpPr>
            <p:nvPr/>
          </p:nvSpPr>
          <p:spPr bwMode="auto">
            <a:xfrm>
              <a:off x="4428" y="1624"/>
              <a:ext cx="43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a:solidFill>
                    <a:srgbClr val="000000"/>
                  </a:solidFill>
                  <a:latin typeface="Tahoma" panose="020B0604030504040204" pitchFamily="34" charset="0"/>
                  <a:ea typeface="MS PGothic" panose="020B0600070205080204" pitchFamily="34" charset="-128"/>
                </a:rPr>
                <a:t>Sales</a:t>
              </a:r>
            </a:p>
          </p:txBody>
        </p:sp>
        <p:sp>
          <p:nvSpPr>
            <p:cNvPr id="406546" name="Rectangle 176">
              <a:extLst>
                <a:ext uri="{FF2B5EF4-FFF2-40B4-BE49-F238E27FC236}">
                  <a16:creationId xmlns:a16="http://schemas.microsoft.com/office/drawing/2014/main" id="{EE9E7CE7-AB93-F0C2-8260-65C5DC3372F0}"/>
                </a:ext>
              </a:extLst>
            </p:cNvPr>
            <p:cNvSpPr>
              <a:spLocks noChangeArrowheads="1"/>
            </p:cNvSpPr>
            <p:nvPr/>
          </p:nvSpPr>
          <p:spPr bwMode="auto">
            <a:xfrm>
              <a:off x="2624" y="2839"/>
              <a:ext cx="56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a:solidFill>
                    <a:srgbClr val="000000"/>
                  </a:solidFill>
                  <a:latin typeface="Tahoma" panose="020B0604030504040204" pitchFamily="34" charset="0"/>
                  <a:ea typeface="MS PGothic" panose="020B0600070205080204" pitchFamily="34" charset="-128"/>
                </a:rPr>
                <a:t>Growth</a:t>
              </a:r>
            </a:p>
          </p:txBody>
        </p:sp>
        <p:sp>
          <p:nvSpPr>
            <p:cNvPr id="406547" name="Rectangle 177">
              <a:extLst>
                <a:ext uri="{FF2B5EF4-FFF2-40B4-BE49-F238E27FC236}">
                  <a16:creationId xmlns:a16="http://schemas.microsoft.com/office/drawing/2014/main" id="{BD682714-1E5E-FDA0-8F06-A07B731AE425}"/>
                </a:ext>
              </a:extLst>
            </p:cNvPr>
            <p:cNvSpPr>
              <a:spLocks noChangeArrowheads="1"/>
            </p:cNvSpPr>
            <p:nvPr/>
          </p:nvSpPr>
          <p:spPr bwMode="auto">
            <a:xfrm>
              <a:off x="3549" y="2839"/>
              <a:ext cx="62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a:solidFill>
                    <a:srgbClr val="000000"/>
                  </a:solidFill>
                  <a:latin typeface="Tahoma" panose="020B0604030504040204" pitchFamily="34" charset="0"/>
                  <a:ea typeface="MS PGothic" panose="020B0600070205080204" pitchFamily="34" charset="-128"/>
                </a:rPr>
                <a:t>Maturity</a:t>
              </a:r>
            </a:p>
          </p:txBody>
        </p:sp>
        <p:sp>
          <p:nvSpPr>
            <p:cNvPr id="406548" name="Rectangle 178">
              <a:extLst>
                <a:ext uri="{FF2B5EF4-FFF2-40B4-BE49-F238E27FC236}">
                  <a16:creationId xmlns:a16="http://schemas.microsoft.com/office/drawing/2014/main" id="{513D8D70-7D8C-848C-D1A0-75FCCCE0941E}"/>
                </a:ext>
              </a:extLst>
            </p:cNvPr>
            <p:cNvSpPr>
              <a:spLocks noChangeArrowheads="1"/>
            </p:cNvSpPr>
            <p:nvPr/>
          </p:nvSpPr>
          <p:spPr bwMode="auto">
            <a:xfrm>
              <a:off x="4637" y="2839"/>
              <a:ext cx="57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a:solidFill>
                    <a:srgbClr val="000000"/>
                  </a:solidFill>
                  <a:latin typeface="Tahoma" panose="020B0604030504040204" pitchFamily="34" charset="0"/>
                  <a:ea typeface="MS PGothic" panose="020B0600070205080204" pitchFamily="34" charset="-128"/>
                </a:rPr>
                <a:t>Decline</a:t>
              </a:r>
            </a:p>
          </p:txBody>
        </p:sp>
        <p:sp>
          <p:nvSpPr>
            <p:cNvPr id="406549" name="Rectangle 179">
              <a:extLst>
                <a:ext uri="{FF2B5EF4-FFF2-40B4-BE49-F238E27FC236}">
                  <a16:creationId xmlns:a16="http://schemas.microsoft.com/office/drawing/2014/main" id="{66D1A640-AAA0-2818-8036-782540B2C2E6}"/>
                </a:ext>
              </a:extLst>
            </p:cNvPr>
            <p:cNvSpPr>
              <a:spLocks noChangeArrowheads="1"/>
            </p:cNvSpPr>
            <p:nvPr/>
          </p:nvSpPr>
          <p:spPr bwMode="auto">
            <a:xfrm>
              <a:off x="256" y="3416"/>
              <a:ext cx="1119"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a:solidFill>
                    <a:srgbClr val="000000"/>
                  </a:solidFill>
                  <a:latin typeface="Tahoma" panose="020B0604030504040204" pitchFamily="34" charset="0"/>
                  <a:ea typeface="MS PGothic" panose="020B0600070205080204" pitchFamily="34" charset="-128"/>
                </a:rPr>
                <a:t>Losses/</a:t>
              </a:r>
            </a:p>
            <a:p>
              <a:pPr>
                <a:lnSpc>
                  <a:spcPct val="90000"/>
                </a:lnSpc>
                <a:spcBef>
                  <a:spcPct val="0"/>
                </a:spcBef>
                <a:buClrTx/>
                <a:buSzTx/>
                <a:buFontTx/>
                <a:buNone/>
              </a:pPr>
              <a:r>
                <a:rPr lang="en-US" altLang="en-US" sz="1800">
                  <a:solidFill>
                    <a:srgbClr val="000000"/>
                  </a:solidFill>
                  <a:latin typeface="Tahoma" panose="020B0604030504040204" pitchFamily="34" charset="0"/>
                  <a:ea typeface="MS PGothic" panose="020B0600070205080204" pitchFamily="34" charset="-128"/>
                </a:rPr>
                <a:t>Investments ($)</a:t>
              </a:r>
            </a:p>
          </p:txBody>
        </p:sp>
        <p:sp>
          <p:nvSpPr>
            <p:cNvPr id="406550" name="Rectangle 180">
              <a:extLst>
                <a:ext uri="{FF2B5EF4-FFF2-40B4-BE49-F238E27FC236}">
                  <a16:creationId xmlns:a16="http://schemas.microsoft.com/office/drawing/2014/main" id="{F3CF6FF2-0AB0-A1FC-5B25-9B4B4675C6F7}"/>
                </a:ext>
              </a:extLst>
            </p:cNvPr>
            <p:cNvSpPr>
              <a:spLocks noChangeArrowheads="1"/>
            </p:cNvSpPr>
            <p:nvPr/>
          </p:nvSpPr>
          <p:spPr bwMode="auto">
            <a:xfrm>
              <a:off x="336" y="1536"/>
              <a:ext cx="73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a:solidFill>
                    <a:srgbClr val="000000"/>
                  </a:solidFill>
                  <a:latin typeface="Tahoma" panose="020B0604030504040204" pitchFamily="34" charset="0"/>
                  <a:ea typeface="MS PGothic" panose="020B0600070205080204" pitchFamily="34" charset="-128"/>
                </a:rPr>
                <a:t>Sales and</a:t>
              </a:r>
            </a:p>
            <a:p>
              <a:pPr>
                <a:lnSpc>
                  <a:spcPct val="90000"/>
                </a:lnSpc>
                <a:spcBef>
                  <a:spcPct val="0"/>
                </a:spcBef>
                <a:buClrTx/>
                <a:buSzTx/>
                <a:buFontTx/>
                <a:buNone/>
              </a:pPr>
              <a:r>
                <a:rPr lang="en-US" altLang="en-US" sz="1800">
                  <a:solidFill>
                    <a:srgbClr val="000000"/>
                  </a:solidFill>
                  <a:latin typeface="Tahoma" panose="020B0604030504040204" pitchFamily="34" charset="0"/>
                  <a:ea typeface="MS PGothic" panose="020B0600070205080204" pitchFamily="34" charset="-128"/>
                </a:rPr>
                <a:t>Profits ($)</a:t>
              </a:r>
            </a:p>
          </p:txBody>
        </p:sp>
        <p:sp>
          <p:nvSpPr>
            <p:cNvPr id="406551" name="Freeform 181">
              <a:extLst>
                <a:ext uri="{FF2B5EF4-FFF2-40B4-BE49-F238E27FC236}">
                  <a16:creationId xmlns:a16="http://schemas.microsoft.com/office/drawing/2014/main" id="{0858ABE1-BFF1-1A9D-CB34-34D250DCA014}"/>
                </a:ext>
              </a:extLst>
            </p:cNvPr>
            <p:cNvSpPr>
              <a:spLocks/>
            </p:cNvSpPr>
            <p:nvPr/>
          </p:nvSpPr>
          <p:spPr bwMode="auto">
            <a:xfrm>
              <a:off x="254" y="2367"/>
              <a:ext cx="4744" cy="510"/>
            </a:xfrm>
            <a:custGeom>
              <a:avLst/>
              <a:gdLst>
                <a:gd name="T0" fmla="*/ 0 w 5219"/>
                <a:gd name="T1" fmla="*/ 4 h 578"/>
                <a:gd name="T2" fmla="*/ 5 w 5219"/>
                <a:gd name="T3" fmla="*/ 4 h 578"/>
                <a:gd name="T4" fmla="*/ 5 w 5219"/>
                <a:gd name="T5" fmla="*/ 4 h 578"/>
                <a:gd name="T6" fmla="*/ 5 w 5219"/>
                <a:gd name="T7" fmla="*/ 4 h 578"/>
                <a:gd name="T8" fmla="*/ 5 w 5219"/>
                <a:gd name="T9" fmla="*/ 4 h 578"/>
                <a:gd name="T10" fmla="*/ 5 w 5219"/>
                <a:gd name="T11" fmla="*/ 4 h 578"/>
                <a:gd name="T12" fmla="*/ 5 w 5219"/>
                <a:gd name="T13" fmla="*/ 4 h 578"/>
                <a:gd name="T14" fmla="*/ 5 w 5219"/>
                <a:gd name="T15" fmla="*/ 4 h 578"/>
                <a:gd name="T16" fmla="*/ 5 w 5219"/>
                <a:gd name="T17" fmla="*/ 4 h 578"/>
                <a:gd name="T18" fmla="*/ 5 w 5219"/>
                <a:gd name="T19" fmla="*/ 4 h 578"/>
                <a:gd name="T20" fmla="*/ 5 w 5219"/>
                <a:gd name="T21" fmla="*/ 4 h 578"/>
                <a:gd name="T22" fmla="*/ 5 w 5219"/>
                <a:gd name="T23" fmla="*/ 4 h 578"/>
                <a:gd name="T24" fmla="*/ 5 w 5219"/>
                <a:gd name="T25" fmla="*/ 4 h 578"/>
                <a:gd name="T26" fmla="*/ 5 w 5219"/>
                <a:gd name="T27" fmla="*/ 4 h 578"/>
                <a:gd name="T28" fmla="*/ 5 w 5219"/>
                <a:gd name="T29" fmla="*/ 4 h 578"/>
                <a:gd name="T30" fmla="*/ 5 w 5219"/>
                <a:gd name="T31" fmla="*/ 4 h 578"/>
                <a:gd name="T32" fmla="*/ 5 w 5219"/>
                <a:gd name="T33" fmla="*/ 4 h 578"/>
                <a:gd name="T34" fmla="*/ 5 w 5219"/>
                <a:gd name="T35" fmla="*/ 4 h 578"/>
                <a:gd name="T36" fmla="*/ 5 w 5219"/>
                <a:gd name="T37" fmla="*/ 4 h 578"/>
                <a:gd name="T38" fmla="*/ 5 w 5219"/>
                <a:gd name="T39" fmla="*/ 4 h 578"/>
                <a:gd name="T40" fmla="*/ 5 w 5219"/>
                <a:gd name="T41" fmla="*/ 4 h 578"/>
                <a:gd name="T42" fmla="*/ 5 w 5219"/>
                <a:gd name="T43" fmla="*/ 4 h 578"/>
                <a:gd name="T44" fmla="*/ 5 w 5219"/>
                <a:gd name="T45" fmla="*/ 4 h 578"/>
                <a:gd name="T46" fmla="*/ 5 w 5219"/>
                <a:gd name="T47" fmla="*/ 0 h 578"/>
                <a:gd name="T48" fmla="*/ 5 w 5219"/>
                <a:gd name="T49" fmla="*/ 4 h 578"/>
                <a:gd name="T50" fmla="*/ 5 w 5219"/>
                <a:gd name="T51" fmla="*/ 4 h 578"/>
                <a:gd name="T52" fmla="*/ 5 w 5219"/>
                <a:gd name="T53" fmla="*/ 4 h 578"/>
                <a:gd name="T54" fmla="*/ 5 w 5219"/>
                <a:gd name="T55" fmla="*/ 4 h 578"/>
                <a:gd name="T56" fmla="*/ 5 w 5219"/>
                <a:gd name="T57" fmla="*/ 4 h 578"/>
                <a:gd name="T58" fmla="*/ 5 w 5219"/>
                <a:gd name="T59" fmla="*/ 4 h 578"/>
                <a:gd name="T60" fmla="*/ 5 w 5219"/>
                <a:gd name="T61" fmla="*/ 4 h 578"/>
                <a:gd name="T62" fmla="*/ 5 w 5219"/>
                <a:gd name="T63" fmla="*/ 4 h 578"/>
                <a:gd name="T64" fmla="*/ 5 w 5219"/>
                <a:gd name="T65" fmla="*/ 4 h 578"/>
                <a:gd name="T66" fmla="*/ 5 w 5219"/>
                <a:gd name="T67" fmla="*/ 4 h 578"/>
                <a:gd name="T68" fmla="*/ 5 w 5219"/>
                <a:gd name="T69" fmla="*/ 4 h 5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19"/>
                <a:gd name="T106" fmla="*/ 0 h 578"/>
                <a:gd name="T107" fmla="*/ 5219 w 5219"/>
                <a:gd name="T108" fmla="*/ 578 h 5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19" h="578">
                  <a:moveTo>
                    <a:pt x="0" y="327"/>
                  </a:moveTo>
                  <a:lnTo>
                    <a:pt x="116" y="334"/>
                  </a:lnTo>
                  <a:lnTo>
                    <a:pt x="291" y="375"/>
                  </a:lnTo>
                  <a:lnTo>
                    <a:pt x="431" y="403"/>
                  </a:lnTo>
                  <a:lnTo>
                    <a:pt x="629" y="438"/>
                  </a:lnTo>
                  <a:lnTo>
                    <a:pt x="815" y="473"/>
                  </a:lnTo>
                  <a:lnTo>
                    <a:pt x="978" y="507"/>
                  </a:lnTo>
                  <a:lnTo>
                    <a:pt x="1130" y="542"/>
                  </a:lnTo>
                  <a:lnTo>
                    <a:pt x="1270" y="563"/>
                  </a:lnTo>
                  <a:lnTo>
                    <a:pt x="1421" y="577"/>
                  </a:lnTo>
                  <a:lnTo>
                    <a:pt x="1561" y="563"/>
                  </a:lnTo>
                  <a:lnTo>
                    <a:pt x="1724" y="507"/>
                  </a:lnTo>
                  <a:lnTo>
                    <a:pt x="1910" y="445"/>
                  </a:lnTo>
                  <a:lnTo>
                    <a:pt x="2050" y="389"/>
                  </a:lnTo>
                  <a:lnTo>
                    <a:pt x="2190" y="327"/>
                  </a:lnTo>
                  <a:lnTo>
                    <a:pt x="2318" y="257"/>
                  </a:lnTo>
                  <a:lnTo>
                    <a:pt x="2458" y="195"/>
                  </a:lnTo>
                  <a:lnTo>
                    <a:pt x="2586" y="146"/>
                  </a:lnTo>
                  <a:lnTo>
                    <a:pt x="2702" y="118"/>
                  </a:lnTo>
                  <a:lnTo>
                    <a:pt x="2807" y="83"/>
                  </a:lnTo>
                  <a:lnTo>
                    <a:pt x="2900" y="70"/>
                  </a:lnTo>
                  <a:lnTo>
                    <a:pt x="3040" y="42"/>
                  </a:lnTo>
                  <a:lnTo>
                    <a:pt x="3261" y="14"/>
                  </a:lnTo>
                  <a:lnTo>
                    <a:pt x="3436" y="0"/>
                  </a:lnTo>
                  <a:lnTo>
                    <a:pt x="3599" y="14"/>
                  </a:lnTo>
                  <a:lnTo>
                    <a:pt x="3727" y="28"/>
                  </a:lnTo>
                  <a:lnTo>
                    <a:pt x="3902" y="56"/>
                  </a:lnTo>
                  <a:lnTo>
                    <a:pt x="4030" y="90"/>
                  </a:lnTo>
                  <a:lnTo>
                    <a:pt x="4123" y="118"/>
                  </a:lnTo>
                  <a:lnTo>
                    <a:pt x="4216" y="132"/>
                  </a:lnTo>
                  <a:lnTo>
                    <a:pt x="4379" y="174"/>
                  </a:lnTo>
                  <a:lnTo>
                    <a:pt x="4542" y="209"/>
                  </a:lnTo>
                  <a:lnTo>
                    <a:pt x="4740" y="243"/>
                  </a:lnTo>
                  <a:lnTo>
                    <a:pt x="4997" y="278"/>
                  </a:lnTo>
                  <a:lnTo>
                    <a:pt x="5218" y="278"/>
                  </a:lnTo>
                </a:path>
              </a:pathLst>
            </a:custGeom>
            <a:noFill/>
            <a:ln w="127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552" name="Line 182">
              <a:extLst>
                <a:ext uri="{FF2B5EF4-FFF2-40B4-BE49-F238E27FC236}">
                  <a16:creationId xmlns:a16="http://schemas.microsoft.com/office/drawing/2014/main" id="{CFD0070C-4EBC-7DE8-4BFB-FC78A86636D0}"/>
                </a:ext>
              </a:extLst>
            </p:cNvPr>
            <p:cNvSpPr>
              <a:spLocks noChangeShapeType="1"/>
            </p:cNvSpPr>
            <p:nvPr/>
          </p:nvSpPr>
          <p:spPr bwMode="auto">
            <a:xfrm>
              <a:off x="4681" y="2760"/>
              <a:ext cx="74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sp>
        <p:nvSpPr>
          <p:cNvPr id="406531" name="Text Box 183">
            <a:extLst>
              <a:ext uri="{FF2B5EF4-FFF2-40B4-BE49-F238E27FC236}">
                <a16:creationId xmlns:a16="http://schemas.microsoft.com/office/drawing/2014/main" id="{201CEED1-6A97-D02C-06F6-224B0A3F1137}"/>
              </a:ext>
            </a:extLst>
          </p:cNvPr>
          <p:cNvSpPr txBox="1">
            <a:spLocks noChangeArrowheads="1"/>
          </p:cNvSpPr>
          <p:nvPr/>
        </p:nvSpPr>
        <p:spPr bwMode="auto">
          <a:xfrm>
            <a:off x="1524000" y="5943601"/>
            <a:ext cx="883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2400">
                <a:solidFill>
                  <a:schemeClr val="tx1"/>
                </a:solidFill>
                <a:latin typeface="Tahoma" panose="020B0604030504040204" pitchFamily="34" charset="0"/>
                <a:ea typeface="MS PGothic" panose="020B0600070205080204" pitchFamily="34" charset="-128"/>
              </a:rPr>
              <a:t>Sales and Profits Over the Product’s Life From Inception to Demise</a:t>
            </a:r>
          </a:p>
        </p:txBody>
      </p:sp>
      <p:sp>
        <p:nvSpPr>
          <p:cNvPr id="406532" name="Rectangle 184">
            <a:extLst>
              <a:ext uri="{FF2B5EF4-FFF2-40B4-BE49-F238E27FC236}">
                <a16:creationId xmlns:a16="http://schemas.microsoft.com/office/drawing/2014/main" id="{72364299-3FB4-3C3B-A6C3-755895F48655}"/>
              </a:ext>
            </a:extLst>
          </p:cNvPr>
          <p:cNvSpPr>
            <a:spLocks noGrp="1" noChangeArrowheads="1"/>
          </p:cNvSpPr>
          <p:nvPr>
            <p:ph type="title"/>
          </p:nvPr>
        </p:nvSpPr>
        <p:spPr/>
        <p:txBody>
          <a:bodyPr/>
          <a:lstStyle/>
          <a:p>
            <a:pPr algn="ctr" eaLnBrk="1" hangingPunct="1"/>
            <a:r>
              <a:rPr lang="en-US" altLang="en-US">
                <a:solidFill>
                  <a:srgbClr val="FF0000"/>
                </a:solidFill>
              </a:rPr>
              <a:t>Product Life Cycle </a:t>
            </a:r>
          </a:p>
        </p:txBody>
      </p:sp>
    </p:spTree>
  </p:cSld>
  <p:clrMapOvr>
    <a:masterClrMapping/>
  </p:clrMapOvr>
  <p:transition spd="slow">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itle 1">
            <a:extLst>
              <a:ext uri="{FF2B5EF4-FFF2-40B4-BE49-F238E27FC236}">
                <a16:creationId xmlns:a16="http://schemas.microsoft.com/office/drawing/2014/main" id="{41A4E55F-4DCC-34AA-0587-F9A67610B812}"/>
              </a:ext>
            </a:extLst>
          </p:cNvPr>
          <p:cNvSpPr>
            <a:spLocks noGrp="1" noChangeArrowheads="1"/>
          </p:cNvSpPr>
          <p:nvPr>
            <p:ph type="title"/>
          </p:nvPr>
        </p:nvSpPr>
        <p:spPr/>
        <p:txBody>
          <a:bodyPr/>
          <a:lstStyle/>
          <a:p>
            <a:endParaRPr lang="en-GB" altLang="en-US"/>
          </a:p>
        </p:txBody>
      </p:sp>
      <p:sp>
        <p:nvSpPr>
          <p:cNvPr id="557059" name="Content Placeholder 2">
            <a:extLst>
              <a:ext uri="{FF2B5EF4-FFF2-40B4-BE49-F238E27FC236}">
                <a16:creationId xmlns:a16="http://schemas.microsoft.com/office/drawing/2014/main" id="{B297B5F8-35A4-EA99-EA17-2C74F22E9884}"/>
              </a:ext>
            </a:extLst>
          </p:cNvPr>
          <p:cNvSpPr>
            <a:spLocks noGrp="1" noChangeArrowheads="1"/>
          </p:cNvSpPr>
          <p:nvPr>
            <p:ph idx="1"/>
          </p:nvPr>
        </p:nvSpPr>
        <p:spPr/>
        <p:txBody>
          <a:bodyPr/>
          <a:lstStyle/>
          <a:p>
            <a:r>
              <a:rPr lang="en-US" altLang="en-US">
                <a:solidFill>
                  <a:srgbClr val="FF0000"/>
                </a:solidFill>
              </a:rPr>
              <a:t>40 % leader </a:t>
            </a:r>
          </a:p>
          <a:p>
            <a:r>
              <a:rPr lang="en-US" altLang="en-US">
                <a:solidFill>
                  <a:srgbClr val="FF0000"/>
                </a:solidFill>
              </a:rPr>
              <a:t>30%  challenger </a:t>
            </a:r>
          </a:p>
          <a:p>
            <a:r>
              <a:rPr lang="en-US" altLang="en-US">
                <a:solidFill>
                  <a:srgbClr val="FF0000"/>
                </a:solidFill>
              </a:rPr>
              <a:t>20%  follower </a:t>
            </a:r>
          </a:p>
          <a:p>
            <a:r>
              <a:rPr lang="en-US" altLang="en-US"/>
              <a:t>10%  Nicher </a:t>
            </a:r>
            <a:endParaRPr lang="en-GB"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Title 1">
            <a:extLst>
              <a:ext uri="{FF2B5EF4-FFF2-40B4-BE49-F238E27FC236}">
                <a16:creationId xmlns:a16="http://schemas.microsoft.com/office/drawing/2014/main" id="{16CD09A4-AA8C-1610-BFBC-72FA41EE88BB}"/>
              </a:ext>
            </a:extLst>
          </p:cNvPr>
          <p:cNvSpPr>
            <a:spLocks noGrp="1" noChangeArrowheads="1"/>
          </p:cNvSpPr>
          <p:nvPr>
            <p:ph type="title"/>
          </p:nvPr>
        </p:nvSpPr>
        <p:spPr/>
        <p:txBody>
          <a:bodyPr/>
          <a:lstStyle/>
          <a:p>
            <a:r>
              <a:rPr lang="en-US" altLang="en-US">
                <a:solidFill>
                  <a:srgbClr val="FF0000"/>
                </a:solidFill>
              </a:rPr>
              <a:t>Industry</a:t>
            </a:r>
            <a:r>
              <a:rPr lang="en-US" altLang="en-US"/>
              <a:t> </a:t>
            </a:r>
            <a:r>
              <a:rPr lang="en-US" altLang="en-US">
                <a:solidFill>
                  <a:srgbClr val="FF0000"/>
                </a:solidFill>
              </a:rPr>
              <a:t>structure</a:t>
            </a:r>
            <a:r>
              <a:rPr lang="en-US" altLang="en-US"/>
              <a:t> </a:t>
            </a:r>
            <a:endParaRPr lang="en-GB" altLang="en-US"/>
          </a:p>
        </p:txBody>
      </p:sp>
      <p:sp>
        <p:nvSpPr>
          <p:cNvPr id="558083" name="Content Placeholder 2">
            <a:extLst>
              <a:ext uri="{FF2B5EF4-FFF2-40B4-BE49-F238E27FC236}">
                <a16:creationId xmlns:a16="http://schemas.microsoft.com/office/drawing/2014/main" id="{32E7B3EC-0842-4FDB-38BE-55BBB1AFFD6B}"/>
              </a:ext>
            </a:extLst>
          </p:cNvPr>
          <p:cNvSpPr>
            <a:spLocks noGrp="1" noChangeArrowheads="1"/>
          </p:cNvSpPr>
          <p:nvPr>
            <p:ph idx="1"/>
          </p:nvPr>
        </p:nvSpPr>
        <p:spPr/>
        <p:txBody>
          <a:bodyPr/>
          <a:lstStyle/>
          <a:p>
            <a:r>
              <a:rPr lang="en-US" altLang="en-US"/>
              <a:t>Monopoly </a:t>
            </a:r>
          </a:p>
          <a:p>
            <a:r>
              <a:rPr lang="en-US" altLang="en-US"/>
              <a:t>Oligopoly = small no of large comp </a:t>
            </a:r>
          </a:p>
          <a:p>
            <a:r>
              <a:rPr lang="en-US" altLang="en-US"/>
              <a:t>Pure / perfect competition </a:t>
            </a:r>
            <a:endParaRPr lang="en-GB"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a:extLst>
              <a:ext uri="{FF2B5EF4-FFF2-40B4-BE49-F238E27FC236}">
                <a16:creationId xmlns:a16="http://schemas.microsoft.com/office/drawing/2014/main" id="{4A03D4BD-5740-4B8B-B562-4A81D45C4189}"/>
              </a:ext>
            </a:extLst>
          </p:cNvPr>
          <p:cNvSpPr>
            <a:spLocks noGrp="1" noChangeArrowheads="1"/>
          </p:cNvSpPr>
          <p:nvPr>
            <p:ph type="title"/>
          </p:nvPr>
        </p:nvSpPr>
        <p:spPr>
          <a:xfrm>
            <a:off x="2971800" y="1"/>
            <a:ext cx="7010400" cy="1527175"/>
          </a:xfrm>
        </p:spPr>
        <p:txBody>
          <a:bodyPr/>
          <a:lstStyle/>
          <a:p>
            <a:pPr algn="ctr"/>
            <a:r>
              <a:rPr lang="en-US" altLang="en-US">
                <a:solidFill>
                  <a:srgbClr val="FF0000"/>
                </a:solidFill>
              </a:rPr>
              <a:t>Influences on Price</a:t>
            </a:r>
          </a:p>
        </p:txBody>
      </p:sp>
      <p:sp>
        <p:nvSpPr>
          <p:cNvPr id="1764355" name="Oval 3">
            <a:extLst>
              <a:ext uri="{FF2B5EF4-FFF2-40B4-BE49-F238E27FC236}">
                <a16:creationId xmlns:a16="http://schemas.microsoft.com/office/drawing/2014/main" id="{DA6A8946-245E-CF72-7324-154D69727859}"/>
              </a:ext>
            </a:extLst>
          </p:cNvPr>
          <p:cNvSpPr>
            <a:spLocks noChangeArrowheads="1"/>
          </p:cNvSpPr>
          <p:nvPr/>
        </p:nvSpPr>
        <p:spPr bwMode="auto">
          <a:xfrm>
            <a:off x="5181600" y="3124200"/>
            <a:ext cx="1676400" cy="1600200"/>
          </a:xfrm>
          <a:prstGeom prst="ellipse">
            <a:avLst/>
          </a:prstGeom>
          <a:gradFill rotWithShape="1">
            <a:gsLst>
              <a:gs pos="0">
                <a:srgbClr val="993366">
                  <a:gamma/>
                  <a:shade val="46275"/>
                  <a:invGamma/>
                </a:srgbClr>
              </a:gs>
              <a:gs pos="100000">
                <a:srgbClr val="993366"/>
              </a:gs>
            </a:gsLst>
            <a:path path="shape">
              <a:fillToRect l="50000" t="50000" r="50000" b="50000"/>
            </a:path>
          </a:gradFill>
          <a:ln>
            <a:noFill/>
          </a:ln>
          <a:effectLst/>
        </p:spPr>
        <p:txBody>
          <a:bodyPr wrap="none" anchor="ctr"/>
          <a:lstStyle/>
          <a:p>
            <a:pPr algn="ctr" eaLnBrk="1" hangingPunct="1">
              <a:defRPr/>
            </a:pPr>
            <a:r>
              <a:rPr lang="en-US" altLang="en-US" sz="2000">
                <a:solidFill>
                  <a:schemeClr val="bg1"/>
                </a:solidFill>
                <a:effectLst>
                  <a:outerShdw blurRad="38100" dist="38100" dir="2700000" algn="tl">
                    <a:srgbClr val="000000"/>
                  </a:outerShdw>
                </a:effectLst>
                <a:latin typeface="Arial" charset="0"/>
                <a:cs typeface="Arial" charset="0"/>
              </a:rPr>
              <a:t>PRICING</a:t>
            </a:r>
          </a:p>
          <a:p>
            <a:pPr algn="ctr" eaLnBrk="1" hangingPunct="1">
              <a:defRPr/>
            </a:pPr>
            <a:r>
              <a:rPr lang="en-US" altLang="en-US" sz="2000">
                <a:solidFill>
                  <a:schemeClr val="bg1"/>
                </a:solidFill>
                <a:effectLst>
                  <a:outerShdw blurRad="38100" dist="38100" dir="2700000" algn="tl">
                    <a:srgbClr val="000000"/>
                  </a:outerShdw>
                </a:effectLst>
                <a:latin typeface="Arial" charset="0"/>
                <a:cs typeface="Arial" charset="0"/>
              </a:rPr>
              <a:t>Decision</a:t>
            </a:r>
          </a:p>
        </p:txBody>
      </p:sp>
      <p:sp>
        <p:nvSpPr>
          <p:cNvPr id="559108" name="AutoShape 4">
            <a:extLst>
              <a:ext uri="{FF2B5EF4-FFF2-40B4-BE49-F238E27FC236}">
                <a16:creationId xmlns:a16="http://schemas.microsoft.com/office/drawing/2014/main" id="{B665B7D2-F2C1-765A-E8CD-C4AD44F29F9C}"/>
              </a:ext>
            </a:extLst>
          </p:cNvPr>
          <p:cNvSpPr>
            <a:spLocks/>
          </p:cNvSpPr>
          <p:nvPr/>
        </p:nvSpPr>
        <p:spPr bwMode="auto">
          <a:xfrm>
            <a:off x="8229600" y="1866900"/>
            <a:ext cx="1828800" cy="609600"/>
          </a:xfrm>
          <a:prstGeom prst="borderCallout2">
            <a:avLst>
              <a:gd name="adj1" fmla="val 18750"/>
              <a:gd name="adj2" fmla="val -4167"/>
              <a:gd name="adj3" fmla="val 18750"/>
              <a:gd name="adj4" fmla="val -40972"/>
              <a:gd name="adj5" fmla="val 231250"/>
              <a:gd name="adj6" fmla="val -79167"/>
            </a:avLst>
          </a:prstGeom>
          <a:solidFill>
            <a:schemeClr val="accent1"/>
          </a:solidFill>
          <a:ln w="9525">
            <a:solidFill>
              <a:schemeClr val="accent1"/>
            </a:solidFill>
            <a:miter lim="800000"/>
            <a:headEnd/>
            <a:tailEnd/>
          </a:ln>
          <a:effectLst>
            <a:outerShdw dist="35921" dir="2700000" algn="ctr" rotWithShape="0">
              <a:schemeClr val="bg2"/>
            </a:outerShdw>
          </a:effec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1"/>
                </a:solidFill>
                <a:cs typeface="Arial" panose="020B0604020202020204" pitchFamily="34" charset="0"/>
              </a:rPr>
              <a:t>Customers/</a:t>
            </a:r>
          </a:p>
          <a:p>
            <a:pPr algn="ctr" eaLnBrk="1" hangingPunct="1">
              <a:spcBef>
                <a:spcPct val="0"/>
              </a:spcBef>
              <a:buClrTx/>
              <a:buSzTx/>
              <a:buFontTx/>
              <a:buNone/>
            </a:pPr>
            <a:r>
              <a:rPr lang="en-US" altLang="en-US" sz="1800">
                <a:solidFill>
                  <a:schemeClr val="tx1"/>
                </a:solidFill>
                <a:cs typeface="Arial" panose="020B0604020202020204" pitchFamily="34" charset="0"/>
              </a:rPr>
              <a:t>Consumers</a:t>
            </a:r>
          </a:p>
        </p:txBody>
      </p:sp>
      <p:sp>
        <p:nvSpPr>
          <p:cNvPr id="559109" name="AutoShape 5">
            <a:extLst>
              <a:ext uri="{FF2B5EF4-FFF2-40B4-BE49-F238E27FC236}">
                <a16:creationId xmlns:a16="http://schemas.microsoft.com/office/drawing/2014/main" id="{94653C8F-EC10-2521-1747-A36C6D4759BA}"/>
              </a:ext>
            </a:extLst>
          </p:cNvPr>
          <p:cNvSpPr>
            <a:spLocks/>
          </p:cNvSpPr>
          <p:nvPr/>
        </p:nvSpPr>
        <p:spPr bwMode="auto">
          <a:xfrm>
            <a:off x="8229600" y="3790950"/>
            <a:ext cx="1828800" cy="609600"/>
          </a:xfrm>
          <a:prstGeom prst="borderCallout2">
            <a:avLst>
              <a:gd name="adj1" fmla="val 18750"/>
              <a:gd name="adj2" fmla="val -4167"/>
              <a:gd name="adj3" fmla="val 18750"/>
              <a:gd name="adj4" fmla="val -37935"/>
              <a:gd name="adj5" fmla="val -14065"/>
              <a:gd name="adj6" fmla="val -72917"/>
            </a:avLst>
          </a:prstGeom>
          <a:solidFill>
            <a:schemeClr val="accent1"/>
          </a:solidFill>
          <a:ln w="9525">
            <a:solidFill>
              <a:schemeClr val="accent1"/>
            </a:solidFill>
            <a:miter lim="800000"/>
            <a:headEnd/>
            <a:tailEnd/>
          </a:ln>
          <a:effectLst>
            <a:outerShdw dist="35921" dir="2700000" algn="ctr" rotWithShape="0">
              <a:schemeClr val="bg2"/>
            </a:outerShdw>
          </a:effec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1"/>
                </a:solidFill>
                <a:cs typeface="Arial" panose="020B0604020202020204" pitchFamily="34" charset="0"/>
              </a:rPr>
              <a:t>Competitors</a:t>
            </a:r>
          </a:p>
        </p:txBody>
      </p:sp>
      <p:sp>
        <p:nvSpPr>
          <p:cNvPr id="559110" name="AutoShape 6">
            <a:extLst>
              <a:ext uri="{FF2B5EF4-FFF2-40B4-BE49-F238E27FC236}">
                <a16:creationId xmlns:a16="http://schemas.microsoft.com/office/drawing/2014/main" id="{AB072A00-878B-1142-3A30-9C2430FD4969}"/>
              </a:ext>
            </a:extLst>
          </p:cNvPr>
          <p:cNvSpPr>
            <a:spLocks/>
          </p:cNvSpPr>
          <p:nvPr/>
        </p:nvSpPr>
        <p:spPr bwMode="auto">
          <a:xfrm>
            <a:off x="8229600" y="4752975"/>
            <a:ext cx="1828800" cy="609600"/>
          </a:xfrm>
          <a:prstGeom prst="borderCallout2">
            <a:avLst>
              <a:gd name="adj1" fmla="val 18750"/>
              <a:gd name="adj2" fmla="val -4167"/>
              <a:gd name="adj3" fmla="val 18750"/>
              <a:gd name="adj4" fmla="val -36894"/>
              <a:gd name="adj5" fmla="val -123440"/>
              <a:gd name="adj6" fmla="val -70833"/>
            </a:avLst>
          </a:prstGeom>
          <a:solidFill>
            <a:schemeClr val="accent1"/>
          </a:solidFill>
          <a:ln w="9525">
            <a:solidFill>
              <a:schemeClr val="accent1"/>
            </a:solidFill>
            <a:miter lim="800000"/>
            <a:headEnd/>
            <a:tailEnd/>
          </a:ln>
          <a:effectLst>
            <a:outerShdw dist="35921" dir="2700000" algn="ctr" rotWithShape="0">
              <a:schemeClr val="bg2"/>
            </a:outerShdw>
          </a:effec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1"/>
                </a:solidFill>
                <a:cs typeface="Arial" panose="020B0604020202020204" pitchFamily="34" charset="0"/>
              </a:rPr>
              <a:t>Channels of Distribution</a:t>
            </a:r>
          </a:p>
        </p:txBody>
      </p:sp>
      <p:sp>
        <p:nvSpPr>
          <p:cNvPr id="559111" name="AutoShape 7">
            <a:extLst>
              <a:ext uri="{FF2B5EF4-FFF2-40B4-BE49-F238E27FC236}">
                <a16:creationId xmlns:a16="http://schemas.microsoft.com/office/drawing/2014/main" id="{EE09379D-F3B3-C2A4-8D7A-38448165715F}"/>
              </a:ext>
            </a:extLst>
          </p:cNvPr>
          <p:cNvSpPr>
            <a:spLocks/>
          </p:cNvSpPr>
          <p:nvPr/>
        </p:nvSpPr>
        <p:spPr bwMode="auto">
          <a:xfrm>
            <a:off x="8229600" y="5715000"/>
            <a:ext cx="1828800" cy="609600"/>
          </a:xfrm>
          <a:prstGeom prst="borderCallout2">
            <a:avLst>
              <a:gd name="adj1" fmla="val 18750"/>
              <a:gd name="adj2" fmla="val -4167"/>
              <a:gd name="adj3" fmla="val 18750"/>
              <a:gd name="adj4" fmla="val -43750"/>
              <a:gd name="adj5" fmla="val -189065"/>
              <a:gd name="adj6" fmla="val -84898"/>
            </a:avLst>
          </a:prstGeom>
          <a:solidFill>
            <a:schemeClr val="accent1"/>
          </a:solidFill>
          <a:ln w="9525">
            <a:solidFill>
              <a:schemeClr val="accent1"/>
            </a:solidFill>
            <a:miter lim="800000"/>
            <a:headEnd/>
            <a:tailEnd/>
          </a:ln>
          <a:effectLst>
            <a:outerShdw dist="35921" dir="2700000" algn="ctr" rotWithShape="0">
              <a:schemeClr val="bg2"/>
            </a:outerShdw>
          </a:effec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1"/>
                </a:solidFill>
                <a:cs typeface="Arial" panose="020B0604020202020204" pitchFamily="34" charset="0"/>
              </a:rPr>
              <a:t>Legal &amp; Regulatory</a:t>
            </a:r>
          </a:p>
        </p:txBody>
      </p:sp>
      <p:sp>
        <p:nvSpPr>
          <p:cNvPr id="559112" name="AutoShape 8">
            <a:extLst>
              <a:ext uri="{FF2B5EF4-FFF2-40B4-BE49-F238E27FC236}">
                <a16:creationId xmlns:a16="http://schemas.microsoft.com/office/drawing/2014/main" id="{7B0873E3-891E-B31F-D665-EEAD738E5C2B}"/>
              </a:ext>
            </a:extLst>
          </p:cNvPr>
          <p:cNvSpPr>
            <a:spLocks/>
          </p:cNvSpPr>
          <p:nvPr/>
        </p:nvSpPr>
        <p:spPr bwMode="auto">
          <a:xfrm>
            <a:off x="2209800" y="2514600"/>
            <a:ext cx="1828800" cy="609600"/>
          </a:xfrm>
          <a:prstGeom prst="borderCallout2">
            <a:avLst>
              <a:gd name="adj1" fmla="val 18750"/>
              <a:gd name="adj2" fmla="val 104167"/>
              <a:gd name="adj3" fmla="val 18750"/>
              <a:gd name="adj4" fmla="val 133509"/>
              <a:gd name="adj5" fmla="val 139065"/>
              <a:gd name="adj6" fmla="val 164065"/>
            </a:avLst>
          </a:prstGeom>
          <a:solidFill>
            <a:schemeClr val="accent1"/>
          </a:solidFill>
          <a:ln w="9525">
            <a:solidFill>
              <a:schemeClr val="accent1"/>
            </a:solidFill>
            <a:miter lim="800000"/>
            <a:headEnd/>
            <a:tailEnd/>
          </a:ln>
          <a:effectLst>
            <a:outerShdw dist="35921" dir="2700000" algn="ctr" rotWithShape="0">
              <a:schemeClr val="bg2"/>
            </a:outerShdw>
          </a:effec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1"/>
                </a:solidFill>
                <a:cs typeface="Arial" panose="020B0604020202020204" pitchFamily="34" charset="0"/>
              </a:rPr>
              <a:t>Pricing</a:t>
            </a:r>
          </a:p>
          <a:p>
            <a:pPr algn="ctr" eaLnBrk="1" hangingPunct="1">
              <a:spcBef>
                <a:spcPct val="0"/>
              </a:spcBef>
              <a:buClrTx/>
              <a:buSzTx/>
              <a:buFontTx/>
              <a:buNone/>
            </a:pPr>
            <a:r>
              <a:rPr lang="en-US" altLang="en-US" sz="1800">
                <a:solidFill>
                  <a:schemeClr val="tx1"/>
                </a:solidFill>
                <a:cs typeface="Arial" panose="020B0604020202020204" pitchFamily="34" charset="0"/>
              </a:rPr>
              <a:t>Objectives</a:t>
            </a:r>
          </a:p>
        </p:txBody>
      </p:sp>
      <p:sp>
        <p:nvSpPr>
          <p:cNvPr id="559113" name="AutoShape 9">
            <a:extLst>
              <a:ext uri="{FF2B5EF4-FFF2-40B4-BE49-F238E27FC236}">
                <a16:creationId xmlns:a16="http://schemas.microsoft.com/office/drawing/2014/main" id="{D4B764DA-5EC5-2FE1-4BE6-1255DD44E2D9}"/>
              </a:ext>
            </a:extLst>
          </p:cNvPr>
          <p:cNvSpPr>
            <a:spLocks/>
          </p:cNvSpPr>
          <p:nvPr/>
        </p:nvSpPr>
        <p:spPr bwMode="auto">
          <a:xfrm>
            <a:off x="2209800" y="5105400"/>
            <a:ext cx="1828800" cy="609600"/>
          </a:xfrm>
          <a:prstGeom prst="borderCallout2">
            <a:avLst>
              <a:gd name="adj1" fmla="val 18750"/>
              <a:gd name="adj2" fmla="val 104167"/>
              <a:gd name="adj3" fmla="val 18750"/>
              <a:gd name="adj4" fmla="val 135069"/>
              <a:gd name="adj5" fmla="val -60940"/>
              <a:gd name="adj6" fmla="val 167190"/>
            </a:avLst>
          </a:prstGeom>
          <a:solidFill>
            <a:schemeClr val="accent1"/>
          </a:solidFill>
          <a:ln w="9525">
            <a:solidFill>
              <a:schemeClr val="accent1"/>
            </a:solidFill>
            <a:miter lim="800000"/>
            <a:headEnd/>
            <a:tailEnd/>
          </a:ln>
          <a:effectLst>
            <a:outerShdw dist="35921" dir="2700000" algn="ctr" rotWithShape="0">
              <a:schemeClr val="bg2"/>
            </a:outerShdw>
          </a:effec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1"/>
                </a:solidFill>
                <a:cs typeface="Arial" panose="020B0604020202020204" pitchFamily="34" charset="0"/>
              </a:rPr>
              <a:t>Marketing Mix</a:t>
            </a:r>
          </a:p>
          <a:p>
            <a:pPr algn="ctr" eaLnBrk="1" hangingPunct="1">
              <a:spcBef>
                <a:spcPct val="0"/>
              </a:spcBef>
              <a:buClrTx/>
              <a:buSzTx/>
              <a:buFontTx/>
              <a:buNone/>
            </a:pPr>
            <a:r>
              <a:rPr lang="en-US" altLang="en-US" sz="1800">
                <a:solidFill>
                  <a:schemeClr val="tx1"/>
                </a:solidFill>
                <a:cs typeface="Arial" panose="020B0604020202020204" pitchFamily="34" charset="0"/>
              </a:rPr>
              <a:t>Variables</a:t>
            </a:r>
          </a:p>
        </p:txBody>
      </p:sp>
      <p:sp>
        <p:nvSpPr>
          <p:cNvPr id="559114" name="AutoShape 10">
            <a:extLst>
              <a:ext uri="{FF2B5EF4-FFF2-40B4-BE49-F238E27FC236}">
                <a16:creationId xmlns:a16="http://schemas.microsoft.com/office/drawing/2014/main" id="{78E13889-29A9-EA9E-A096-80AD38E6CB51}"/>
              </a:ext>
            </a:extLst>
          </p:cNvPr>
          <p:cNvSpPr>
            <a:spLocks/>
          </p:cNvSpPr>
          <p:nvPr/>
        </p:nvSpPr>
        <p:spPr bwMode="auto">
          <a:xfrm>
            <a:off x="2286000" y="3810000"/>
            <a:ext cx="1828800" cy="609600"/>
          </a:xfrm>
          <a:prstGeom prst="borderCallout2">
            <a:avLst>
              <a:gd name="adj1" fmla="val 18750"/>
              <a:gd name="adj2" fmla="val 104167"/>
              <a:gd name="adj3" fmla="val 18750"/>
              <a:gd name="adj4" fmla="val 129255"/>
              <a:gd name="adj5" fmla="val 43750"/>
              <a:gd name="adj6" fmla="val 155208"/>
            </a:avLst>
          </a:prstGeom>
          <a:solidFill>
            <a:schemeClr val="accent1"/>
          </a:solidFill>
          <a:ln w="9525">
            <a:solidFill>
              <a:schemeClr val="accent1"/>
            </a:solidFill>
            <a:miter lim="800000"/>
            <a:headEnd/>
            <a:tailEnd/>
          </a:ln>
          <a:effectLst>
            <a:outerShdw dist="35921" dir="2700000" algn="ctr" rotWithShape="0">
              <a:schemeClr val="bg2"/>
            </a:outerShdw>
          </a:effec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1"/>
                </a:solidFill>
                <a:cs typeface="Arial" panose="020B0604020202020204" pitchFamily="34" charset="0"/>
              </a:rPr>
              <a:t>Organization</a:t>
            </a:r>
          </a:p>
          <a:p>
            <a:pPr algn="ctr" eaLnBrk="1" hangingPunct="1">
              <a:spcBef>
                <a:spcPct val="0"/>
              </a:spcBef>
              <a:buClrTx/>
              <a:buSzTx/>
              <a:buFontTx/>
              <a:buNone/>
            </a:pPr>
            <a:r>
              <a:rPr lang="en-US" altLang="en-US" sz="1800">
                <a:solidFill>
                  <a:schemeClr val="tx1"/>
                </a:solidFill>
                <a:cs typeface="Arial" panose="020B0604020202020204" pitchFamily="34" charset="0"/>
              </a:rPr>
              <a:t>Objectives</a:t>
            </a:r>
          </a:p>
        </p:txBody>
      </p:sp>
      <p:sp>
        <p:nvSpPr>
          <p:cNvPr id="559115" name="AutoShape 11">
            <a:extLst>
              <a:ext uri="{FF2B5EF4-FFF2-40B4-BE49-F238E27FC236}">
                <a16:creationId xmlns:a16="http://schemas.microsoft.com/office/drawing/2014/main" id="{A95CE6F9-80D2-34F9-8F40-319BC3E890E6}"/>
              </a:ext>
            </a:extLst>
          </p:cNvPr>
          <p:cNvSpPr>
            <a:spLocks/>
          </p:cNvSpPr>
          <p:nvPr/>
        </p:nvSpPr>
        <p:spPr bwMode="auto">
          <a:xfrm>
            <a:off x="8229600" y="2828925"/>
            <a:ext cx="1828800" cy="609600"/>
          </a:xfrm>
          <a:prstGeom prst="borderCallout2">
            <a:avLst>
              <a:gd name="adj1" fmla="val 18750"/>
              <a:gd name="adj2" fmla="val -4167"/>
              <a:gd name="adj3" fmla="val 18750"/>
              <a:gd name="adj4" fmla="val -36894"/>
              <a:gd name="adj5" fmla="val 100000"/>
              <a:gd name="adj6" fmla="val -70833"/>
            </a:avLst>
          </a:prstGeom>
          <a:solidFill>
            <a:schemeClr val="accent1"/>
          </a:solidFill>
          <a:ln w="9525">
            <a:solidFill>
              <a:schemeClr val="accent1"/>
            </a:solidFill>
            <a:miter lim="800000"/>
            <a:headEnd/>
            <a:tailEnd/>
          </a:ln>
          <a:effectLst>
            <a:outerShdw dist="35921" dir="2700000" algn="ctr" rotWithShape="0">
              <a:schemeClr val="bg2"/>
            </a:outerShdw>
          </a:effec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0"/>
              </a:spcBef>
              <a:buClrTx/>
              <a:buSzTx/>
              <a:buFontTx/>
              <a:buNone/>
            </a:pPr>
            <a:r>
              <a:rPr lang="en-US" altLang="en-US" sz="1800">
                <a:solidFill>
                  <a:schemeClr val="tx1"/>
                </a:solidFill>
                <a:cs typeface="Arial" panose="020B0604020202020204" pitchFamily="34" charset="0"/>
              </a:rPr>
              <a:t>Supply &amp; Demand</a:t>
            </a:r>
          </a:p>
        </p:txBody>
      </p:sp>
      <p:sp>
        <p:nvSpPr>
          <p:cNvPr id="559116" name="Text Box 12">
            <a:extLst>
              <a:ext uri="{FF2B5EF4-FFF2-40B4-BE49-F238E27FC236}">
                <a16:creationId xmlns:a16="http://schemas.microsoft.com/office/drawing/2014/main" id="{B2469302-CA08-EFC1-6BD9-B4C2E6FF2417}"/>
              </a:ext>
            </a:extLst>
          </p:cNvPr>
          <p:cNvSpPr txBox="1">
            <a:spLocks noChangeArrowheads="1"/>
          </p:cNvSpPr>
          <p:nvPr/>
        </p:nvSpPr>
        <p:spPr bwMode="auto">
          <a:xfrm>
            <a:off x="8686801" y="6510339"/>
            <a:ext cx="1908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ClrTx/>
              <a:buSzTx/>
              <a:buFontTx/>
              <a:buNone/>
            </a:pPr>
            <a:r>
              <a:rPr lang="en-US" altLang="en-US" sz="1200">
                <a:solidFill>
                  <a:schemeClr val="tx1"/>
                </a:solidFill>
                <a:cs typeface="Arial" panose="020B0604020202020204" pitchFamily="34" charset="0"/>
              </a:rPr>
              <a:t>Beamish &amp; Ashford, 2007</a:t>
            </a:r>
            <a:endParaRPr lang="en-US" altLang="en-US" sz="1800">
              <a:solidFill>
                <a:schemeClr val="tx1"/>
              </a:solidFill>
              <a:cs typeface="Arial" panose="020B0604020202020204" pitchFamily="34" charset="0"/>
            </a:endParaRPr>
          </a:p>
        </p:txBody>
      </p:sp>
      <p:sp>
        <p:nvSpPr>
          <p:cNvPr id="1764365" name="Text Box 13">
            <a:extLst>
              <a:ext uri="{FF2B5EF4-FFF2-40B4-BE49-F238E27FC236}">
                <a16:creationId xmlns:a16="http://schemas.microsoft.com/office/drawing/2014/main" id="{279C3C6B-C323-2AD3-7CA6-2FD9564773BB}"/>
              </a:ext>
            </a:extLst>
          </p:cNvPr>
          <p:cNvSpPr txBox="1">
            <a:spLocks noChangeArrowheads="1"/>
          </p:cNvSpPr>
          <p:nvPr/>
        </p:nvSpPr>
        <p:spPr bwMode="auto">
          <a:xfrm>
            <a:off x="2971800" y="6019801"/>
            <a:ext cx="1314450" cy="366713"/>
          </a:xfrm>
          <a:prstGeom prst="rect">
            <a:avLst/>
          </a:prstGeom>
          <a:solidFill>
            <a:srgbClr val="FFFF00"/>
          </a:solidFill>
          <a:ln>
            <a:noFill/>
          </a:ln>
          <a:effectLst/>
        </p:spPr>
        <p:txBody>
          <a:bodyPr wrap="none">
            <a:spAutoFit/>
          </a:bodyPr>
          <a:lstStyle/>
          <a:p>
            <a:pPr eaLnBrk="1" hangingPunct="1">
              <a:defRPr/>
            </a:pPr>
            <a:r>
              <a:rPr lang="en-US" altLang="en-US" i="1">
                <a:solidFill>
                  <a:srgbClr val="88126F"/>
                </a:solidFill>
                <a:effectLst>
                  <a:outerShdw blurRad="38100" dist="38100" dir="2700000" algn="tl">
                    <a:srgbClr val="000000"/>
                  </a:outerShdw>
                </a:effectLst>
                <a:latin typeface="Arial" charset="0"/>
                <a:cs typeface="Arial" charset="0"/>
              </a:rPr>
              <a:t>INTERNAL</a:t>
            </a:r>
          </a:p>
        </p:txBody>
      </p:sp>
      <p:sp>
        <p:nvSpPr>
          <p:cNvPr id="1764366" name="Text Box 14">
            <a:extLst>
              <a:ext uri="{FF2B5EF4-FFF2-40B4-BE49-F238E27FC236}">
                <a16:creationId xmlns:a16="http://schemas.microsoft.com/office/drawing/2014/main" id="{51ABBD39-8034-B35F-AE1B-5C609FA92CA9}"/>
              </a:ext>
            </a:extLst>
          </p:cNvPr>
          <p:cNvSpPr txBox="1">
            <a:spLocks noChangeArrowheads="1"/>
          </p:cNvSpPr>
          <p:nvPr/>
        </p:nvSpPr>
        <p:spPr bwMode="auto">
          <a:xfrm>
            <a:off x="8610600" y="1295401"/>
            <a:ext cx="1390650" cy="366713"/>
          </a:xfrm>
          <a:prstGeom prst="rect">
            <a:avLst/>
          </a:prstGeom>
          <a:solidFill>
            <a:srgbClr val="FFFF00"/>
          </a:solidFill>
          <a:ln>
            <a:noFill/>
          </a:ln>
          <a:effectLst/>
        </p:spPr>
        <p:txBody>
          <a:bodyPr wrap="none">
            <a:spAutoFit/>
          </a:bodyPr>
          <a:lstStyle/>
          <a:p>
            <a:pPr eaLnBrk="1" hangingPunct="1">
              <a:defRPr/>
            </a:pPr>
            <a:r>
              <a:rPr lang="en-US" altLang="en-US" i="1">
                <a:solidFill>
                  <a:srgbClr val="88126F"/>
                </a:solidFill>
                <a:effectLst>
                  <a:outerShdw blurRad="38100" dist="38100" dir="2700000" algn="tl">
                    <a:srgbClr val="000000"/>
                  </a:outerShdw>
                </a:effectLst>
                <a:latin typeface="Arial" charset="0"/>
                <a:cs typeface="Arial" charset="0"/>
              </a:rPr>
              <a:t>EXTERNAL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a:extLst>
              <a:ext uri="{FF2B5EF4-FFF2-40B4-BE49-F238E27FC236}">
                <a16:creationId xmlns:a16="http://schemas.microsoft.com/office/drawing/2014/main" id="{4342074B-D792-9E54-0111-DF6F69A49990}"/>
              </a:ext>
            </a:extLst>
          </p:cNvPr>
          <p:cNvSpPr>
            <a:spLocks noGrp="1" noChangeArrowheads="1"/>
          </p:cNvSpPr>
          <p:nvPr>
            <p:ph type="title"/>
          </p:nvPr>
        </p:nvSpPr>
        <p:spPr>
          <a:xfrm>
            <a:off x="2895600" y="76201"/>
            <a:ext cx="8229600" cy="1527175"/>
          </a:xfrm>
        </p:spPr>
        <p:txBody>
          <a:bodyPr/>
          <a:lstStyle/>
          <a:p>
            <a:r>
              <a:rPr lang="en-US" altLang="en-US" sz="3800">
                <a:solidFill>
                  <a:srgbClr val="FF0000"/>
                </a:solidFill>
              </a:rPr>
              <a:t>Perceived Value (value proposition)</a:t>
            </a:r>
          </a:p>
        </p:txBody>
      </p:sp>
      <p:sp>
        <p:nvSpPr>
          <p:cNvPr id="560131" name="Text Box 3">
            <a:extLst>
              <a:ext uri="{FF2B5EF4-FFF2-40B4-BE49-F238E27FC236}">
                <a16:creationId xmlns:a16="http://schemas.microsoft.com/office/drawing/2014/main" id="{0B2FC0BD-9DF2-EFA3-D241-37EDB3FAD1CC}"/>
              </a:ext>
            </a:extLst>
          </p:cNvPr>
          <p:cNvSpPr txBox="1">
            <a:spLocks noChangeArrowheads="1"/>
          </p:cNvSpPr>
          <p:nvPr/>
        </p:nvSpPr>
        <p:spPr bwMode="auto">
          <a:xfrm>
            <a:off x="8686801" y="6510339"/>
            <a:ext cx="1908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ClrTx/>
              <a:buSzTx/>
              <a:buFontTx/>
              <a:buNone/>
            </a:pPr>
            <a:r>
              <a:rPr lang="en-US" altLang="en-US" sz="1200">
                <a:solidFill>
                  <a:schemeClr val="tx1"/>
                </a:solidFill>
                <a:cs typeface="Arial" panose="020B0604020202020204" pitchFamily="34" charset="0"/>
              </a:rPr>
              <a:t>Beamish &amp; Ashford, 2007</a:t>
            </a:r>
            <a:endParaRPr lang="en-US" altLang="en-US" sz="1800">
              <a:solidFill>
                <a:schemeClr val="tx1"/>
              </a:solidFill>
              <a:cs typeface="Arial" panose="020B0604020202020204" pitchFamily="34" charset="0"/>
            </a:endParaRPr>
          </a:p>
        </p:txBody>
      </p:sp>
      <p:sp>
        <p:nvSpPr>
          <p:cNvPr id="560132" name="AutoShape 4">
            <a:extLst>
              <a:ext uri="{FF2B5EF4-FFF2-40B4-BE49-F238E27FC236}">
                <a16:creationId xmlns:a16="http://schemas.microsoft.com/office/drawing/2014/main" id="{177C1EEC-DCFE-C477-2403-10742DBBD753}"/>
              </a:ext>
            </a:extLst>
          </p:cNvPr>
          <p:cNvSpPr>
            <a:spLocks noChangeArrowheads="1"/>
          </p:cNvSpPr>
          <p:nvPr/>
        </p:nvSpPr>
        <p:spPr bwMode="auto">
          <a:xfrm>
            <a:off x="5715000" y="2590800"/>
            <a:ext cx="1371600" cy="1828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2917 h 21600"/>
              <a:gd name="T14" fmla="*/ 16610 w 21600"/>
              <a:gd name="T15" fmla="*/ 18683 h 21600"/>
            </a:gdLst>
            <a:ahLst/>
            <a:cxnLst>
              <a:cxn ang="T8">
                <a:pos x="T0" y="T1"/>
              </a:cxn>
              <a:cxn ang="T9">
                <a:pos x="T2" y="T3"/>
              </a:cxn>
              <a:cxn ang="T10">
                <a:pos x="T4" y="T5"/>
              </a:cxn>
              <a:cxn ang="T11">
                <a:pos x="T6" y="T7"/>
              </a:cxn>
            </a:cxnLst>
            <a:rect l="T12" t="T13" r="T14" b="T15"/>
            <a:pathLst>
              <a:path w="21600" h="21600">
                <a:moveTo>
                  <a:pt x="14763" y="0"/>
                </a:moveTo>
                <a:lnTo>
                  <a:pt x="14763" y="2917"/>
                </a:lnTo>
                <a:lnTo>
                  <a:pt x="3375" y="2917"/>
                </a:lnTo>
                <a:lnTo>
                  <a:pt x="3375" y="18683"/>
                </a:lnTo>
                <a:lnTo>
                  <a:pt x="14763" y="18683"/>
                </a:lnTo>
                <a:lnTo>
                  <a:pt x="14763" y="21600"/>
                </a:lnTo>
                <a:lnTo>
                  <a:pt x="21600" y="10800"/>
                </a:lnTo>
                <a:lnTo>
                  <a:pt x="14763" y="0"/>
                </a:lnTo>
                <a:close/>
              </a:path>
              <a:path w="21600" h="21600">
                <a:moveTo>
                  <a:pt x="1350" y="2917"/>
                </a:moveTo>
                <a:lnTo>
                  <a:pt x="1350" y="18683"/>
                </a:lnTo>
                <a:lnTo>
                  <a:pt x="2700" y="18683"/>
                </a:lnTo>
                <a:lnTo>
                  <a:pt x="2700" y="2917"/>
                </a:lnTo>
                <a:lnTo>
                  <a:pt x="1350" y="2917"/>
                </a:lnTo>
                <a:close/>
              </a:path>
              <a:path w="21600" h="21600">
                <a:moveTo>
                  <a:pt x="0" y="2917"/>
                </a:moveTo>
                <a:lnTo>
                  <a:pt x="0" y="18683"/>
                </a:lnTo>
                <a:lnTo>
                  <a:pt x="675" y="18683"/>
                </a:lnTo>
                <a:lnTo>
                  <a:pt x="675" y="2917"/>
                </a:lnTo>
                <a:lnTo>
                  <a:pt x="0" y="2917"/>
                </a:ln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765381" name="AutoShape 5">
            <a:extLst>
              <a:ext uri="{FF2B5EF4-FFF2-40B4-BE49-F238E27FC236}">
                <a16:creationId xmlns:a16="http://schemas.microsoft.com/office/drawing/2014/main" id="{F7096E07-B3F0-7ACB-AE74-9DE1803ABBBB}"/>
              </a:ext>
            </a:extLst>
          </p:cNvPr>
          <p:cNvSpPr>
            <a:spLocks noChangeArrowheads="1"/>
          </p:cNvSpPr>
          <p:nvPr/>
        </p:nvSpPr>
        <p:spPr bwMode="auto">
          <a:xfrm>
            <a:off x="6858000" y="2209800"/>
            <a:ext cx="3276600" cy="2895600"/>
          </a:xfrm>
          <a:prstGeom prst="irregularSeal2">
            <a:avLst/>
          </a:prstGeom>
          <a:solidFill>
            <a:srgbClr val="FF99CC"/>
          </a:solidFill>
          <a:ln>
            <a:noFill/>
          </a:ln>
          <a:effectLst>
            <a:outerShdw dist="107763" dir="2700000" algn="ctr" rotWithShape="0">
              <a:schemeClr val="bg2">
                <a:alpha val="50000"/>
              </a:schemeClr>
            </a:outerShdw>
          </a:effectLst>
        </p:spPr>
        <p:txBody>
          <a:bodyPr wrap="none" anchor="ctr"/>
          <a:lstStyle/>
          <a:p>
            <a:pPr algn="ctr" eaLnBrk="1" hangingPunct="1">
              <a:defRPr/>
            </a:pPr>
            <a:r>
              <a:rPr lang="en-US" altLang="en-US">
                <a:effectLst>
                  <a:outerShdw blurRad="38100" dist="38100" dir="2700000" algn="tl">
                    <a:srgbClr val="000000"/>
                  </a:outerShdw>
                </a:effectLst>
                <a:latin typeface="Arial" charset="0"/>
                <a:cs typeface="Arial" charset="0"/>
              </a:rPr>
              <a:t>PERCEIVED</a:t>
            </a:r>
          </a:p>
          <a:p>
            <a:pPr algn="ctr" eaLnBrk="1" hangingPunct="1">
              <a:defRPr/>
            </a:pPr>
            <a:r>
              <a:rPr lang="en-US" altLang="en-US">
                <a:effectLst>
                  <a:outerShdw blurRad="38100" dist="38100" dir="2700000" algn="tl">
                    <a:srgbClr val="000000"/>
                  </a:outerShdw>
                </a:effectLst>
                <a:latin typeface="Arial" charset="0"/>
                <a:cs typeface="Arial" charset="0"/>
              </a:rPr>
              <a:t>VALUE</a:t>
            </a:r>
          </a:p>
        </p:txBody>
      </p:sp>
      <p:sp>
        <p:nvSpPr>
          <p:cNvPr id="1765382" name="Oval 6">
            <a:extLst>
              <a:ext uri="{FF2B5EF4-FFF2-40B4-BE49-F238E27FC236}">
                <a16:creationId xmlns:a16="http://schemas.microsoft.com/office/drawing/2014/main" id="{DCF7ABC7-44DD-5A74-DA1F-7E8C3DD8DCF4}"/>
              </a:ext>
            </a:extLst>
          </p:cNvPr>
          <p:cNvSpPr>
            <a:spLocks noChangeArrowheads="1"/>
          </p:cNvSpPr>
          <p:nvPr/>
        </p:nvSpPr>
        <p:spPr bwMode="auto">
          <a:xfrm>
            <a:off x="1981200" y="1828800"/>
            <a:ext cx="1828800" cy="914400"/>
          </a:xfrm>
          <a:prstGeom prst="ellipse">
            <a:avLst/>
          </a:prstGeom>
          <a:gradFill rotWithShape="1">
            <a:gsLst>
              <a:gs pos="0">
                <a:srgbClr val="FF6699"/>
              </a:gs>
              <a:gs pos="100000">
                <a:srgbClr val="FF6699">
                  <a:gamma/>
                  <a:shade val="46275"/>
                  <a:invGamma/>
                </a:srgbClr>
              </a:gs>
            </a:gsLst>
            <a:path path="shape">
              <a:fillToRect l="50000" t="50000" r="50000" b="50000"/>
            </a:path>
          </a:gradFill>
          <a:ln>
            <a:noFill/>
          </a:ln>
          <a:effectLst/>
        </p:spPr>
        <p:txBody>
          <a:bodyPr wrap="none" anchor="ctr"/>
          <a:lstStyle/>
          <a:p>
            <a:pPr algn="ctr" eaLnBrk="1" hangingPunct="1">
              <a:defRPr/>
            </a:pPr>
            <a:r>
              <a:rPr lang="en-US" altLang="en-US">
                <a:solidFill>
                  <a:schemeClr val="bg1"/>
                </a:solidFill>
                <a:effectLst>
                  <a:outerShdw blurRad="38100" dist="38100" dir="2700000" algn="tl">
                    <a:srgbClr val="000000"/>
                  </a:outerShdw>
                </a:effectLst>
                <a:latin typeface="Trebuchet MS" pitchFamily="34" charset="0"/>
                <a:cs typeface="Arial" charset="0"/>
              </a:rPr>
              <a:t>PLC</a:t>
            </a:r>
          </a:p>
        </p:txBody>
      </p:sp>
      <p:sp>
        <p:nvSpPr>
          <p:cNvPr id="1765383" name="Oval 7">
            <a:extLst>
              <a:ext uri="{FF2B5EF4-FFF2-40B4-BE49-F238E27FC236}">
                <a16:creationId xmlns:a16="http://schemas.microsoft.com/office/drawing/2014/main" id="{09E0D12E-F392-B30D-3BD9-E0568CA787E9}"/>
              </a:ext>
            </a:extLst>
          </p:cNvPr>
          <p:cNvSpPr>
            <a:spLocks noChangeArrowheads="1"/>
          </p:cNvSpPr>
          <p:nvPr/>
        </p:nvSpPr>
        <p:spPr bwMode="auto">
          <a:xfrm>
            <a:off x="3581400" y="1905000"/>
            <a:ext cx="1828800" cy="914400"/>
          </a:xfrm>
          <a:prstGeom prst="ellipse">
            <a:avLst/>
          </a:prstGeom>
          <a:gradFill rotWithShape="1">
            <a:gsLst>
              <a:gs pos="0">
                <a:srgbClr val="FF6699"/>
              </a:gs>
              <a:gs pos="100000">
                <a:srgbClr val="FF6699">
                  <a:gamma/>
                  <a:shade val="46275"/>
                  <a:invGamma/>
                </a:srgbClr>
              </a:gs>
            </a:gsLst>
            <a:path path="shape">
              <a:fillToRect l="50000" t="50000" r="50000" b="50000"/>
            </a:path>
          </a:gradFill>
          <a:ln>
            <a:noFill/>
          </a:ln>
          <a:effectLst/>
        </p:spPr>
        <p:txBody>
          <a:bodyPr wrap="none" anchor="ctr"/>
          <a:lstStyle/>
          <a:p>
            <a:pPr algn="ctr" eaLnBrk="1" hangingPunct="1">
              <a:defRPr/>
            </a:pPr>
            <a:r>
              <a:rPr lang="en-US" altLang="en-US">
                <a:solidFill>
                  <a:schemeClr val="bg1"/>
                </a:solidFill>
                <a:effectLst>
                  <a:outerShdw blurRad="38100" dist="38100" dir="2700000" algn="tl">
                    <a:srgbClr val="000000"/>
                  </a:outerShdw>
                </a:effectLst>
                <a:latin typeface="Trebuchet MS" pitchFamily="34" charset="0"/>
                <a:cs typeface="Arial" charset="0"/>
              </a:rPr>
              <a:t>Benefit/ </a:t>
            </a:r>
          </a:p>
          <a:p>
            <a:pPr algn="ctr" eaLnBrk="1" hangingPunct="1">
              <a:defRPr/>
            </a:pPr>
            <a:r>
              <a:rPr lang="en-US" altLang="en-US">
                <a:solidFill>
                  <a:schemeClr val="bg1"/>
                </a:solidFill>
                <a:effectLst>
                  <a:outerShdw blurRad="38100" dist="38100" dir="2700000" algn="tl">
                    <a:srgbClr val="000000"/>
                  </a:outerShdw>
                </a:effectLst>
                <a:latin typeface="Trebuchet MS" pitchFamily="34" charset="0"/>
                <a:cs typeface="Arial" charset="0"/>
              </a:rPr>
              <a:t>Functionality</a:t>
            </a:r>
          </a:p>
        </p:txBody>
      </p:sp>
      <p:sp>
        <p:nvSpPr>
          <p:cNvPr id="1765384" name="Oval 8">
            <a:extLst>
              <a:ext uri="{FF2B5EF4-FFF2-40B4-BE49-F238E27FC236}">
                <a16:creationId xmlns:a16="http://schemas.microsoft.com/office/drawing/2014/main" id="{69EED2B0-389D-151D-25C1-73936EAA707E}"/>
              </a:ext>
            </a:extLst>
          </p:cNvPr>
          <p:cNvSpPr>
            <a:spLocks noChangeArrowheads="1"/>
          </p:cNvSpPr>
          <p:nvPr/>
        </p:nvSpPr>
        <p:spPr bwMode="auto">
          <a:xfrm>
            <a:off x="3581400" y="2743200"/>
            <a:ext cx="1828800" cy="914400"/>
          </a:xfrm>
          <a:prstGeom prst="ellipse">
            <a:avLst/>
          </a:prstGeom>
          <a:gradFill rotWithShape="1">
            <a:gsLst>
              <a:gs pos="0">
                <a:srgbClr val="FF6699"/>
              </a:gs>
              <a:gs pos="100000">
                <a:srgbClr val="FF6699">
                  <a:gamma/>
                  <a:shade val="46275"/>
                  <a:invGamma/>
                </a:srgbClr>
              </a:gs>
            </a:gsLst>
            <a:path path="shape">
              <a:fillToRect l="50000" t="50000" r="50000" b="50000"/>
            </a:path>
          </a:gradFill>
          <a:ln>
            <a:noFill/>
          </a:ln>
          <a:effectLst/>
        </p:spPr>
        <p:txBody>
          <a:bodyPr wrap="none" anchor="ctr"/>
          <a:lstStyle/>
          <a:p>
            <a:pPr algn="ctr" eaLnBrk="1" hangingPunct="1">
              <a:defRPr/>
            </a:pPr>
            <a:r>
              <a:rPr lang="en-US" altLang="en-US">
                <a:solidFill>
                  <a:schemeClr val="bg1"/>
                </a:solidFill>
                <a:effectLst>
                  <a:outerShdw blurRad="38100" dist="38100" dir="2700000" algn="tl">
                    <a:srgbClr val="000000"/>
                  </a:outerShdw>
                </a:effectLst>
                <a:latin typeface="Trebuchet MS" pitchFamily="34" charset="0"/>
                <a:cs typeface="Arial" charset="0"/>
              </a:rPr>
              <a:t>Quality</a:t>
            </a:r>
          </a:p>
        </p:txBody>
      </p:sp>
      <p:sp>
        <p:nvSpPr>
          <p:cNvPr id="1765385" name="Oval 9">
            <a:extLst>
              <a:ext uri="{FF2B5EF4-FFF2-40B4-BE49-F238E27FC236}">
                <a16:creationId xmlns:a16="http://schemas.microsoft.com/office/drawing/2014/main" id="{746D0172-7412-2A65-237A-1560713534E3}"/>
              </a:ext>
            </a:extLst>
          </p:cNvPr>
          <p:cNvSpPr>
            <a:spLocks noChangeArrowheads="1"/>
          </p:cNvSpPr>
          <p:nvPr/>
        </p:nvSpPr>
        <p:spPr bwMode="auto">
          <a:xfrm>
            <a:off x="3429000" y="3429000"/>
            <a:ext cx="1981200" cy="914400"/>
          </a:xfrm>
          <a:prstGeom prst="ellipse">
            <a:avLst/>
          </a:prstGeom>
          <a:gradFill rotWithShape="1">
            <a:gsLst>
              <a:gs pos="0">
                <a:srgbClr val="FF6699"/>
              </a:gs>
              <a:gs pos="100000">
                <a:srgbClr val="FF6699">
                  <a:gamma/>
                  <a:shade val="46275"/>
                  <a:invGamma/>
                </a:srgbClr>
              </a:gs>
            </a:gsLst>
            <a:path path="shape">
              <a:fillToRect l="50000" t="50000" r="50000" b="50000"/>
            </a:path>
          </a:gradFill>
          <a:ln>
            <a:noFill/>
          </a:ln>
          <a:effectLst/>
        </p:spPr>
        <p:txBody>
          <a:bodyPr wrap="none" anchor="ctr"/>
          <a:lstStyle/>
          <a:p>
            <a:pPr algn="ctr" eaLnBrk="1" hangingPunct="1">
              <a:defRPr/>
            </a:pPr>
            <a:r>
              <a:rPr lang="en-US" altLang="en-US">
                <a:solidFill>
                  <a:schemeClr val="bg1"/>
                </a:solidFill>
                <a:effectLst>
                  <a:outerShdw blurRad="38100" dist="38100" dir="2700000" algn="tl">
                    <a:srgbClr val="000000"/>
                  </a:outerShdw>
                </a:effectLst>
                <a:latin typeface="Trebuchet MS" pitchFamily="34" charset="0"/>
                <a:cs typeface="Arial" charset="0"/>
              </a:rPr>
              <a:t>Prestige/ status </a:t>
            </a:r>
          </a:p>
          <a:p>
            <a:pPr algn="ctr" eaLnBrk="1" hangingPunct="1">
              <a:defRPr/>
            </a:pPr>
            <a:r>
              <a:rPr lang="en-US" altLang="en-US">
                <a:solidFill>
                  <a:schemeClr val="bg1"/>
                </a:solidFill>
                <a:effectLst>
                  <a:outerShdw blurRad="38100" dist="38100" dir="2700000" algn="tl">
                    <a:srgbClr val="000000"/>
                  </a:outerShdw>
                </a:effectLst>
                <a:latin typeface="Trebuchet MS" pitchFamily="34" charset="0"/>
                <a:cs typeface="Arial" charset="0"/>
              </a:rPr>
              <a:t>of brand</a:t>
            </a:r>
          </a:p>
        </p:txBody>
      </p:sp>
      <p:sp>
        <p:nvSpPr>
          <p:cNvPr id="1765386" name="Oval 10">
            <a:extLst>
              <a:ext uri="{FF2B5EF4-FFF2-40B4-BE49-F238E27FC236}">
                <a16:creationId xmlns:a16="http://schemas.microsoft.com/office/drawing/2014/main" id="{BF9075B0-0F7C-D074-A4E6-0BA17FCE12CE}"/>
              </a:ext>
            </a:extLst>
          </p:cNvPr>
          <p:cNvSpPr>
            <a:spLocks noChangeArrowheads="1"/>
          </p:cNvSpPr>
          <p:nvPr/>
        </p:nvSpPr>
        <p:spPr bwMode="auto">
          <a:xfrm>
            <a:off x="3581400" y="4191000"/>
            <a:ext cx="1828800" cy="914400"/>
          </a:xfrm>
          <a:prstGeom prst="ellipse">
            <a:avLst/>
          </a:prstGeom>
          <a:gradFill rotWithShape="1">
            <a:gsLst>
              <a:gs pos="0">
                <a:srgbClr val="FF6699"/>
              </a:gs>
              <a:gs pos="100000">
                <a:srgbClr val="FF6699">
                  <a:gamma/>
                  <a:shade val="46275"/>
                  <a:invGamma/>
                </a:srgbClr>
              </a:gs>
            </a:gsLst>
            <a:path path="shape">
              <a:fillToRect l="50000" t="50000" r="50000" b="50000"/>
            </a:path>
          </a:gradFill>
          <a:ln>
            <a:noFill/>
          </a:ln>
          <a:effectLst/>
        </p:spPr>
        <p:txBody>
          <a:bodyPr wrap="none" anchor="ctr"/>
          <a:lstStyle/>
          <a:p>
            <a:pPr algn="ctr" eaLnBrk="1" hangingPunct="1">
              <a:defRPr/>
            </a:pPr>
            <a:r>
              <a:rPr lang="en-US" altLang="en-US">
                <a:solidFill>
                  <a:schemeClr val="bg1"/>
                </a:solidFill>
                <a:effectLst>
                  <a:outerShdw blurRad="38100" dist="38100" dir="2700000" algn="tl">
                    <a:srgbClr val="000000"/>
                  </a:outerShdw>
                </a:effectLst>
                <a:latin typeface="Trebuchet MS" pitchFamily="34" charset="0"/>
                <a:cs typeface="Arial" charset="0"/>
              </a:rPr>
              <a:t>Ease of use</a:t>
            </a:r>
          </a:p>
        </p:txBody>
      </p:sp>
      <p:sp>
        <p:nvSpPr>
          <p:cNvPr id="1765387" name="Oval 11">
            <a:extLst>
              <a:ext uri="{FF2B5EF4-FFF2-40B4-BE49-F238E27FC236}">
                <a16:creationId xmlns:a16="http://schemas.microsoft.com/office/drawing/2014/main" id="{79B323BD-2895-76B4-1A4D-0F0E034403B9}"/>
              </a:ext>
            </a:extLst>
          </p:cNvPr>
          <p:cNvSpPr>
            <a:spLocks noChangeArrowheads="1"/>
          </p:cNvSpPr>
          <p:nvPr/>
        </p:nvSpPr>
        <p:spPr bwMode="auto">
          <a:xfrm>
            <a:off x="3581400" y="4876800"/>
            <a:ext cx="1828800" cy="914400"/>
          </a:xfrm>
          <a:prstGeom prst="ellipse">
            <a:avLst/>
          </a:prstGeom>
          <a:gradFill rotWithShape="1">
            <a:gsLst>
              <a:gs pos="0">
                <a:srgbClr val="FF6699"/>
              </a:gs>
              <a:gs pos="100000">
                <a:srgbClr val="FF6699">
                  <a:gamma/>
                  <a:shade val="46275"/>
                  <a:invGamma/>
                </a:srgbClr>
              </a:gs>
            </a:gsLst>
            <a:path path="shape">
              <a:fillToRect l="50000" t="50000" r="50000" b="50000"/>
            </a:path>
          </a:gradFill>
          <a:ln>
            <a:noFill/>
          </a:ln>
          <a:effectLst/>
        </p:spPr>
        <p:txBody>
          <a:bodyPr wrap="none" anchor="ctr"/>
          <a:lstStyle/>
          <a:p>
            <a:pPr algn="ctr" eaLnBrk="1" hangingPunct="1">
              <a:defRPr/>
            </a:pPr>
            <a:r>
              <a:rPr lang="en-US" altLang="en-US">
                <a:solidFill>
                  <a:schemeClr val="bg1"/>
                </a:solidFill>
                <a:effectLst>
                  <a:outerShdw blurRad="38100" dist="38100" dir="2700000" algn="tl">
                    <a:srgbClr val="000000"/>
                  </a:outerShdw>
                </a:effectLst>
                <a:latin typeface="Trebuchet MS" pitchFamily="34" charset="0"/>
                <a:cs typeface="Arial" charset="0"/>
              </a:rPr>
              <a:t>Value added </a:t>
            </a:r>
          </a:p>
          <a:p>
            <a:pPr algn="ctr" eaLnBrk="1" hangingPunct="1">
              <a:defRPr/>
            </a:pPr>
            <a:r>
              <a:rPr lang="en-US" altLang="en-US">
                <a:solidFill>
                  <a:schemeClr val="bg1"/>
                </a:solidFill>
                <a:effectLst>
                  <a:outerShdw blurRad="38100" dist="38100" dir="2700000" algn="tl">
                    <a:srgbClr val="000000"/>
                  </a:outerShdw>
                </a:effectLst>
                <a:latin typeface="Trebuchet MS" pitchFamily="34" charset="0"/>
                <a:cs typeface="Arial" charset="0"/>
              </a:rPr>
              <a:t>measures</a:t>
            </a:r>
          </a:p>
        </p:txBody>
      </p:sp>
      <p:sp>
        <p:nvSpPr>
          <p:cNvPr id="1765388" name="Oval 12">
            <a:extLst>
              <a:ext uri="{FF2B5EF4-FFF2-40B4-BE49-F238E27FC236}">
                <a16:creationId xmlns:a16="http://schemas.microsoft.com/office/drawing/2014/main" id="{5A1C8A30-0ED7-9A25-B8E5-73F8D514C67B}"/>
              </a:ext>
            </a:extLst>
          </p:cNvPr>
          <p:cNvSpPr>
            <a:spLocks noChangeArrowheads="1"/>
          </p:cNvSpPr>
          <p:nvPr/>
        </p:nvSpPr>
        <p:spPr bwMode="auto">
          <a:xfrm>
            <a:off x="2057400" y="2743200"/>
            <a:ext cx="1828800" cy="914400"/>
          </a:xfrm>
          <a:prstGeom prst="ellipse">
            <a:avLst/>
          </a:prstGeom>
          <a:gradFill rotWithShape="1">
            <a:gsLst>
              <a:gs pos="0">
                <a:srgbClr val="FF6699"/>
              </a:gs>
              <a:gs pos="100000">
                <a:srgbClr val="FF6699">
                  <a:gamma/>
                  <a:shade val="46275"/>
                  <a:invGamma/>
                </a:srgbClr>
              </a:gs>
            </a:gsLst>
            <a:path path="shape">
              <a:fillToRect l="50000" t="50000" r="50000" b="50000"/>
            </a:path>
          </a:gradFill>
          <a:ln>
            <a:noFill/>
          </a:ln>
          <a:effectLst/>
        </p:spPr>
        <p:txBody>
          <a:bodyPr wrap="none" anchor="ctr"/>
          <a:lstStyle/>
          <a:p>
            <a:pPr algn="ctr" eaLnBrk="1" hangingPunct="1">
              <a:defRPr/>
            </a:pPr>
            <a:r>
              <a:rPr lang="en-US" altLang="en-US">
                <a:solidFill>
                  <a:schemeClr val="bg1"/>
                </a:solidFill>
                <a:effectLst>
                  <a:outerShdw blurRad="38100" dist="38100" dir="2700000" algn="tl">
                    <a:srgbClr val="000000"/>
                  </a:outerShdw>
                </a:effectLst>
                <a:latin typeface="Trebuchet MS" pitchFamily="34" charset="0"/>
                <a:cs typeface="Arial" charset="0"/>
              </a:rPr>
              <a:t>Differentiation</a:t>
            </a:r>
          </a:p>
        </p:txBody>
      </p:sp>
      <p:sp>
        <p:nvSpPr>
          <p:cNvPr id="1765389" name="Oval 13">
            <a:extLst>
              <a:ext uri="{FF2B5EF4-FFF2-40B4-BE49-F238E27FC236}">
                <a16:creationId xmlns:a16="http://schemas.microsoft.com/office/drawing/2014/main" id="{FBF66A45-B07F-0AB5-E400-F3A1766608F7}"/>
              </a:ext>
            </a:extLst>
          </p:cNvPr>
          <p:cNvSpPr>
            <a:spLocks noChangeArrowheads="1"/>
          </p:cNvSpPr>
          <p:nvPr/>
        </p:nvSpPr>
        <p:spPr bwMode="auto">
          <a:xfrm>
            <a:off x="1905000" y="3657600"/>
            <a:ext cx="1828800" cy="914400"/>
          </a:xfrm>
          <a:prstGeom prst="ellipse">
            <a:avLst/>
          </a:prstGeom>
          <a:gradFill rotWithShape="1">
            <a:gsLst>
              <a:gs pos="0">
                <a:srgbClr val="FF6699"/>
              </a:gs>
              <a:gs pos="100000">
                <a:srgbClr val="FF6699">
                  <a:gamma/>
                  <a:shade val="46275"/>
                  <a:invGamma/>
                </a:srgbClr>
              </a:gs>
            </a:gsLst>
            <a:path path="shape">
              <a:fillToRect l="50000" t="50000" r="50000" b="50000"/>
            </a:path>
          </a:gradFill>
          <a:ln>
            <a:noFill/>
          </a:ln>
          <a:effectLst/>
        </p:spPr>
        <p:txBody>
          <a:bodyPr wrap="none" anchor="ctr"/>
          <a:lstStyle/>
          <a:p>
            <a:pPr algn="ctr" eaLnBrk="1" hangingPunct="1">
              <a:defRPr/>
            </a:pPr>
            <a:r>
              <a:rPr lang="en-US" altLang="en-US">
                <a:solidFill>
                  <a:schemeClr val="bg1"/>
                </a:solidFill>
                <a:effectLst>
                  <a:outerShdw blurRad="38100" dist="38100" dir="2700000" algn="tl">
                    <a:srgbClr val="000000"/>
                  </a:outerShdw>
                </a:effectLst>
                <a:latin typeface="Trebuchet MS" pitchFamily="34" charset="0"/>
                <a:cs typeface="Arial" charset="0"/>
              </a:rPr>
              <a:t>Service </a:t>
            </a:r>
          </a:p>
          <a:p>
            <a:pPr algn="ctr" eaLnBrk="1" hangingPunct="1">
              <a:defRPr/>
            </a:pPr>
            <a:r>
              <a:rPr lang="en-US" altLang="en-US">
                <a:solidFill>
                  <a:schemeClr val="bg1"/>
                </a:solidFill>
                <a:effectLst>
                  <a:outerShdw blurRad="38100" dist="38100" dir="2700000" algn="tl">
                    <a:srgbClr val="000000"/>
                  </a:outerShdw>
                </a:effectLst>
                <a:latin typeface="Trebuchet MS" pitchFamily="34" charset="0"/>
                <a:cs typeface="Arial" charset="0"/>
              </a:rPr>
              <a:t>Support</a:t>
            </a:r>
          </a:p>
        </p:txBody>
      </p:sp>
      <p:sp>
        <p:nvSpPr>
          <p:cNvPr id="1765390" name="Oval 14">
            <a:extLst>
              <a:ext uri="{FF2B5EF4-FFF2-40B4-BE49-F238E27FC236}">
                <a16:creationId xmlns:a16="http://schemas.microsoft.com/office/drawing/2014/main" id="{0E78F02E-7DCF-AA36-6B9A-7BA55F5058BA}"/>
              </a:ext>
            </a:extLst>
          </p:cNvPr>
          <p:cNvSpPr>
            <a:spLocks noChangeArrowheads="1"/>
          </p:cNvSpPr>
          <p:nvPr/>
        </p:nvSpPr>
        <p:spPr bwMode="auto">
          <a:xfrm>
            <a:off x="1905000" y="4495800"/>
            <a:ext cx="1828800" cy="914400"/>
          </a:xfrm>
          <a:prstGeom prst="ellipse">
            <a:avLst/>
          </a:prstGeom>
          <a:gradFill rotWithShape="1">
            <a:gsLst>
              <a:gs pos="0">
                <a:srgbClr val="FF6699"/>
              </a:gs>
              <a:gs pos="100000">
                <a:srgbClr val="FF6699">
                  <a:gamma/>
                  <a:shade val="46275"/>
                  <a:invGamma/>
                </a:srgbClr>
              </a:gs>
            </a:gsLst>
            <a:path path="shape">
              <a:fillToRect l="50000" t="50000" r="50000" b="50000"/>
            </a:path>
          </a:gradFill>
          <a:ln>
            <a:noFill/>
          </a:ln>
          <a:effectLst/>
        </p:spPr>
        <p:txBody>
          <a:bodyPr wrap="none" anchor="ctr"/>
          <a:lstStyle/>
          <a:p>
            <a:pPr algn="ctr" eaLnBrk="1" hangingPunct="1">
              <a:defRPr/>
            </a:pPr>
            <a:r>
              <a:rPr lang="en-US" altLang="en-US">
                <a:solidFill>
                  <a:schemeClr val="bg1"/>
                </a:solidFill>
                <a:effectLst>
                  <a:outerShdw blurRad="38100" dist="38100" dir="2700000" algn="tl">
                    <a:srgbClr val="000000"/>
                  </a:outerShdw>
                </a:effectLst>
                <a:latin typeface="Trebuchet MS" pitchFamily="34" charset="0"/>
                <a:cs typeface="Arial" charset="0"/>
              </a:rPr>
              <a:t>Substitutes</a:t>
            </a:r>
          </a:p>
        </p:txBody>
      </p:sp>
      <p:sp>
        <p:nvSpPr>
          <p:cNvPr id="1765391" name="Text Box 15">
            <a:extLst>
              <a:ext uri="{FF2B5EF4-FFF2-40B4-BE49-F238E27FC236}">
                <a16:creationId xmlns:a16="http://schemas.microsoft.com/office/drawing/2014/main" id="{59726FEA-04D6-31CE-0FE8-99708BCE8E48}"/>
              </a:ext>
            </a:extLst>
          </p:cNvPr>
          <p:cNvSpPr txBox="1">
            <a:spLocks noChangeArrowheads="1"/>
          </p:cNvSpPr>
          <p:nvPr/>
        </p:nvSpPr>
        <p:spPr bwMode="auto">
          <a:xfrm>
            <a:off x="5213350" y="1828801"/>
            <a:ext cx="5302250" cy="366713"/>
          </a:xfrm>
          <a:prstGeom prst="rect">
            <a:avLst/>
          </a:prstGeom>
          <a:solidFill>
            <a:schemeClr val="bg1"/>
          </a:solidFill>
          <a:ln>
            <a:noFill/>
          </a:ln>
          <a:effectLst>
            <a:prstShdw prst="shdw18" dist="17961" dir="13500000">
              <a:schemeClr val="bg1">
                <a:gamma/>
                <a:shade val="60000"/>
                <a:invGamma/>
              </a:schemeClr>
            </a:prstShdw>
          </a:effectLst>
        </p:spPr>
        <p:txBody>
          <a:bodyPr wrap="none">
            <a:spAutoFit/>
          </a:bodyPr>
          <a:lstStyle/>
          <a:p>
            <a:pPr eaLnBrk="1" hangingPunct="1">
              <a:defRPr/>
            </a:pPr>
            <a:r>
              <a:rPr lang="en-US" altLang="en-US">
                <a:latin typeface="Arial" charset="0"/>
                <a:cs typeface="Arial" charset="0"/>
              </a:rPr>
              <a:t>Price in exchange for perceived value and benefits</a:t>
            </a:r>
          </a:p>
        </p:txBody>
      </p:sp>
      <p:sp>
        <p:nvSpPr>
          <p:cNvPr id="1765392" name="Text Box 16">
            <a:extLst>
              <a:ext uri="{FF2B5EF4-FFF2-40B4-BE49-F238E27FC236}">
                <a16:creationId xmlns:a16="http://schemas.microsoft.com/office/drawing/2014/main" id="{3676B61E-B45A-024E-CA66-B32E6034D8EC}"/>
              </a:ext>
            </a:extLst>
          </p:cNvPr>
          <p:cNvSpPr txBox="1">
            <a:spLocks noChangeArrowheads="1"/>
          </p:cNvSpPr>
          <p:nvPr/>
        </p:nvSpPr>
        <p:spPr bwMode="auto">
          <a:xfrm>
            <a:off x="2362200" y="5943600"/>
            <a:ext cx="7689850" cy="336550"/>
          </a:xfrm>
          <a:prstGeom prst="rect">
            <a:avLst/>
          </a:prstGeom>
          <a:solidFill>
            <a:schemeClr val="bg1"/>
          </a:solidFill>
          <a:ln>
            <a:noFill/>
          </a:ln>
          <a:effectLst>
            <a:prstShdw prst="shdw17" dist="17961" dir="2700000">
              <a:schemeClr val="bg1">
                <a:gamma/>
                <a:shade val="60000"/>
                <a:invGamma/>
              </a:schemeClr>
            </a:prstShdw>
          </a:effectLst>
        </p:spPr>
        <p:txBody>
          <a:bodyPr wrap="none">
            <a:spAutoFit/>
          </a:bodyPr>
          <a:lstStyle/>
          <a:p>
            <a:pPr eaLnBrk="1" hangingPunct="1">
              <a:defRPr/>
            </a:pPr>
            <a:r>
              <a:rPr lang="en-US" altLang="en-US" sz="1600">
                <a:latin typeface="Arial" charset="0"/>
                <a:cs typeface="Arial" charset="0"/>
              </a:rPr>
              <a:t>Price your product at the level that your customers expect for the quality you deliver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Freeform 2">
            <a:extLst>
              <a:ext uri="{FF2B5EF4-FFF2-40B4-BE49-F238E27FC236}">
                <a16:creationId xmlns:a16="http://schemas.microsoft.com/office/drawing/2014/main" id="{1588C15A-F86F-035B-EAC5-E116C508107F}"/>
              </a:ext>
            </a:extLst>
          </p:cNvPr>
          <p:cNvSpPr>
            <a:spLocks/>
          </p:cNvSpPr>
          <p:nvPr/>
        </p:nvSpPr>
        <p:spPr bwMode="auto">
          <a:xfrm>
            <a:off x="4711700" y="2701925"/>
            <a:ext cx="311150" cy="3290888"/>
          </a:xfrm>
          <a:custGeom>
            <a:avLst/>
            <a:gdLst>
              <a:gd name="T0" fmla="*/ 2147483646 w 202"/>
              <a:gd name="T1" fmla="*/ 0 h 2340"/>
              <a:gd name="T2" fmla="*/ 0 w 202"/>
              <a:gd name="T3" fmla="*/ 0 h 2340"/>
              <a:gd name="T4" fmla="*/ 0 w 202"/>
              <a:gd name="T5" fmla="*/ 2147483646 h 2340"/>
              <a:gd name="T6" fmla="*/ 2147483646 w 202"/>
              <a:gd name="T7" fmla="*/ 2147483646 h 23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 h="2340">
                <a:moveTo>
                  <a:pt x="201" y="0"/>
                </a:moveTo>
                <a:lnTo>
                  <a:pt x="0" y="0"/>
                </a:lnTo>
                <a:lnTo>
                  <a:pt x="0" y="2339"/>
                </a:lnTo>
                <a:lnTo>
                  <a:pt x="195" y="2339"/>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61155" name="Line 3">
            <a:extLst>
              <a:ext uri="{FF2B5EF4-FFF2-40B4-BE49-F238E27FC236}">
                <a16:creationId xmlns:a16="http://schemas.microsoft.com/office/drawing/2014/main" id="{F73DB78E-9207-C2F6-6591-5C28813F54C4}"/>
              </a:ext>
            </a:extLst>
          </p:cNvPr>
          <p:cNvSpPr>
            <a:spLocks noChangeShapeType="1"/>
          </p:cNvSpPr>
          <p:nvPr/>
        </p:nvSpPr>
        <p:spPr bwMode="auto">
          <a:xfrm flipH="1">
            <a:off x="4692651" y="4854575"/>
            <a:ext cx="3524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61156" name="Line 4">
            <a:extLst>
              <a:ext uri="{FF2B5EF4-FFF2-40B4-BE49-F238E27FC236}">
                <a16:creationId xmlns:a16="http://schemas.microsoft.com/office/drawing/2014/main" id="{3FBDE64A-42E6-CD44-A12B-EE1AF6704E9A}"/>
              </a:ext>
            </a:extLst>
          </p:cNvPr>
          <p:cNvSpPr>
            <a:spLocks noChangeShapeType="1"/>
          </p:cNvSpPr>
          <p:nvPr/>
        </p:nvSpPr>
        <p:spPr bwMode="auto">
          <a:xfrm flipH="1">
            <a:off x="4692651" y="3778250"/>
            <a:ext cx="3524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61157" name="Rectangle 5">
            <a:extLst>
              <a:ext uri="{FF2B5EF4-FFF2-40B4-BE49-F238E27FC236}">
                <a16:creationId xmlns:a16="http://schemas.microsoft.com/office/drawing/2014/main" id="{A8C598E6-6E31-1AA4-94FD-09AA47050B27}"/>
              </a:ext>
            </a:extLst>
          </p:cNvPr>
          <p:cNvSpPr>
            <a:spLocks noChangeArrowheads="1"/>
          </p:cNvSpPr>
          <p:nvPr/>
        </p:nvSpPr>
        <p:spPr bwMode="auto">
          <a:xfrm>
            <a:off x="1752601" y="3406775"/>
            <a:ext cx="2614613" cy="1822450"/>
          </a:xfrm>
          <a:prstGeom prst="rect">
            <a:avLst/>
          </a:prstGeom>
          <a:solidFill>
            <a:schemeClr val="accent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107763" dir="2700000" algn="ctr" rotWithShape="0">
                    <a:srgbClr val="676767"/>
                  </a:outerShdw>
                </a:effectLst>
              </a14:hiddenEffects>
            </a:ext>
          </a:extLst>
        </p:spPr>
        <p:txBody>
          <a:bodyPr lIns="81204" tIns="39889" rIns="81204" bIns="39889" anchor="ctr" anchorCtr="1">
            <a:flatTx/>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50000"/>
              </a:spcBef>
              <a:buClrTx/>
              <a:buSzTx/>
              <a:buFontTx/>
              <a:buNone/>
            </a:pPr>
            <a:r>
              <a:rPr lang="en-US" altLang="en-US" sz="2800">
                <a:solidFill>
                  <a:srgbClr val="FFFFFF"/>
                </a:solidFill>
                <a:latin typeface="Tahoma" panose="020B0604030504040204" pitchFamily="34" charset="0"/>
              </a:rPr>
              <a:t>Marketing</a:t>
            </a:r>
          </a:p>
          <a:p>
            <a:pPr algn="ctr">
              <a:lnSpc>
                <a:spcPct val="90000"/>
              </a:lnSpc>
              <a:spcBef>
                <a:spcPct val="50000"/>
              </a:spcBef>
              <a:buClrTx/>
              <a:buSzTx/>
              <a:buFontTx/>
              <a:buNone/>
            </a:pPr>
            <a:r>
              <a:rPr lang="en-US" altLang="en-US" sz="2800">
                <a:solidFill>
                  <a:srgbClr val="FFFFFF"/>
                </a:solidFill>
                <a:latin typeface="Tahoma" panose="020B0604030504040204" pitchFamily="34" charset="0"/>
              </a:rPr>
              <a:t>Objectives</a:t>
            </a:r>
          </a:p>
        </p:txBody>
      </p:sp>
      <p:sp>
        <p:nvSpPr>
          <p:cNvPr id="561158" name="Rectangle 6">
            <a:extLst>
              <a:ext uri="{FF2B5EF4-FFF2-40B4-BE49-F238E27FC236}">
                <a16:creationId xmlns:a16="http://schemas.microsoft.com/office/drawing/2014/main" id="{517AD675-10ED-7541-7A61-B93A76F4ABCB}"/>
              </a:ext>
            </a:extLst>
          </p:cNvPr>
          <p:cNvSpPr>
            <a:spLocks noChangeArrowheads="1"/>
          </p:cNvSpPr>
          <p:nvPr/>
        </p:nvSpPr>
        <p:spPr bwMode="auto">
          <a:xfrm>
            <a:off x="5021263" y="2209801"/>
            <a:ext cx="4729162" cy="911225"/>
          </a:xfrm>
          <a:prstGeom prst="rect">
            <a:avLst/>
          </a:prstGeom>
          <a:solidFill>
            <a:schemeClr val="hlink"/>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107763" dir="2700000" algn="ctr" rotWithShape="0">
                    <a:srgbClr val="676767"/>
                  </a:outerShdw>
                </a:effectLst>
              </a14:hiddenEffects>
            </a:ext>
          </a:extLst>
        </p:spPr>
        <p:txBody>
          <a:bodyPr lIns="81204" tIns="39889" rIns="81204" bIns="39889" anchor="ctr" anchorCtr="1">
            <a:flatTx/>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endParaRPr lang="en-US" altLang="en-US" sz="1800">
              <a:solidFill>
                <a:srgbClr val="FFFFFF"/>
              </a:solidFill>
              <a:latin typeface="Tahoma" panose="020B0604030504040204" pitchFamily="34" charset="0"/>
            </a:endParaRPr>
          </a:p>
          <a:p>
            <a:pPr algn="ctr">
              <a:lnSpc>
                <a:spcPct val="90000"/>
              </a:lnSpc>
              <a:spcBef>
                <a:spcPct val="0"/>
              </a:spcBef>
              <a:buClrTx/>
              <a:buSzTx/>
              <a:buFontTx/>
              <a:buNone/>
            </a:pPr>
            <a:r>
              <a:rPr lang="en-US" altLang="en-US" sz="2400">
                <a:solidFill>
                  <a:srgbClr val="FFFFFF"/>
                </a:solidFill>
                <a:latin typeface="Tahoma" panose="020B0604030504040204" pitchFamily="34" charset="0"/>
              </a:rPr>
              <a:t>Survival</a:t>
            </a:r>
          </a:p>
          <a:p>
            <a:pPr algn="ctr">
              <a:lnSpc>
                <a:spcPct val="90000"/>
              </a:lnSpc>
              <a:spcBef>
                <a:spcPct val="0"/>
              </a:spcBef>
              <a:buClrTx/>
              <a:buSzTx/>
              <a:buFontTx/>
              <a:buNone/>
            </a:pPr>
            <a:r>
              <a:rPr lang="en-US" altLang="en-US" sz="2000">
                <a:solidFill>
                  <a:srgbClr val="FFFFFF"/>
                </a:solidFill>
                <a:latin typeface="Tahoma" panose="020B0604030504040204" pitchFamily="34" charset="0"/>
              </a:rPr>
              <a:t>Low Prices Hoping to Increase Demand.</a:t>
            </a:r>
          </a:p>
          <a:p>
            <a:pPr algn="ctr">
              <a:lnSpc>
                <a:spcPct val="90000"/>
              </a:lnSpc>
              <a:spcBef>
                <a:spcPct val="0"/>
              </a:spcBef>
              <a:buClrTx/>
              <a:buSzTx/>
              <a:buFontTx/>
              <a:buNone/>
            </a:pPr>
            <a:endParaRPr lang="en-US" altLang="en-US" sz="2000">
              <a:solidFill>
                <a:srgbClr val="FFFFFF"/>
              </a:solidFill>
              <a:latin typeface="Tahoma" panose="020B0604030504040204" pitchFamily="34" charset="0"/>
            </a:endParaRPr>
          </a:p>
        </p:txBody>
      </p:sp>
      <p:sp>
        <p:nvSpPr>
          <p:cNvPr id="561159" name="Rectangle 7">
            <a:extLst>
              <a:ext uri="{FF2B5EF4-FFF2-40B4-BE49-F238E27FC236}">
                <a16:creationId xmlns:a16="http://schemas.microsoft.com/office/drawing/2014/main" id="{78CB61F8-83D0-7F41-0C44-782C9D4617BF}"/>
              </a:ext>
            </a:extLst>
          </p:cNvPr>
          <p:cNvSpPr>
            <a:spLocks noChangeArrowheads="1"/>
          </p:cNvSpPr>
          <p:nvPr/>
        </p:nvSpPr>
        <p:spPr bwMode="auto">
          <a:xfrm>
            <a:off x="5021263" y="3287714"/>
            <a:ext cx="4729162" cy="911225"/>
          </a:xfrm>
          <a:prstGeom prst="rect">
            <a:avLst/>
          </a:prstGeom>
          <a:solidFill>
            <a:srgbClr val="009999"/>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009999"/>
            </a:extrusionClr>
            <a:contourClr>
              <a:srgbClr val="009999"/>
            </a:contourClr>
          </a:sp3d>
          <a:extLst>
            <a:ext uri="{AF507438-7753-43E0-B8FC-AC1667EBCBE1}">
              <a14:hiddenEffects xmlns:a14="http://schemas.microsoft.com/office/drawing/2010/main">
                <a:effectLst>
                  <a:outerShdw dist="107763" dir="2700000" algn="ctr" rotWithShape="0">
                    <a:srgbClr val="676767"/>
                  </a:outerShdw>
                </a:effectLst>
              </a14:hiddenEffects>
            </a:ext>
          </a:extLst>
        </p:spPr>
        <p:txBody>
          <a:bodyPr lIns="81204" tIns="39889" rIns="81204" bIns="39889" anchor="ctr" anchorCtr="1">
            <a:flatTx/>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50000"/>
              </a:spcBef>
              <a:buClrTx/>
              <a:buSzTx/>
              <a:buFontTx/>
              <a:buNone/>
            </a:pPr>
            <a:r>
              <a:rPr lang="en-US" altLang="en-US" sz="2400">
                <a:solidFill>
                  <a:srgbClr val="FFFFFF"/>
                </a:solidFill>
                <a:latin typeface="Tahoma" panose="020B0604030504040204" pitchFamily="34" charset="0"/>
              </a:rPr>
              <a:t>Current Profit Maximization</a:t>
            </a:r>
            <a:r>
              <a:rPr lang="en-US" altLang="en-US" sz="2000">
                <a:solidFill>
                  <a:srgbClr val="FFFFFF"/>
                </a:solidFill>
                <a:latin typeface="Tahoma" panose="020B0604030504040204" pitchFamily="34" charset="0"/>
              </a:rPr>
              <a:t>         Choose the Price that Produces the Maximum Current Profit, Etc.</a:t>
            </a:r>
          </a:p>
        </p:txBody>
      </p:sp>
      <p:sp>
        <p:nvSpPr>
          <p:cNvPr id="561160" name="Rectangle 8">
            <a:extLst>
              <a:ext uri="{FF2B5EF4-FFF2-40B4-BE49-F238E27FC236}">
                <a16:creationId xmlns:a16="http://schemas.microsoft.com/office/drawing/2014/main" id="{BF370778-3938-8CD1-B4E1-1B2277C35BCC}"/>
              </a:ext>
            </a:extLst>
          </p:cNvPr>
          <p:cNvSpPr>
            <a:spLocks noChangeArrowheads="1"/>
          </p:cNvSpPr>
          <p:nvPr/>
        </p:nvSpPr>
        <p:spPr bwMode="auto">
          <a:xfrm>
            <a:off x="5021263" y="4384675"/>
            <a:ext cx="4729162" cy="979488"/>
          </a:xfrm>
          <a:prstGeom prst="rect">
            <a:avLst/>
          </a:prstGeom>
          <a:solidFill>
            <a:srgbClr val="969696"/>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69696"/>
            </a:extrusionClr>
            <a:contourClr>
              <a:srgbClr val="969696"/>
            </a:contourClr>
          </a:sp3d>
          <a:extLst>
            <a:ext uri="{AF507438-7753-43E0-B8FC-AC1667EBCBE1}">
              <a14:hiddenEffects xmlns:a14="http://schemas.microsoft.com/office/drawing/2010/main">
                <a:effectLst>
                  <a:outerShdw dist="107763" dir="2700000" algn="ctr" rotWithShape="0">
                    <a:srgbClr val="676767"/>
                  </a:outerShdw>
                </a:effectLst>
              </a14:hiddenEffects>
            </a:ext>
          </a:extLst>
        </p:spPr>
        <p:txBody>
          <a:bodyPr lIns="81204" tIns="39889" rIns="81204" bIns="39889" anchor="ctr" anchorCtr="1">
            <a:flatTx/>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r>
              <a:rPr lang="en-US" altLang="en-US" sz="2400">
                <a:solidFill>
                  <a:srgbClr val="FFFFFF"/>
                </a:solidFill>
                <a:latin typeface="Tahoma" panose="020B0604030504040204" pitchFamily="34" charset="0"/>
              </a:rPr>
              <a:t>Market Share Leadership</a:t>
            </a:r>
          </a:p>
          <a:p>
            <a:pPr algn="ctr">
              <a:lnSpc>
                <a:spcPct val="90000"/>
              </a:lnSpc>
              <a:spcBef>
                <a:spcPct val="0"/>
              </a:spcBef>
              <a:buClrTx/>
              <a:buSzTx/>
              <a:buFontTx/>
              <a:buNone/>
            </a:pPr>
            <a:r>
              <a:rPr lang="en-US" altLang="en-US" sz="2000">
                <a:solidFill>
                  <a:srgbClr val="FFFFFF"/>
                </a:solidFill>
                <a:latin typeface="Tahoma" panose="020B0604030504040204" pitchFamily="34" charset="0"/>
              </a:rPr>
              <a:t>Low as Possible Prices to Become</a:t>
            </a:r>
          </a:p>
          <a:p>
            <a:pPr algn="ctr">
              <a:lnSpc>
                <a:spcPct val="90000"/>
              </a:lnSpc>
              <a:spcBef>
                <a:spcPct val="0"/>
              </a:spcBef>
              <a:buClrTx/>
              <a:buSzTx/>
              <a:buFontTx/>
              <a:buNone/>
            </a:pPr>
            <a:r>
              <a:rPr lang="en-US" altLang="en-US" sz="2000">
                <a:solidFill>
                  <a:srgbClr val="FFFFFF"/>
                </a:solidFill>
                <a:latin typeface="Tahoma" panose="020B0604030504040204" pitchFamily="34" charset="0"/>
              </a:rPr>
              <a:t>the Market Share Leader.</a:t>
            </a:r>
          </a:p>
        </p:txBody>
      </p:sp>
      <p:sp>
        <p:nvSpPr>
          <p:cNvPr id="561161" name="Rectangle 9">
            <a:extLst>
              <a:ext uri="{FF2B5EF4-FFF2-40B4-BE49-F238E27FC236}">
                <a16:creationId xmlns:a16="http://schemas.microsoft.com/office/drawing/2014/main" id="{03F66FC3-54EA-8CEF-CB96-C93025C5FF0D}"/>
              </a:ext>
            </a:extLst>
          </p:cNvPr>
          <p:cNvSpPr>
            <a:spLocks noChangeArrowheads="1"/>
          </p:cNvSpPr>
          <p:nvPr/>
        </p:nvSpPr>
        <p:spPr bwMode="auto">
          <a:xfrm>
            <a:off x="5021263" y="5553076"/>
            <a:ext cx="4729162" cy="923925"/>
          </a:xfrm>
          <a:prstGeom prst="rect">
            <a:avLst/>
          </a:prstGeom>
          <a:solidFill>
            <a:srgbClr val="CC6600"/>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CC6600"/>
            </a:extrusionClr>
            <a:contourClr>
              <a:srgbClr val="CC6600"/>
            </a:contourClr>
          </a:sp3d>
          <a:extLst>
            <a:ext uri="{AF507438-7753-43E0-B8FC-AC1667EBCBE1}">
              <a14:hiddenEffects xmlns:a14="http://schemas.microsoft.com/office/drawing/2010/main">
                <a:effectLst>
                  <a:outerShdw dist="107763" dir="2700000" algn="ctr" rotWithShape="0">
                    <a:srgbClr val="676767"/>
                  </a:outerShdw>
                </a:effectLst>
              </a14:hiddenEffects>
            </a:ext>
          </a:extLst>
        </p:spPr>
        <p:txBody>
          <a:bodyPr lIns="81204" tIns="39889" rIns="81204" bIns="39889" anchor="ctr" anchorCtr="1">
            <a:flatTx/>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r>
              <a:rPr lang="en-US" altLang="en-US" sz="2400">
                <a:solidFill>
                  <a:srgbClr val="FFFFFF"/>
                </a:solidFill>
                <a:latin typeface="Tahoma" panose="020B0604030504040204" pitchFamily="34" charset="0"/>
              </a:rPr>
              <a:t>Product Quality Leadership</a:t>
            </a:r>
          </a:p>
          <a:p>
            <a:pPr algn="ctr">
              <a:lnSpc>
                <a:spcPct val="90000"/>
              </a:lnSpc>
              <a:spcBef>
                <a:spcPct val="0"/>
              </a:spcBef>
              <a:buClrTx/>
              <a:buSzTx/>
              <a:buFontTx/>
              <a:buNone/>
            </a:pPr>
            <a:r>
              <a:rPr lang="en-US" altLang="en-US" sz="2000">
                <a:solidFill>
                  <a:srgbClr val="FFFFFF"/>
                </a:solidFill>
                <a:latin typeface="Tahoma" panose="020B0604030504040204" pitchFamily="34" charset="0"/>
              </a:rPr>
              <a:t>High Prices to Cover Higher</a:t>
            </a:r>
          </a:p>
          <a:p>
            <a:pPr algn="ctr">
              <a:lnSpc>
                <a:spcPct val="90000"/>
              </a:lnSpc>
              <a:spcBef>
                <a:spcPct val="0"/>
              </a:spcBef>
              <a:buClrTx/>
              <a:buSzTx/>
              <a:buFontTx/>
              <a:buNone/>
            </a:pPr>
            <a:r>
              <a:rPr lang="en-US" altLang="en-US" sz="2000">
                <a:solidFill>
                  <a:srgbClr val="FFFFFF"/>
                </a:solidFill>
                <a:latin typeface="Tahoma" panose="020B0604030504040204" pitchFamily="34" charset="0"/>
              </a:rPr>
              <a:t> Performance Quality and R&amp;D.</a:t>
            </a:r>
          </a:p>
        </p:txBody>
      </p:sp>
      <p:sp>
        <p:nvSpPr>
          <p:cNvPr id="561162" name="Line 10">
            <a:extLst>
              <a:ext uri="{FF2B5EF4-FFF2-40B4-BE49-F238E27FC236}">
                <a16:creationId xmlns:a16="http://schemas.microsoft.com/office/drawing/2014/main" id="{A14234E9-B304-15DA-DCCB-A3462AAA7B31}"/>
              </a:ext>
            </a:extLst>
          </p:cNvPr>
          <p:cNvSpPr>
            <a:spLocks noChangeShapeType="1"/>
          </p:cNvSpPr>
          <p:nvPr/>
        </p:nvSpPr>
        <p:spPr bwMode="auto">
          <a:xfrm flipH="1">
            <a:off x="4341814" y="4295775"/>
            <a:ext cx="3952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61163" name="Rectangle 11">
            <a:extLst>
              <a:ext uri="{FF2B5EF4-FFF2-40B4-BE49-F238E27FC236}">
                <a16:creationId xmlns:a16="http://schemas.microsoft.com/office/drawing/2014/main" id="{F89768D8-0AB6-0E19-AFB8-E09DF0728D0C}"/>
              </a:ext>
            </a:extLst>
          </p:cNvPr>
          <p:cNvSpPr>
            <a:spLocks noGrp="1" noChangeArrowheads="1"/>
          </p:cNvSpPr>
          <p:nvPr>
            <p:ph type="title"/>
          </p:nvPr>
        </p:nvSpPr>
        <p:spPr>
          <a:xfrm>
            <a:off x="3048000" y="190501"/>
            <a:ext cx="7620000" cy="1527175"/>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r>
              <a:rPr lang="en-US" altLang="en-US" sz="3800">
                <a:solidFill>
                  <a:srgbClr val="FF0000"/>
                </a:solidFill>
              </a:rPr>
              <a:t>Internal Factors Affecting Pricing Decisions: Marketing Objectives</a:t>
            </a:r>
          </a:p>
        </p:txBody>
      </p:sp>
    </p:spTree>
  </p:cSld>
  <p:clrMapOvr>
    <a:masterClrMapping/>
  </p:clrMapOvr>
  <p:transition spd="slow">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8338" name="Group 2">
            <a:extLst>
              <a:ext uri="{FF2B5EF4-FFF2-40B4-BE49-F238E27FC236}">
                <a16:creationId xmlns:a16="http://schemas.microsoft.com/office/drawing/2014/main" id="{5EBC6C26-1CCA-70C4-8957-FC71ECD2AA8D}"/>
              </a:ext>
            </a:extLst>
          </p:cNvPr>
          <p:cNvGrpSpPr>
            <a:grpSpLocks/>
          </p:cNvGrpSpPr>
          <p:nvPr/>
        </p:nvGrpSpPr>
        <p:grpSpPr bwMode="auto">
          <a:xfrm>
            <a:off x="2362200" y="3429000"/>
            <a:ext cx="7696200" cy="3697288"/>
            <a:chOff x="528" y="2160"/>
            <a:chExt cx="4848" cy="2329"/>
          </a:xfrm>
        </p:grpSpPr>
        <p:sp>
          <p:nvSpPr>
            <p:cNvPr id="563206" name="Rectangle 3">
              <a:extLst>
                <a:ext uri="{FF2B5EF4-FFF2-40B4-BE49-F238E27FC236}">
                  <a16:creationId xmlns:a16="http://schemas.microsoft.com/office/drawing/2014/main" id="{FAEB6339-E600-8614-16B2-57A5F78315AF}"/>
                </a:ext>
              </a:extLst>
            </p:cNvPr>
            <p:cNvSpPr>
              <a:spLocks noChangeArrowheads="1"/>
            </p:cNvSpPr>
            <p:nvPr/>
          </p:nvSpPr>
          <p:spPr bwMode="auto">
            <a:xfrm>
              <a:off x="528" y="2990"/>
              <a:ext cx="1587" cy="466"/>
            </a:xfrm>
            <a:prstGeom prst="rect">
              <a:avLst/>
            </a:prstGeom>
            <a:solidFill>
              <a:srgbClr val="00C28F"/>
            </a:solidFill>
            <a:ln w="9525">
              <a:miter lim="800000"/>
              <a:headEnd/>
              <a:tailEnd/>
            </a:ln>
            <a:effectLst/>
            <a:scene3d>
              <a:camera prst="legacyPerspectiveTop"/>
              <a:lightRig rig="legacyFlat3" dir="b"/>
            </a:scene3d>
            <a:sp3d extrusionH="887400" prstMaterial="legacyMatte">
              <a:bevelT w="13500" h="13500" prst="angle"/>
              <a:bevelB w="13500" h="13500" prst="angle"/>
              <a:extrusionClr>
                <a:srgbClr val="00C28F"/>
              </a:extrusionClr>
              <a:contourClr>
                <a:srgbClr val="00C28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563207" name="Rectangle 4">
              <a:extLst>
                <a:ext uri="{FF2B5EF4-FFF2-40B4-BE49-F238E27FC236}">
                  <a16:creationId xmlns:a16="http://schemas.microsoft.com/office/drawing/2014/main" id="{620E4C02-8E4C-4654-CFF2-AC0E23C28277}"/>
                </a:ext>
              </a:extLst>
            </p:cNvPr>
            <p:cNvSpPr>
              <a:spLocks noChangeArrowheads="1"/>
            </p:cNvSpPr>
            <p:nvPr/>
          </p:nvSpPr>
          <p:spPr bwMode="auto">
            <a:xfrm>
              <a:off x="1987" y="3854"/>
              <a:ext cx="1973" cy="332"/>
            </a:xfrm>
            <a:prstGeom prst="rect">
              <a:avLst/>
            </a:prstGeom>
            <a:solidFill>
              <a:srgbClr val="FFFF66"/>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66"/>
              </a:extrusionClr>
              <a:contourClr>
                <a:srgbClr val="FFFF66"/>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563208" name="Rectangle 5">
              <a:extLst>
                <a:ext uri="{FF2B5EF4-FFF2-40B4-BE49-F238E27FC236}">
                  <a16:creationId xmlns:a16="http://schemas.microsoft.com/office/drawing/2014/main" id="{DE7AAB12-7D97-4896-08BA-052A906EA24C}"/>
                </a:ext>
              </a:extLst>
            </p:cNvPr>
            <p:cNvSpPr>
              <a:spLocks noChangeArrowheads="1"/>
            </p:cNvSpPr>
            <p:nvPr/>
          </p:nvSpPr>
          <p:spPr bwMode="auto">
            <a:xfrm>
              <a:off x="1987" y="2160"/>
              <a:ext cx="1930" cy="365"/>
            </a:xfrm>
            <a:prstGeom prst="rect">
              <a:avLst/>
            </a:prstGeom>
            <a:solidFill>
              <a:srgbClr val="B2B2B2"/>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B2B2B2"/>
              </a:extrusionClr>
              <a:contourClr>
                <a:srgbClr val="B2B2B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563209" name="Rectangle 6">
              <a:extLst>
                <a:ext uri="{FF2B5EF4-FFF2-40B4-BE49-F238E27FC236}">
                  <a16:creationId xmlns:a16="http://schemas.microsoft.com/office/drawing/2014/main" id="{5E99610B-A534-5492-1DF6-76C87F92F85B}"/>
                </a:ext>
              </a:extLst>
            </p:cNvPr>
            <p:cNvSpPr>
              <a:spLocks noChangeArrowheads="1"/>
            </p:cNvSpPr>
            <p:nvPr/>
          </p:nvSpPr>
          <p:spPr bwMode="auto">
            <a:xfrm>
              <a:off x="3789" y="2990"/>
              <a:ext cx="1587" cy="532"/>
            </a:xfrm>
            <a:prstGeom prst="rect">
              <a:avLst/>
            </a:prstGeom>
            <a:solidFill>
              <a:schemeClr val="accent1"/>
            </a:solidFill>
            <a:ln w="9525">
              <a:miter lim="800000"/>
              <a:headEnd/>
              <a:tailEnd/>
            </a:ln>
            <a:effectLst/>
            <a:scene3d>
              <a:camera prst="legacyPerspectiveTop"/>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563210" name="AutoShape 7">
              <a:extLst>
                <a:ext uri="{FF2B5EF4-FFF2-40B4-BE49-F238E27FC236}">
                  <a16:creationId xmlns:a16="http://schemas.microsoft.com/office/drawing/2014/main" id="{059FC369-CE90-B398-7CA8-C922C3D5A944}"/>
                </a:ext>
              </a:extLst>
            </p:cNvPr>
            <p:cNvSpPr>
              <a:spLocks noChangeAspect="1"/>
            </p:cNvSpPr>
            <p:nvPr/>
          </p:nvSpPr>
          <p:spPr bwMode="auto">
            <a:xfrm>
              <a:off x="2030" y="2525"/>
              <a:ext cx="1930" cy="13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5898240 60000 65536"/>
                <a:gd name="T10" fmla="*/ 11796480 60000 65536"/>
                <a:gd name="T11" fmla="*/ 17694720 60000 65536"/>
                <a:gd name="T12" fmla="*/ 5406 w 21600"/>
                <a:gd name="T13" fmla="*/ 5400 h 21600"/>
                <a:gd name="T14" fmla="*/ 16206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6699FF"/>
            </a:solidFill>
            <a:ln w="9525">
              <a:round/>
              <a:headEnd/>
              <a:tailEnd/>
            </a:ln>
            <a:effectLst/>
            <a:scene3d>
              <a:camera prst="legacyObliqueTopLeft"/>
              <a:lightRig rig="legacyFlat3" dir="t"/>
            </a:scene3d>
            <a:sp3d extrusionH="430200" prstMaterial="legacyMatte">
              <a:bevelT w="13500" h="13500" prst="angle"/>
              <a:bevelB w="13500" h="13500" prst="angle"/>
              <a:extrusionClr>
                <a:srgbClr val="6699FF"/>
              </a:extrusionClr>
              <a:contourClr>
                <a:srgbClr val="6699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CA"/>
            </a:p>
          </p:txBody>
        </p:sp>
        <p:sp>
          <p:nvSpPr>
            <p:cNvPr id="563211" name="Text Box 8">
              <a:extLst>
                <a:ext uri="{FF2B5EF4-FFF2-40B4-BE49-F238E27FC236}">
                  <a16:creationId xmlns:a16="http://schemas.microsoft.com/office/drawing/2014/main" id="{B7F9A91F-3604-F206-770F-CEA8172C9CFA}"/>
                </a:ext>
              </a:extLst>
            </p:cNvPr>
            <p:cNvSpPr txBox="1">
              <a:spLocks noChangeArrowheads="1"/>
            </p:cNvSpPr>
            <p:nvPr/>
          </p:nvSpPr>
          <p:spPr bwMode="auto">
            <a:xfrm>
              <a:off x="2304" y="3085"/>
              <a:ext cx="1244"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r>
                <a:rPr lang="en-US" altLang="en-US" sz="2800">
                  <a:solidFill>
                    <a:srgbClr val="FFFFFF"/>
                  </a:solidFill>
                  <a:latin typeface="Tahoma" panose="020B0604030504040204" pitchFamily="34" charset="0"/>
                </a:rPr>
                <a:t>  Price</a:t>
              </a:r>
            </a:p>
          </p:txBody>
        </p:sp>
        <p:sp>
          <p:nvSpPr>
            <p:cNvPr id="563212" name="Text Box 9">
              <a:extLst>
                <a:ext uri="{FF2B5EF4-FFF2-40B4-BE49-F238E27FC236}">
                  <a16:creationId xmlns:a16="http://schemas.microsoft.com/office/drawing/2014/main" id="{94921916-624B-A6FF-B084-41E0DF96B812}"/>
                </a:ext>
              </a:extLst>
            </p:cNvPr>
            <p:cNvSpPr txBox="1">
              <a:spLocks noChangeArrowheads="1"/>
            </p:cNvSpPr>
            <p:nvPr/>
          </p:nvSpPr>
          <p:spPr bwMode="auto">
            <a:xfrm>
              <a:off x="1901" y="2160"/>
              <a:ext cx="2188"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spcBef>
                  <a:spcPct val="0"/>
                </a:spcBef>
                <a:buClrTx/>
                <a:buSzTx/>
                <a:buFontTx/>
                <a:buNone/>
              </a:pPr>
              <a:r>
                <a:rPr lang="en-US" altLang="en-US" sz="2400">
                  <a:solidFill>
                    <a:srgbClr val="FFFFFF"/>
                  </a:solidFill>
                  <a:latin typeface="Tahoma" panose="020B0604030504040204" pitchFamily="34" charset="0"/>
                </a:rPr>
                <a:t>Product Design</a:t>
              </a:r>
            </a:p>
            <a:p>
              <a:pPr eaLnBrk="1" hangingPunct="1">
                <a:spcBef>
                  <a:spcPct val="50000"/>
                </a:spcBef>
                <a:buClrTx/>
                <a:buSzTx/>
                <a:buFontTx/>
                <a:buNone/>
              </a:pPr>
              <a:endParaRPr lang="en-US" altLang="en-US" sz="2400">
                <a:solidFill>
                  <a:schemeClr val="tx1"/>
                </a:solidFill>
                <a:latin typeface="Tahoma" panose="020B0604030504040204" pitchFamily="34" charset="0"/>
              </a:endParaRPr>
            </a:p>
          </p:txBody>
        </p:sp>
        <p:sp>
          <p:nvSpPr>
            <p:cNvPr id="563213" name="Text Box 10">
              <a:extLst>
                <a:ext uri="{FF2B5EF4-FFF2-40B4-BE49-F238E27FC236}">
                  <a16:creationId xmlns:a16="http://schemas.microsoft.com/office/drawing/2014/main" id="{FF9E3A2D-2A45-0720-BC92-EFB708364B33}"/>
                </a:ext>
              </a:extLst>
            </p:cNvPr>
            <p:cNvSpPr txBox="1">
              <a:spLocks noChangeArrowheads="1"/>
            </p:cNvSpPr>
            <p:nvPr/>
          </p:nvSpPr>
          <p:spPr bwMode="auto">
            <a:xfrm>
              <a:off x="3917" y="3085"/>
              <a:ext cx="1330"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spcBef>
                  <a:spcPct val="0"/>
                </a:spcBef>
                <a:buClrTx/>
                <a:buSzTx/>
                <a:buFontTx/>
                <a:buNone/>
              </a:pPr>
              <a:r>
                <a:rPr lang="en-US" altLang="en-US" sz="2400">
                  <a:solidFill>
                    <a:srgbClr val="FFFFFF"/>
                  </a:solidFill>
                  <a:latin typeface="Tahoma" panose="020B0604030504040204" pitchFamily="34" charset="0"/>
                </a:rPr>
                <a:t>Distribution</a:t>
              </a:r>
            </a:p>
            <a:p>
              <a:pPr eaLnBrk="1" hangingPunct="1">
                <a:spcBef>
                  <a:spcPct val="50000"/>
                </a:spcBef>
                <a:buClrTx/>
                <a:buSzTx/>
                <a:buFontTx/>
                <a:buNone/>
              </a:pPr>
              <a:endParaRPr lang="en-US" altLang="en-US" sz="2400">
                <a:solidFill>
                  <a:schemeClr val="tx1"/>
                </a:solidFill>
                <a:latin typeface="Tahoma" panose="020B0604030504040204" pitchFamily="34" charset="0"/>
              </a:endParaRPr>
            </a:p>
            <a:p>
              <a:pPr algn="ctr">
                <a:spcBef>
                  <a:spcPct val="0"/>
                </a:spcBef>
                <a:buClrTx/>
                <a:buSzTx/>
                <a:buFontTx/>
                <a:buNone/>
              </a:pPr>
              <a:endParaRPr lang="en-US" altLang="en-US" sz="2400">
                <a:solidFill>
                  <a:srgbClr val="000000"/>
                </a:solidFill>
                <a:latin typeface="Tahoma" panose="020B0604030504040204" pitchFamily="34" charset="0"/>
              </a:endParaRPr>
            </a:p>
            <a:p>
              <a:pPr eaLnBrk="1" hangingPunct="1">
                <a:spcBef>
                  <a:spcPct val="50000"/>
                </a:spcBef>
                <a:buClrTx/>
                <a:buSzTx/>
                <a:buFontTx/>
                <a:buNone/>
              </a:pPr>
              <a:endParaRPr lang="en-US" altLang="en-US" sz="2400">
                <a:solidFill>
                  <a:schemeClr val="tx1"/>
                </a:solidFill>
                <a:latin typeface="Tahoma" panose="020B0604030504040204" pitchFamily="34" charset="0"/>
              </a:endParaRPr>
            </a:p>
          </p:txBody>
        </p:sp>
        <p:sp>
          <p:nvSpPr>
            <p:cNvPr id="563214" name="Text Box 11">
              <a:extLst>
                <a:ext uri="{FF2B5EF4-FFF2-40B4-BE49-F238E27FC236}">
                  <a16:creationId xmlns:a16="http://schemas.microsoft.com/office/drawing/2014/main" id="{BE322628-DC4C-9BBD-08CA-AE4AF53F8291}"/>
                </a:ext>
              </a:extLst>
            </p:cNvPr>
            <p:cNvSpPr txBox="1">
              <a:spLocks noChangeArrowheads="1"/>
            </p:cNvSpPr>
            <p:nvPr/>
          </p:nvSpPr>
          <p:spPr bwMode="auto">
            <a:xfrm>
              <a:off x="2287" y="3849"/>
              <a:ext cx="1330"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spcBef>
                  <a:spcPct val="0"/>
                </a:spcBef>
                <a:buClrTx/>
                <a:buSzTx/>
                <a:buFontTx/>
                <a:buNone/>
              </a:pPr>
              <a:r>
                <a:rPr lang="en-US" altLang="en-US" sz="2400">
                  <a:solidFill>
                    <a:srgbClr val="FFFFFF"/>
                  </a:solidFill>
                  <a:latin typeface="Tahoma" panose="020B0604030504040204" pitchFamily="34" charset="0"/>
                </a:rPr>
                <a:t>Promotion</a:t>
              </a:r>
              <a:endParaRPr lang="en-US" altLang="en-US" sz="2200">
                <a:solidFill>
                  <a:srgbClr val="FFFFFF"/>
                </a:solidFill>
                <a:latin typeface="Tahoma" panose="020B0604030504040204" pitchFamily="34" charset="0"/>
              </a:endParaRPr>
            </a:p>
            <a:p>
              <a:pPr eaLnBrk="1" hangingPunct="1">
                <a:spcBef>
                  <a:spcPct val="50000"/>
                </a:spcBef>
                <a:buClrTx/>
                <a:buSzTx/>
                <a:buFontTx/>
                <a:buNone/>
              </a:pPr>
              <a:endParaRPr lang="en-US" altLang="en-US" sz="2400">
                <a:solidFill>
                  <a:srgbClr val="FFFFFF"/>
                </a:solidFill>
                <a:latin typeface="Tahoma" panose="020B0604030504040204" pitchFamily="34" charset="0"/>
              </a:endParaRPr>
            </a:p>
          </p:txBody>
        </p:sp>
        <p:sp>
          <p:nvSpPr>
            <p:cNvPr id="563215" name="Text Box 12">
              <a:extLst>
                <a:ext uri="{FF2B5EF4-FFF2-40B4-BE49-F238E27FC236}">
                  <a16:creationId xmlns:a16="http://schemas.microsoft.com/office/drawing/2014/main" id="{AB4C417D-AB02-61EA-056F-45E73D1BE918}"/>
                </a:ext>
              </a:extLst>
            </p:cNvPr>
            <p:cNvSpPr txBox="1">
              <a:spLocks noChangeArrowheads="1"/>
            </p:cNvSpPr>
            <p:nvPr/>
          </p:nvSpPr>
          <p:spPr bwMode="auto">
            <a:xfrm>
              <a:off x="528" y="2976"/>
              <a:ext cx="1416" cy="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spcBef>
                  <a:spcPct val="0"/>
                </a:spcBef>
                <a:buClrTx/>
                <a:buSzTx/>
                <a:buFontTx/>
                <a:buNone/>
              </a:pPr>
              <a:r>
                <a:rPr lang="en-US" altLang="en-US" sz="2400">
                  <a:solidFill>
                    <a:srgbClr val="FFFFFF"/>
                  </a:solidFill>
                  <a:latin typeface="Tahoma" panose="020B0604030504040204" pitchFamily="34" charset="0"/>
                </a:rPr>
                <a:t>Nonprice</a:t>
              </a:r>
            </a:p>
            <a:p>
              <a:pPr algn="ctr">
                <a:spcBef>
                  <a:spcPct val="0"/>
                </a:spcBef>
                <a:buClrTx/>
                <a:buSzTx/>
                <a:buFontTx/>
                <a:buNone/>
              </a:pPr>
              <a:r>
                <a:rPr lang="en-US" altLang="en-US" sz="2400">
                  <a:solidFill>
                    <a:srgbClr val="FFFFFF"/>
                  </a:solidFill>
                  <a:latin typeface="Tahoma" panose="020B0604030504040204" pitchFamily="34" charset="0"/>
                </a:rPr>
                <a:t>Positions</a:t>
              </a:r>
            </a:p>
            <a:p>
              <a:pPr algn="ctr">
                <a:spcBef>
                  <a:spcPct val="0"/>
                </a:spcBef>
                <a:buClrTx/>
                <a:buSzTx/>
                <a:buFontTx/>
                <a:buNone/>
              </a:pPr>
              <a:endParaRPr lang="en-US" altLang="en-US" sz="2400">
                <a:solidFill>
                  <a:srgbClr val="000000"/>
                </a:solidFill>
                <a:latin typeface="Tahoma" panose="020B0604030504040204" pitchFamily="34" charset="0"/>
              </a:endParaRPr>
            </a:p>
            <a:p>
              <a:pPr algn="ctr">
                <a:spcBef>
                  <a:spcPct val="0"/>
                </a:spcBef>
                <a:buClrTx/>
                <a:buSzTx/>
                <a:buFontTx/>
                <a:buNone/>
              </a:pPr>
              <a:endParaRPr lang="en-US" altLang="en-US" sz="2200">
                <a:solidFill>
                  <a:srgbClr val="000000"/>
                </a:solidFill>
                <a:latin typeface="Tahoma" panose="020B0604030504040204" pitchFamily="34" charset="0"/>
              </a:endParaRPr>
            </a:p>
          </p:txBody>
        </p:sp>
      </p:grpSp>
      <p:sp>
        <p:nvSpPr>
          <p:cNvPr id="1678349" name="WordArt 13">
            <a:extLst>
              <a:ext uri="{FF2B5EF4-FFF2-40B4-BE49-F238E27FC236}">
                <a16:creationId xmlns:a16="http://schemas.microsoft.com/office/drawing/2014/main" id="{5575BF28-F711-AE14-1466-2C5DE15E604F}"/>
              </a:ext>
            </a:extLst>
          </p:cNvPr>
          <p:cNvSpPr>
            <a:spLocks noChangeArrowheads="1" noChangeShapeType="1" noTextEdit="1"/>
          </p:cNvSpPr>
          <p:nvPr/>
        </p:nvSpPr>
        <p:spPr bwMode="auto">
          <a:xfrm>
            <a:off x="2209800" y="2819400"/>
            <a:ext cx="7696200" cy="400050"/>
          </a:xfrm>
          <a:prstGeom prst="rect">
            <a:avLst/>
          </a:prstGeom>
        </p:spPr>
        <p:txBody>
          <a:bodyPr wrap="none" fromWordArt="1">
            <a:prstTxWarp prst="textPlain">
              <a:avLst>
                <a:gd name="adj" fmla="val 50000"/>
              </a:avLst>
            </a:prstTxWarp>
          </a:bodyPr>
          <a:lstStyle/>
          <a:p>
            <a:pPr algn="ctr"/>
            <a:r>
              <a:rPr lang="en-US" sz="2800" kern="10">
                <a:ln w="19050">
                  <a:solidFill>
                    <a:srgbClr val="99CCFF"/>
                  </a:solidFill>
                  <a:miter lim="800000"/>
                  <a:headEnd/>
                  <a:tailEnd/>
                </a:ln>
                <a:solidFill>
                  <a:srgbClr val="0066CC"/>
                </a:solidFill>
                <a:effectLst>
                  <a:outerShdw dist="35921" dir="2700000" algn="ctr" rotWithShape="0">
                    <a:srgbClr val="990000"/>
                  </a:outerShdw>
                </a:effectLst>
                <a:latin typeface="Impact" panose="020B0806030902050204" pitchFamily="34" charset="0"/>
              </a:rPr>
              <a:t>Value in Terms of Benefits Received for the Price Paid.</a:t>
            </a:r>
            <a:endParaRPr lang="en-CA" sz="2800" kern="10">
              <a:ln w="19050">
                <a:solidFill>
                  <a:srgbClr val="99CCFF"/>
                </a:solidFill>
                <a:miter lim="800000"/>
                <a:headEnd/>
                <a:tailEnd/>
              </a:ln>
              <a:solidFill>
                <a:srgbClr val="0066CC"/>
              </a:solidFill>
              <a:effectLst>
                <a:outerShdw dist="35921" dir="2700000" algn="ctr" rotWithShape="0">
                  <a:srgbClr val="990000"/>
                </a:outerShdw>
              </a:effectLst>
              <a:latin typeface="Impact" panose="020B0806030902050204" pitchFamily="34" charset="0"/>
            </a:endParaRPr>
          </a:p>
        </p:txBody>
      </p:sp>
      <p:sp>
        <p:nvSpPr>
          <p:cNvPr id="1678350" name="WordArt 14">
            <a:extLst>
              <a:ext uri="{FF2B5EF4-FFF2-40B4-BE49-F238E27FC236}">
                <a16:creationId xmlns:a16="http://schemas.microsoft.com/office/drawing/2014/main" id="{3B743A35-E5CF-9015-FE50-870D832904BD}"/>
              </a:ext>
            </a:extLst>
          </p:cNvPr>
          <p:cNvSpPr>
            <a:spLocks noChangeArrowheads="1" noChangeShapeType="1" noTextEdit="1"/>
          </p:cNvSpPr>
          <p:nvPr/>
        </p:nvSpPr>
        <p:spPr bwMode="auto">
          <a:xfrm>
            <a:off x="1752600" y="2286000"/>
            <a:ext cx="8610600" cy="400050"/>
          </a:xfrm>
          <a:prstGeom prst="rect">
            <a:avLst/>
          </a:prstGeom>
        </p:spPr>
        <p:txBody>
          <a:bodyPr wrap="none" fromWordArt="1">
            <a:prstTxWarp prst="textPlain">
              <a:avLst>
                <a:gd name="adj" fmla="val 50000"/>
              </a:avLst>
            </a:prstTxWarp>
          </a:bodyPr>
          <a:lstStyle/>
          <a:p>
            <a:pPr algn="ctr"/>
            <a:r>
              <a:rPr lang="en-US" sz="2800" kern="10">
                <a:ln w="19050">
                  <a:solidFill>
                    <a:srgbClr val="99CCFF"/>
                  </a:solidFill>
                  <a:miter lim="800000"/>
                  <a:headEnd/>
                  <a:tailEnd/>
                </a:ln>
                <a:solidFill>
                  <a:srgbClr val="0066CC"/>
                </a:solidFill>
                <a:effectLst>
                  <a:outerShdw dist="35921" dir="2700000" algn="ctr" rotWithShape="0">
                    <a:srgbClr val="990000"/>
                  </a:outerShdw>
                </a:effectLst>
                <a:latin typeface="Impact" panose="020B0806030902050204" pitchFamily="34" charset="0"/>
              </a:rPr>
              <a:t>Customers Seek Products that Give Them the Best </a:t>
            </a:r>
            <a:endParaRPr lang="en-CA" sz="2800" kern="10">
              <a:ln w="19050">
                <a:solidFill>
                  <a:srgbClr val="99CCFF"/>
                </a:solidFill>
                <a:miter lim="800000"/>
                <a:headEnd/>
                <a:tailEnd/>
              </a:ln>
              <a:solidFill>
                <a:srgbClr val="0066CC"/>
              </a:solidFill>
              <a:effectLst>
                <a:outerShdw dist="35921" dir="2700000" algn="ctr" rotWithShape="0">
                  <a:srgbClr val="990000"/>
                </a:outerShdw>
              </a:effectLst>
              <a:latin typeface="Impact" panose="020B0806030902050204" pitchFamily="34" charset="0"/>
            </a:endParaRPr>
          </a:p>
        </p:txBody>
      </p:sp>
      <p:sp>
        <p:nvSpPr>
          <p:cNvPr id="563205" name="Rectangle 15">
            <a:extLst>
              <a:ext uri="{FF2B5EF4-FFF2-40B4-BE49-F238E27FC236}">
                <a16:creationId xmlns:a16="http://schemas.microsoft.com/office/drawing/2014/main" id="{89A48BC7-515B-C9C1-847E-0647E9FDF82B}"/>
              </a:ext>
            </a:extLst>
          </p:cNvPr>
          <p:cNvSpPr>
            <a:spLocks noGrp="1" noChangeArrowheads="1"/>
          </p:cNvSpPr>
          <p:nvPr>
            <p:ph type="title"/>
          </p:nvPr>
        </p:nvSpPr>
        <p:spPr>
          <a:xfrm>
            <a:off x="3048000" y="190501"/>
            <a:ext cx="7620000" cy="1527175"/>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r>
              <a:rPr lang="en-US" altLang="en-US" sz="3800">
                <a:solidFill>
                  <a:srgbClr val="FF0000"/>
                </a:solidFill>
              </a:rPr>
              <a:t>Internal Factors Affecting Pricing Decisions: Marketing Mix Strategy</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1678338"/>
                                        </p:tgtEl>
                                        <p:attrNameLst>
                                          <p:attrName>style.visibility</p:attrName>
                                        </p:attrNameLst>
                                      </p:cBhvr>
                                      <p:to>
                                        <p:strVal val="visible"/>
                                      </p:to>
                                    </p:set>
                                    <p:anim calcmode="lin" valueType="num">
                                      <p:cBhvr additive="base">
                                        <p:cTn id="7" dur="500" fill="hold"/>
                                        <p:tgtEl>
                                          <p:spTgt spid="1678338"/>
                                        </p:tgtEl>
                                        <p:attrNameLst>
                                          <p:attrName>ppt_x</p:attrName>
                                        </p:attrNameLst>
                                      </p:cBhvr>
                                      <p:tavLst>
                                        <p:tav tm="0">
                                          <p:val>
                                            <p:strVal val="0-#ppt_w/2"/>
                                          </p:val>
                                        </p:tav>
                                        <p:tav tm="100000">
                                          <p:val>
                                            <p:strVal val="#ppt_x"/>
                                          </p:val>
                                        </p:tav>
                                      </p:tavLst>
                                    </p:anim>
                                    <p:anim calcmode="lin" valueType="num">
                                      <p:cBhvr additive="base">
                                        <p:cTn id="8" dur="500" fill="hold"/>
                                        <p:tgtEl>
                                          <p:spTgt spid="167833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7" presetClass="entr" presetSubtype="2" fill="hold" nodeType="afterEffect">
                                  <p:stCondLst>
                                    <p:cond delay="0"/>
                                  </p:stCondLst>
                                  <p:childTnLst>
                                    <p:set>
                                      <p:cBhvr>
                                        <p:cTn id="11" dur="1" fill="hold">
                                          <p:stCondLst>
                                            <p:cond delay="0"/>
                                          </p:stCondLst>
                                        </p:cTn>
                                        <p:tgtEl>
                                          <p:spTgt spid="1678350"/>
                                        </p:tgtEl>
                                        <p:attrNameLst>
                                          <p:attrName>style.visibility</p:attrName>
                                        </p:attrNameLst>
                                      </p:cBhvr>
                                      <p:to>
                                        <p:strVal val="visible"/>
                                      </p:to>
                                    </p:set>
                                    <p:anim calcmode="lin" valueType="num">
                                      <p:cBhvr additive="base">
                                        <p:cTn id="12" dur="5000" fill="hold"/>
                                        <p:tgtEl>
                                          <p:spTgt spid="1678350"/>
                                        </p:tgtEl>
                                        <p:attrNameLst>
                                          <p:attrName>ppt_x</p:attrName>
                                        </p:attrNameLst>
                                      </p:cBhvr>
                                      <p:tavLst>
                                        <p:tav tm="0">
                                          <p:val>
                                            <p:strVal val="1+#ppt_w/2"/>
                                          </p:val>
                                        </p:tav>
                                        <p:tav tm="100000">
                                          <p:val>
                                            <p:strVal val="#ppt_x"/>
                                          </p:val>
                                        </p:tav>
                                      </p:tavLst>
                                    </p:anim>
                                    <p:anim calcmode="lin" valueType="num">
                                      <p:cBhvr additive="base">
                                        <p:cTn id="13" dur="5000" fill="hold"/>
                                        <p:tgtEl>
                                          <p:spTgt spid="16783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7" presetClass="entr" presetSubtype="2" fill="hold" nodeType="afterEffect">
                                  <p:stCondLst>
                                    <p:cond delay="0"/>
                                  </p:stCondLst>
                                  <p:childTnLst>
                                    <p:set>
                                      <p:cBhvr>
                                        <p:cTn id="16" dur="1" fill="hold">
                                          <p:stCondLst>
                                            <p:cond delay="0"/>
                                          </p:stCondLst>
                                        </p:cTn>
                                        <p:tgtEl>
                                          <p:spTgt spid="1678349"/>
                                        </p:tgtEl>
                                        <p:attrNameLst>
                                          <p:attrName>style.visibility</p:attrName>
                                        </p:attrNameLst>
                                      </p:cBhvr>
                                      <p:to>
                                        <p:strVal val="visible"/>
                                      </p:to>
                                    </p:set>
                                    <p:anim calcmode="lin" valueType="num">
                                      <p:cBhvr additive="base">
                                        <p:cTn id="17" dur="5000" fill="hold"/>
                                        <p:tgtEl>
                                          <p:spTgt spid="1678349"/>
                                        </p:tgtEl>
                                        <p:attrNameLst>
                                          <p:attrName>ppt_x</p:attrName>
                                        </p:attrNameLst>
                                      </p:cBhvr>
                                      <p:tavLst>
                                        <p:tav tm="0">
                                          <p:val>
                                            <p:strVal val="1+#ppt_w/2"/>
                                          </p:val>
                                        </p:tav>
                                        <p:tav tm="100000">
                                          <p:val>
                                            <p:strVal val="#ppt_x"/>
                                          </p:val>
                                        </p:tav>
                                      </p:tavLst>
                                    </p:anim>
                                    <p:anim calcmode="lin" valueType="num">
                                      <p:cBhvr additive="base">
                                        <p:cTn id="18" dur="5000" fill="hold"/>
                                        <p:tgtEl>
                                          <p:spTgt spid="16783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AutoShape 2">
            <a:extLst>
              <a:ext uri="{FF2B5EF4-FFF2-40B4-BE49-F238E27FC236}">
                <a16:creationId xmlns:a16="http://schemas.microsoft.com/office/drawing/2014/main" id="{11DA95B7-2CAF-F0FB-248C-F23C20F5DC72}"/>
              </a:ext>
            </a:extLst>
          </p:cNvPr>
          <p:cNvSpPr>
            <a:spLocks noChangeArrowheads="1"/>
          </p:cNvSpPr>
          <p:nvPr/>
        </p:nvSpPr>
        <p:spPr bwMode="auto">
          <a:xfrm rot="5400000">
            <a:off x="5772151" y="357188"/>
            <a:ext cx="1219200" cy="4772025"/>
          </a:xfrm>
          <a:prstGeom prst="cube">
            <a:avLst>
              <a:gd name="adj" fmla="val 14542"/>
            </a:avLst>
          </a:prstGeom>
          <a:solidFill>
            <a:srgbClr val="009999"/>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81204" tIns="39889" rIns="81204" bIns="39889" anchor="ct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endParaRPr lang="en-US" altLang="en-US" sz="2500">
              <a:solidFill>
                <a:srgbClr val="000000"/>
              </a:solidFill>
              <a:latin typeface="Tahoma" panose="020B0604030504040204" pitchFamily="34" charset="0"/>
            </a:endParaRPr>
          </a:p>
          <a:p>
            <a:pPr algn="ctr">
              <a:lnSpc>
                <a:spcPct val="90000"/>
              </a:lnSpc>
              <a:spcBef>
                <a:spcPct val="0"/>
              </a:spcBef>
              <a:buClrTx/>
              <a:buSzTx/>
              <a:buFontTx/>
              <a:buNone/>
            </a:pPr>
            <a:r>
              <a:rPr lang="en-US" altLang="en-US" sz="2500">
                <a:solidFill>
                  <a:srgbClr val="FFFFFF"/>
                </a:solidFill>
                <a:latin typeface="Tahoma" panose="020B0604030504040204" pitchFamily="34" charset="0"/>
              </a:rPr>
              <a:t>Market and</a:t>
            </a:r>
          </a:p>
          <a:p>
            <a:pPr algn="ctr">
              <a:lnSpc>
                <a:spcPct val="90000"/>
              </a:lnSpc>
              <a:spcBef>
                <a:spcPct val="0"/>
              </a:spcBef>
              <a:buClrTx/>
              <a:buSzTx/>
              <a:buFontTx/>
              <a:buNone/>
            </a:pPr>
            <a:r>
              <a:rPr lang="en-US" altLang="en-US" sz="2500">
                <a:solidFill>
                  <a:srgbClr val="FFFFFF"/>
                </a:solidFill>
                <a:latin typeface="Tahoma" panose="020B0604030504040204" pitchFamily="34" charset="0"/>
              </a:rPr>
              <a:t>Demand </a:t>
            </a:r>
          </a:p>
          <a:p>
            <a:pPr algn="ctr" eaLnBrk="1" hangingPunct="1">
              <a:lnSpc>
                <a:spcPct val="90000"/>
              </a:lnSpc>
              <a:spcBef>
                <a:spcPct val="0"/>
              </a:spcBef>
              <a:buClrTx/>
              <a:buSzTx/>
              <a:buFontTx/>
              <a:buNone/>
            </a:pPr>
            <a:endParaRPr lang="en-US" altLang="en-US" sz="2500">
              <a:solidFill>
                <a:srgbClr val="FFFFFF"/>
              </a:solidFill>
              <a:latin typeface="Tahoma" panose="020B0604030504040204" pitchFamily="34" charset="0"/>
            </a:endParaRPr>
          </a:p>
        </p:txBody>
      </p:sp>
      <p:sp>
        <p:nvSpPr>
          <p:cNvPr id="1680387" name="AutoShape 3">
            <a:extLst>
              <a:ext uri="{FF2B5EF4-FFF2-40B4-BE49-F238E27FC236}">
                <a16:creationId xmlns:a16="http://schemas.microsoft.com/office/drawing/2014/main" id="{F4B05769-19A9-9817-ABF3-6C5625E9D35D}"/>
              </a:ext>
            </a:extLst>
          </p:cNvPr>
          <p:cNvSpPr>
            <a:spLocks noChangeArrowheads="1"/>
          </p:cNvSpPr>
          <p:nvPr/>
        </p:nvSpPr>
        <p:spPr bwMode="auto">
          <a:xfrm rot="5400000">
            <a:off x="5757863" y="1684338"/>
            <a:ext cx="1282700" cy="4772025"/>
          </a:xfrm>
          <a:prstGeom prst="cube">
            <a:avLst>
              <a:gd name="adj" fmla="val 14542"/>
            </a:avLst>
          </a:prstGeom>
          <a:solidFill>
            <a:schemeClr val="folHlink"/>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81204" tIns="39889" rIns="81204" bIns="39889" anchor="ct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r>
              <a:rPr lang="en-US" altLang="en-US" sz="2500">
                <a:solidFill>
                  <a:srgbClr val="FFFFFF"/>
                </a:solidFill>
                <a:latin typeface="Tahoma" panose="020B0604030504040204" pitchFamily="34" charset="0"/>
              </a:rPr>
              <a:t>Competitors’ Costs, </a:t>
            </a:r>
          </a:p>
          <a:p>
            <a:pPr algn="ctr">
              <a:lnSpc>
                <a:spcPct val="90000"/>
              </a:lnSpc>
              <a:spcBef>
                <a:spcPct val="0"/>
              </a:spcBef>
              <a:buClrTx/>
              <a:buSzTx/>
              <a:buFontTx/>
              <a:buNone/>
            </a:pPr>
            <a:r>
              <a:rPr lang="en-US" altLang="en-US" sz="2500">
                <a:solidFill>
                  <a:srgbClr val="FFFFFF"/>
                </a:solidFill>
                <a:latin typeface="Tahoma" panose="020B0604030504040204" pitchFamily="34" charset="0"/>
              </a:rPr>
              <a:t>Prices, and Offers</a:t>
            </a:r>
          </a:p>
        </p:txBody>
      </p:sp>
      <p:sp>
        <p:nvSpPr>
          <p:cNvPr id="1680388" name="AutoShape 4">
            <a:extLst>
              <a:ext uri="{FF2B5EF4-FFF2-40B4-BE49-F238E27FC236}">
                <a16:creationId xmlns:a16="http://schemas.microsoft.com/office/drawing/2014/main" id="{72C60FDB-31B4-3660-B4E1-8DE2A0359171}"/>
              </a:ext>
            </a:extLst>
          </p:cNvPr>
          <p:cNvSpPr>
            <a:spLocks noChangeArrowheads="1"/>
          </p:cNvSpPr>
          <p:nvPr/>
        </p:nvSpPr>
        <p:spPr bwMode="auto">
          <a:xfrm rot="5400000">
            <a:off x="5493544" y="3313906"/>
            <a:ext cx="1828800" cy="4802188"/>
          </a:xfrm>
          <a:prstGeom prst="cube">
            <a:avLst>
              <a:gd name="adj" fmla="val 14542"/>
            </a:avLst>
          </a:prstGeom>
          <a:solidFill>
            <a:srgbClr val="6600CC"/>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81204" tIns="39889" rIns="81204" bIns="39889" anchor="ct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r>
              <a:rPr lang="en-US" altLang="en-US" sz="2500">
                <a:solidFill>
                  <a:srgbClr val="FFFFFF"/>
                </a:solidFill>
                <a:latin typeface="Tahoma" panose="020B0604030504040204" pitchFamily="34" charset="0"/>
              </a:rPr>
              <a:t>Other External Factors</a:t>
            </a:r>
          </a:p>
          <a:p>
            <a:pPr algn="ctr">
              <a:lnSpc>
                <a:spcPct val="90000"/>
              </a:lnSpc>
              <a:spcBef>
                <a:spcPct val="0"/>
              </a:spcBef>
              <a:buClrTx/>
              <a:buSzTx/>
              <a:buFontTx/>
              <a:buNone/>
            </a:pPr>
            <a:r>
              <a:rPr lang="en-US" altLang="en-US" sz="2200">
                <a:solidFill>
                  <a:srgbClr val="FFFFFF"/>
                </a:solidFill>
                <a:latin typeface="Tahoma" panose="020B0604030504040204" pitchFamily="34" charset="0"/>
              </a:rPr>
              <a:t>Economic Conditions</a:t>
            </a:r>
          </a:p>
          <a:p>
            <a:pPr algn="ctr">
              <a:lnSpc>
                <a:spcPct val="90000"/>
              </a:lnSpc>
              <a:spcBef>
                <a:spcPct val="0"/>
              </a:spcBef>
              <a:buClrTx/>
              <a:buSzTx/>
              <a:buFontTx/>
              <a:buNone/>
            </a:pPr>
            <a:r>
              <a:rPr lang="en-US" altLang="en-US" sz="2200">
                <a:solidFill>
                  <a:srgbClr val="FFFFFF"/>
                </a:solidFill>
                <a:latin typeface="Tahoma" panose="020B0604030504040204" pitchFamily="34" charset="0"/>
              </a:rPr>
              <a:t>Reseller Reactions</a:t>
            </a:r>
          </a:p>
          <a:p>
            <a:pPr algn="ctr">
              <a:lnSpc>
                <a:spcPct val="90000"/>
              </a:lnSpc>
              <a:spcBef>
                <a:spcPct val="0"/>
              </a:spcBef>
              <a:buClrTx/>
              <a:buSzTx/>
              <a:buFontTx/>
              <a:buNone/>
            </a:pPr>
            <a:r>
              <a:rPr lang="en-US" altLang="en-US" sz="2200">
                <a:solidFill>
                  <a:srgbClr val="FFFFFF"/>
                </a:solidFill>
                <a:latin typeface="Tahoma" panose="020B0604030504040204" pitchFamily="34" charset="0"/>
              </a:rPr>
              <a:t>Government Actions</a:t>
            </a:r>
          </a:p>
          <a:p>
            <a:pPr algn="ctr">
              <a:lnSpc>
                <a:spcPct val="90000"/>
              </a:lnSpc>
              <a:spcBef>
                <a:spcPct val="0"/>
              </a:spcBef>
              <a:buClrTx/>
              <a:buSzTx/>
              <a:buFontTx/>
              <a:buNone/>
            </a:pPr>
            <a:r>
              <a:rPr lang="en-US" altLang="en-US" sz="2200">
                <a:solidFill>
                  <a:srgbClr val="FFFFFF"/>
                </a:solidFill>
                <a:latin typeface="Tahoma" panose="020B0604030504040204" pitchFamily="34" charset="0"/>
              </a:rPr>
              <a:t>Social Concerns</a:t>
            </a:r>
          </a:p>
        </p:txBody>
      </p:sp>
      <p:sp>
        <p:nvSpPr>
          <p:cNvPr id="565253" name="Rectangle 5">
            <a:extLst>
              <a:ext uri="{FF2B5EF4-FFF2-40B4-BE49-F238E27FC236}">
                <a16:creationId xmlns:a16="http://schemas.microsoft.com/office/drawing/2014/main" id="{BDDC902D-542F-4C1B-305A-2B7026DCA15E}"/>
              </a:ext>
            </a:extLst>
          </p:cNvPr>
          <p:cNvSpPr>
            <a:spLocks noGrp="1" noChangeArrowheads="1"/>
          </p:cNvSpPr>
          <p:nvPr>
            <p:ph type="title"/>
          </p:nvPr>
        </p:nvSpPr>
        <p:spPr/>
        <p:txBody>
          <a:bodyPr/>
          <a:lstStyle/>
          <a:p>
            <a:pPr algn="ctr"/>
            <a:r>
              <a:rPr lang="en-US" altLang="en-US">
                <a:solidFill>
                  <a:srgbClr val="FF0000"/>
                </a:solidFill>
              </a:rPr>
              <a:t>External Factors Affecting Pricing Decisions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680386"/>
                                        </p:tgtEl>
                                        <p:attrNameLst>
                                          <p:attrName>style.visibility</p:attrName>
                                        </p:attrNameLst>
                                      </p:cBhvr>
                                      <p:to>
                                        <p:strVal val="visible"/>
                                      </p:to>
                                    </p:set>
                                    <p:animEffect transition="in" filter="barn(inHorizontal)">
                                      <p:cBhvr>
                                        <p:cTn id="7" dur="500"/>
                                        <p:tgtEl>
                                          <p:spTgt spid="1680386"/>
                                        </p:tgtEl>
                                      </p:cBhvr>
                                    </p:animEffect>
                                  </p:childTnLst>
                                </p:cTn>
                              </p:par>
                            </p:childTnLst>
                          </p:cTn>
                        </p:par>
                        <p:par>
                          <p:cTn id="8" fill="hold" nodeType="afterGroup">
                            <p:stCondLst>
                              <p:cond delay="500"/>
                            </p:stCondLst>
                            <p:childTnLst>
                              <p:par>
                                <p:cTn id="9" presetID="16" presetClass="entr" presetSubtype="42" fill="hold" nodeType="afterEffect">
                                  <p:stCondLst>
                                    <p:cond delay="0"/>
                                  </p:stCondLst>
                                  <p:childTnLst>
                                    <p:set>
                                      <p:cBhvr>
                                        <p:cTn id="10" dur="1" fill="hold">
                                          <p:stCondLst>
                                            <p:cond delay="0"/>
                                          </p:stCondLst>
                                        </p:cTn>
                                        <p:tgtEl>
                                          <p:spTgt spid="1680387"/>
                                        </p:tgtEl>
                                        <p:attrNameLst>
                                          <p:attrName>style.visibility</p:attrName>
                                        </p:attrNameLst>
                                      </p:cBhvr>
                                      <p:to>
                                        <p:strVal val="visible"/>
                                      </p:to>
                                    </p:set>
                                    <p:animEffect transition="in" filter="barn(outHorizontal)">
                                      <p:cBhvr>
                                        <p:cTn id="11" dur="500"/>
                                        <p:tgtEl>
                                          <p:spTgt spid="1680387"/>
                                        </p:tgtEl>
                                      </p:cBhvr>
                                    </p:animEffect>
                                  </p:childTnLst>
                                </p:cTn>
                              </p:par>
                            </p:childTnLst>
                          </p:cTn>
                        </p:par>
                        <p:par>
                          <p:cTn id="12" fill="hold" nodeType="afterGroup">
                            <p:stCondLst>
                              <p:cond delay="1000"/>
                            </p:stCondLst>
                            <p:childTnLst>
                              <p:par>
                                <p:cTn id="13" presetID="16" presetClass="entr" presetSubtype="26" fill="hold" nodeType="afterEffect">
                                  <p:stCondLst>
                                    <p:cond delay="0"/>
                                  </p:stCondLst>
                                  <p:childTnLst>
                                    <p:set>
                                      <p:cBhvr>
                                        <p:cTn id="14" dur="1" fill="hold">
                                          <p:stCondLst>
                                            <p:cond delay="0"/>
                                          </p:stCondLst>
                                        </p:cTn>
                                        <p:tgtEl>
                                          <p:spTgt spid="1680388"/>
                                        </p:tgtEl>
                                        <p:attrNameLst>
                                          <p:attrName>style.visibility</p:attrName>
                                        </p:attrNameLst>
                                      </p:cBhvr>
                                      <p:to>
                                        <p:strVal val="visible"/>
                                      </p:to>
                                    </p:set>
                                    <p:animEffect transition="in" filter="barn(inHorizontal)">
                                      <p:cBhvr>
                                        <p:cTn id="15" dur="500"/>
                                        <p:tgtEl>
                                          <p:spTgt spid="1680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0386" grpId="0" animBg="1" autoUpdateAnimBg="0"/>
      <p:bldP spid="1680387" grpId="0" animBg="1" autoUpdateAnimBg="0"/>
      <p:bldP spid="1680388"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Oval 2">
            <a:extLst>
              <a:ext uri="{FF2B5EF4-FFF2-40B4-BE49-F238E27FC236}">
                <a16:creationId xmlns:a16="http://schemas.microsoft.com/office/drawing/2014/main" id="{46CA9377-AD58-6ABF-0F8A-A2D1D1FA19C9}"/>
              </a:ext>
            </a:extLst>
          </p:cNvPr>
          <p:cNvSpPr>
            <a:spLocks noChangeArrowheads="1"/>
          </p:cNvSpPr>
          <p:nvPr/>
        </p:nvSpPr>
        <p:spPr bwMode="auto">
          <a:xfrm>
            <a:off x="1828800" y="2590800"/>
            <a:ext cx="3151188" cy="2395538"/>
          </a:xfrm>
          <a:prstGeom prst="ellipse">
            <a:avLst/>
          </a:prstGeom>
          <a:gradFill rotWithShape="0">
            <a:gsLst>
              <a:gs pos="0">
                <a:srgbClr val="CC0066">
                  <a:gamma/>
                  <a:tint val="70196"/>
                  <a:invGamma/>
                </a:srgbClr>
              </a:gs>
              <a:gs pos="100000">
                <a:srgbClr val="CC0066"/>
              </a:gs>
            </a:gsLst>
            <a:path path="shape">
              <a:fillToRect l="50000" t="50000" r="50000" b="50000"/>
            </a:path>
          </a:gradFill>
          <a:ln>
            <a:noFill/>
          </a:ln>
          <a:effectLst>
            <a:outerShdw dist="107763" dir="2700000" algn="ctr" rotWithShape="0">
              <a:schemeClr val="bg2">
                <a:alpha val="50000"/>
              </a:schemeClr>
            </a:outerShdw>
          </a:effectLst>
        </p:spPr>
        <p:txBody>
          <a:bodyPr wrap="none" lIns="80963" tIns="41275" rIns="80963" bIns="41275" anchor="ctr"/>
          <a:lstStyle>
            <a:lvl1pPr defTabSz="804863">
              <a:defRPr>
                <a:solidFill>
                  <a:schemeClr val="tx1"/>
                </a:solidFill>
                <a:latin typeface="Arial" charset="0"/>
              </a:defRPr>
            </a:lvl1pPr>
            <a:lvl2pPr marL="401638" defTabSz="804863">
              <a:defRPr>
                <a:solidFill>
                  <a:schemeClr val="tx1"/>
                </a:solidFill>
                <a:latin typeface="Arial" charset="0"/>
              </a:defRPr>
            </a:lvl2pPr>
            <a:lvl3pPr marL="804863" defTabSz="804863">
              <a:defRPr>
                <a:solidFill>
                  <a:schemeClr val="tx1"/>
                </a:solidFill>
                <a:latin typeface="Arial" charset="0"/>
              </a:defRPr>
            </a:lvl3pPr>
            <a:lvl4pPr marL="1206500" defTabSz="804863">
              <a:defRPr>
                <a:solidFill>
                  <a:schemeClr val="tx1"/>
                </a:solidFill>
                <a:latin typeface="Arial" charset="0"/>
              </a:defRPr>
            </a:lvl4pPr>
            <a:lvl5pPr marL="1609725" defTabSz="804863">
              <a:defRPr>
                <a:solidFill>
                  <a:schemeClr val="tx1"/>
                </a:solidFill>
                <a:latin typeface="Arial" charset="0"/>
              </a:defRPr>
            </a:lvl5pPr>
            <a:lvl6pPr marL="2066925" defTabSz="804863" fontAlgn="base">
              <a:spcBef>
                <a:spcPct val="0"/>
              </a:spcBef>
              <a:spcAft>
                <a:spcPct val="0"/>
              </a:spcAft>
              <a:defRPr>
                <a:solidFill>
                  <a:schemeClr val="tx1"/>
                </a:solidFill>
                <a:latin typeface="Arial" charset="0"/>
              </a:defRPr>
            </a:lvl6pPr>
            <a:lvl7pPr marL="2524125" defTabSz="804863" fontAlgn="base">
              <a:spcBef>
                <a:spcPct val="0"/>
              </a:spcBef>
              <a:spcAft>
                <a:spcPct val="0"/>
              </a:spcAft>
              <a:defRPr>
                <a:solidFill>
                  <a:schemeClr val="tx1"/>
                </a:solidFill>
                <a:latin typeface="Arial" charset="0"/>
              </a:defRPr>
            </a:lvl7pPr>
            <a:lvl8pPr marL="2981325" defTabSz="804863" fontAlgn="base">
              <a:spcBef>
                <a:spcPct val="0"/>
              </a:spcBef>
              <a:spcAft>
                <a:spcPct val="0"/>
              </a:spcAft>
              <a:defRPr>
                <a:solidFill>
                  <a:schemeClr val="tx1"/>
                </a:solidFill>
                <a:latin typeface="Arial" charset="0"/>
              </a:defRPr>
            </a:lvl8pPr>
            <a:lvl9pPr marL="3438525" defTabSz="804863" fontAlgn="base">
              <a:spcBef>
                <a:spcPct val="0"/>
              </a:spcBef>
              <a:spcAft>
                <a:spcPct val="0"/>
              </a:spcAft>
              <a:defRPr>
                <a:solidFill>
                  <a:schemeClr val="tx1"/>
                </a:solidFill>
                <a:latin typeface="Arial" charset="0"/>
              </a:defRPr>
            </a:lvl9pPr>
          </a:lstStyle>
          <a:p>
            <a:pPr algn="ctr">
              <a:defRPr/>
            </a:pPr>
            <a:endParaRPr lang="en-US" altLang="en-US" sz="2200">
              <a:solidFill>
                <a:srgbClr val="000000"/>
              </a:solidFill>
              <a:effectLst>
                <a:outerShdw blurRad="38100" dist="38100" dir="2700000" algn="tl">
                  <a:srgbClr val="FFFFFF"/>
                </a:outerShdw>
              </a:effectLst>
              <a:latin typeface="Tahoma" pitchFamily="34" charset="0"/>
            </a:endParaRPr>
          </a:p>
          <a:p>
            <a:pPr algn="ctr">
              <a:defRPr/>
            </a:pPr>
            <a:r>
              <a:rPr lang="en-US" altLang="en-US" sz="2200">
                <a:solidFill>
                  <a:srgbClr val="FFFFFF"/>
                </a:solidFill>
                <a:effectLst>
                  <a:outerShdw blurRad="38100" dist="38100" dir="2700000" algn="tl">
                    <a:srgbClr val="000000"/>
                  </a:outerShdw>
                </a:effectLst>
                <a:latin typeface="Tahoma" pitchFamily="34" charset="0"/>
              </a:rPr>
              <a:t>Pure Competition</a:t>
            </a:r>
            <a:endParaRPr lang="en-US" altLang="en-US" sz="2200">
              <a:solidFill>
                <a:srgbClr val="FFFFFF"/>
              </a:solidFill>
              <a:latin typeface="Tahoma" pitchFamily="34" charset="0"/>
            </a:endParaRPr>
          </a:p>
          <a:p>
            <a:pPr algn="ctr">
              <a:defRPr/>
            </a:pPr>
            <a:r>
              <a:rPr lang="en-US" altLang="en-US" sz="2000">
                <a:solidFill>
                  <a:srgbClr val="FFFFFF"/>
                </a:solidFill>
                <a:latin typeface="Tahoma" pitchFamily="34" charset="0"/>
              </a:rPr>
              <a:t>Many Buyers and Sellers </a:t>
            </a:r>
          </a:p>
          <a:p>
            <a:pPr algn="ctr">
              <a:defRPr/>
            </a:pPr>
            <a:r>
              <a:rPr lang="en-US" altLang="en-US" sz="2000">
                <a:solidFill>
                  <a:srgbClr val="FFFFFF"/>
                </a:solidFill>
                <a:latin typeface="Tahoma" pitchFamily="34" charset="0"/>
              </a:rPr>
              <a:t>Who Have Little </a:t>
            </a:r>
          </a:p>
          <a:p>
            <a:pPr algn="ctr">
              <a:defRPr/>
            </a:pPr>
            <a:r>
              <a:rPr lang="en-US" altLang="en-US" sz="2000">
                <a:solidFill>
                  <a:srgbClr val="FFFFFF"/>
                </a:solidFill>
                <a:latin typeface="Tahoma" pitchFamily="34" charset="0"/>
              </a:rPr>
              <a:t>Effect on the Price</a:t>
            </a:r>
          </a:p>
          <a:p>
            <a:pPr algn="ctr" eaLnBrk="1">
              <a:defRPr/>
            </a:pPr>
            <a:endParaRPr lang="en-US" altLang="en-US" sz="2000">
              <a:solidFill>
                <a:srgbClr val="FFFFFF"/>
              </a:solidFill>
              <a:latin typeface="Tahoma" pitchFamily="34" charset="0"/>
            </a:endParaRPr>
          </a:p>
          <a:p>
            <a:pPr algn="ctr" eaLnBrk="1">
              <a:defRPr/>
            </a:pPr>
            <a:endParaRPr lang="en-US" altLang="en-US" sz="2000">
              <a:solidFill>
                <a:srgbClr val="FFFFFF"/>
              </a:solidFill>
              <a:latin typeface="Tahoma" pitchFamily="34" charset="0"/>
            </a:endParaRPr>
          </a:p>
        </p:txBody>
      </p:sp>
      <p:sp>
        <p:nvSpPr>
          <p:cNvPr id="1682435" name="Oval 3">
            <a:extLst>
              <a:ext uri="{FF2B5EF4-FFF2-40B4-BE49-F238E27FC236}">
                <a16:creationId xmlns:a16="http://schemas.microsoft.com/office/drawing/2014/main" id="{D94A6BDB-8368-9CFF-2B48-F077A174A027}"/>
              </a:ext>
            </a:extLst>
          </p:cNvPr>
          <p:cNvSpPr>
            <a:spLocks noChangeArrowheads="1"/>
          </p:cNvSpPr>
          <p:nvPr/>
        </p:nvSpPr>
        <p:spPr bwMode="auto">
          <a:xfrm>
            <a:off x="3124200" y="4267201"/>
            <a:ext cx="3151188" cy="2263775"/>
          </a:xfrm>
          <a:prstGeom prst="ellipse">
            <a:avLst/>
          </a:prstGeom>
          <a:gradFill rotWithShape="0">
            <a:gsLst>
              <a:gs pos="0">
                <a:schemeClr val="folHlink">
                  <a:gamma/>
                  <a:tint val="70196"/>
                  <a:invGamma/>
                </a:schemeClr>
              </a:gs>
              <a:gs pos="100000">
                <a:schemeClr val="folHlink"/>
              </a:gs>
            </a:gsLst>
            <a:path path="shape">
              <a:fillToRect l="50000" t="50000" r="50000" b="50000"/>
            </a:path>
          </a:gradFill>
          <a:ln>
            <a:noFill/>
          </a:ln>
          <a:effectLst>
            <a:outerShdw dist="107763" dir="2700000" algn="ctr" rotWithShape="0">
              <a:schemeClr val="bg2">
                <a:alpha val="50000"/>
              </a:schemeClr>
            </a:outerShdw>
          </a:effectLst>
        </p:spPr>
        <p:txBody>
          <a:bodyPr wrap="none" lIns="80963" tIns="41275" rIns="80963" bIns="41275" anchor="ctr"/>
          <a:lstStyle>
            <a:lvl1pPr defTabSz="804863">
              <a:defRPr>
                <a:solidFill>
                  <a:schemeClr val="tx1"/>
                </a:solidFill>
                <a:latin typeface="Arial" charset="0"/>
              </a:defRPr>
            </a:lvl1pPr>
            <a:lvl2pPr marL="401638" defTabSz="804863">
              <a:defRPr>
                <a:solidFill>
                  <a:schemeClr val="tx1"/>
                </a:solidFill>
                <a:latin typeface="Arial" charset="0"/>
              </a:defRPr>
            </a:lvl2pPr>
            <a:lvl3pPr marL="804863" defTabSz="804863">
              <a:defRPr>
                <a:solidFill>
                  <a:schemeClr val="tx1"/>
                </a:solidFill>
                <a:latin typeface="Arial" charset="0"/>
              </a:defRPr>
            </a:lvl3pPr>
            <a:lvl4pPr marL="1206500" defTabSz="804863">
              <a:defRPr>
                <a:solidFill>
                  <a:schemeClr val="tx1"/>
                </a:solidFill>
                <a:latin typeface="Arial" charset="0"/>
              </a:defRPr>
            </a:lvl4pPr>
            <a:lvl5pPr marL="1609725" defTabSz="804863">
              <a:defRPr>
                <a:solidFill>
                  <a:schemeClr val="tx1"/>
                </a:solidFill>
                <a:latin typeface="Arial" charset="0"/>
              </a:defRPr>
            </a:lvl5pPr>
            <a:lvl6pPr marL="2066925" defTabSz="804863" fontAlgn="base">
              <a:spcBef>
                <a:spcPct val="0"/>
              </a:spcBef>
              <a:spcAft>
                <a:spcPct val="0"/>
              </a:spcAft>
              <a:defRPr>
                <a:solidFill>
                  <a:schemeClr val="tx1"/>
                </a:solidFill>
                <a:latin typeface="Arial" charset="0"/>
              </a:defRPr>
            </a:lvl6pPr>
            <a:lvl7pPr marL="2524125" defTabSz="804863" fontAlgn="base">
              <a:spcBef>
                <a:spcPct val="0"/>
              </a:spcBef>
              <a:spcAft>
                <a:spcPct val="0"/>
              </a:spcAft>
              <a:defRPr>
                <a:solidFill>
                  <a:schemeClr val="tx1"/>
                </a:solidFill>
                <a:latin typeface="Arial" charset="0"/>
              </a:defRPr>
            </a:lvl7pPr>
            <a:lvl8pPr marL="2981325" defTabSz="804863" fontAlgn="base">
              <a:spcBef>
                <a:spcPct val="0"/>
              </a:spcBef>
              <a:spcAft>
                <a:spcPct val="0"/>
              </a:spcAft>
              <a:defRPr>
                <a:solidFill>
                  <a:schemeClr val="tx1"/>
                </a:solidFill>
                <a:latin typeface="Arial" charset="0"/>
              </a:defRPr>
            </a:lvl8pPr>
            <a:lvl9pPr marL="3438525" defTabSz="804863" fontAlgn="base">
              <a:spcBef>
                <a:spcPct val="0"/>
              </a:spcBef>
              <a:spcAft>
                <a:spcPct val="0"/>
              </a:spcAft>
              <a:defRPr>
                <a:solidFill>
                  <a:schemeClr val="tx1"/>
                </a:solidFill>
                <a:latin typeface="Arial" charset="0"/>
              </a:defRPr>
            </a:lvl9pPr>
          </a:lstStyle>
          <a:p>
            <a:pPr algn="ctr">
              <a:defRPr/>
            </a:pPr>
            <a:r>
              <a:rPr lang="en-US" altLang="en-US" sz="2200">
                <a:solidFill>
                  <a:srgbClr val="FFFFFF"/>
                </a:solidFill>
                <a:effectLst>
                  <a:outerShdw blurRad="38100" dist="38100" dir="2700000" algn="tl">
                    <a:srgbClr val="000000"/>
                  </a:outerShdw>
                </a:effectLst>
                <a:latin typeface="Tahoma" pitchFamily="34" charset="0"/>
              </a:rPr>
              <a:t>Monopolistic </a:t>
            </a:r>
          </a:p>
          <a:p>
            <a:pPr algn="ctr">
              <a:defRPr/>
            </a:pPr>
            <a:r>
              <a:rPr lang="en-US" altLang="en-US" sz="2200">
                <a:solidFill>
                  <a:srgbClr val="FFFFFF"/>
                </a:solidFill>
                <a:effectLst>
                  <a:outerShdw blurRad="38100" dist="38100" dir="2700000" algn="tl">
                    <a:srgbClr val="000000"/>
                  </a:outerShdw>
                </a:effectLst>
                <a:latin typeface="Tahoma" pitchFamily="34" charset="0"/>
              </a:rPr>
              <a:t>Competition</a:t>
            </a:r>
            <a:endParaRPr lang="en-US" altLang="en-US" sz="2200">
              <a:solidFill>
                <a:srgbClr val="FFFFFF"/>
              </a:solidFill>
              <a:latin typeface="Tahoma" pitchFamily="34" charset="0"/>
            </a:endParaRPr>
          </a:p>
          <a:p>
            <a:pPr algn="ctr">
              <a:defRPr/>
            </a:pPr>
            <a:r>
              <a:rPr lang="en-US" altLang="en-US" sz="2000">
                <a:solidFill>
                  <a:srgbClr val="FFFFFF"/>
                </a:solidFill>
                <a:latin typeface="Tahoma" pitchFamily="34" charset="0"/>
              </a:rPr>
              <a:t>Many Buyers and Sellers </a:t>
            </a:r>
          </a:p>
          <a:p>
            <a:pPr algn="ctr">
              <a:defRPr/>
            </a:pPr>
            <a:r>
              <a:rPr lang="en-US" altLang="en-US" sz="2000">
                <a:solidFill>
                  <a:srgbClr val="FFFFFF"/>
                </a:solidFill>
                <a:latin typeface="Tahoma" pitchFamily="34" charset="0"/>
              </a:rPr>
              <a:t>Who Trade Over a </a:t>
            </a:r>
          </a:p>
          <a:p>
            <a:pPr algn="ctr">
              <a:defRPr/>
            </a:pPr>
            <a:r>
              <a:rPr lang="en-US" altLang="en-US" sz="2000">
                <a:solidFill>
                  <a:srgbClr val="FFFFFF"/>
                </a:solidFill>
                <a:latin typeface="Tahoma" pitchFamily="34" charset="0"/>
              </a:rPr>
              <a:t>Range of Prices</a:t>
            </a:r>
          </a:p>
        </p:txBody>
      </p:sp>
      <p:sp>
        <p:nvSpPr>
          <p:cNvPr id="567300" name="Rectangle 4">
            <a:extLst>
              <a:ext uri="{FF2B5EF4-FFF2-40B4-BE49-F238E27FC236}">
                <a16:creationId xmlns:a16="http://schemas.microsoft.com/office/drawing/2014/main" id="{13792095-E4A3-54CD-751B-761AB65343E8}"/>
              </a:ext>
            </a:extLst>
          </p:cNvPr>
          <p:cNvSpPr>
            <a:spLocks noChangeArrowheads="1"/>
          </p:cNvSpPr>
          <p:nvPr/>
        </p:nvSpPr>
        <p:spPr bwMode="auto">
          <a:xfrm>
            <a:off x="2667001" y="2209800"/>
            <a:ext cx="66897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3" tIns="41275" rIns="80963" bIns="41275">
            <a:spAutoFit/>
          </a:bodyPr>
          <a:lstStyle>
            <a:lvl1pPr defTabSz="804863">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04863">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04863">
              <a:spcBef>
                <a:spcPct val="20000"/>
              </a:spcBef>
              <a:buClr>
                <a:schemeClr val="accent2"/>
              </a:buClr>
              <a:buChar char="•"/>
              <a:defRPr sz="2400">
                <a:solidFill>
                  <a:schemeClr val="tx2"/>
                </a:solidFill>
                <a:latin typeface="Arial" panose="020B0604020202020204" pitchFamily="34" charset="0"/>
              </a:defRPr>
            </a:lvl3pPr>
            <a:lvl4pPr marL="1600200" indent="-228600" defTabSz="804863">
              <a:spcBef>
                <a:spcPct val="20000"/>
              </a:spcBef>
              <a:buClr>
                <a:schemeClr val="tx1"/>
              </a:buClr>
              <a:buChar char="•"/>
              <a:defRPr sz="2000">
                <a:solidFill>
                  <a:schemeClr val="tx2"/>
                </a:solidFill>
                <a:latin typeface="Arial" panose="020B0604020202020204" pitchFamily="34" charset="0"/>
              </a:defRPr>
            </a:lvl4pPr>
            <a:lvl5pPr marL="2057400" indent="-228600" defTabSz="804863">
              <a:spcBef>
                <a:spcPct val="20000"/>
              </a:spcBef>
              <a:buChar char="•"/>
              <a:defRPr sz="2000">
                <a:solidFill>
                  <a:schemeClr val="tx2"/>
                </a:solidFill>
                <a:latin typeface="Arial" panose="020B0604020202020204" pitchFamily="34" charset="0"/>
              </a:defRPr>
            </a:lvl5pPr>
            <a:lvl6pPr marL="2514600" indent="-228600" defTabSz="804863"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04863"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04863"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04863"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50000"/>
              </a:spcBef>
              <a:buClrTx/>
              <a:buSzTx/>
              <a:buFontTx/>
              <a:buNone/>
            </a:pPr>
            <a:r>
              <a:rPr lang="en-US" altLang="en-US" sz="2500">
                <a:solidFill>
                  <a:srgbClr val="FFFFFF"/>
                </a:solidFill>
                <a:latin typeface="Tahoma" panose="020B0604030504040204" pitchFamily="34" charset="0"/>
              </a:rPr>
              <a:t>Pricing in Different Types of Markets</a:t>
            </a:r>
          </a:p>
        </p:txBody>
      </p:sp>
      <p:sp>
        <p:nvSpPr>
          <p:cNvPr id="567301" name="Rectangle 5">
            <a:extLst>
              <a:ext uri="{FF2B5EF4-FFF2-40B4-BE49-F238E27FC236}">
                <a16:creationId xmlns:a16="http://schemas.microsoft.com/office/drawing/2014/main" id="{5755266A-BAEC-7431-EED6-247409546DDA}"/>
              </a:ext>
            </a:extLst>
          </p:cNvPr>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r>
              <a:rPr lang="en-US" altLang="en-US">
                <a:solidFill>
                  <a:srgbClr val="FF0000"/>
                </a:solidFill>
              </a:rPr>
              <a:t>Market and Demand Factors Affecting Pricing Decisions</a:t>
            </a:r>
          </a:p>
        </p:txBody>
      </p:sp>
      <p:sp>
        <p:nvSpPr>
          <p:cNvPr id="1682438" name="Oval 6">
            <a:extLst>
              <a:ext uri="{FF2B5EF4-FFF2-40B4-BE49-F238E27FC236}">
                <a16:creationId xmlns:a16="http://schemas.microsoft.com/office/drawing/2014/main" id="{D10F22A9-2919-161E-A7CF-8DDB1197538A}"/>
              </a:ext>
            </a:extLst>
          </p:cNvPr>
          <p:cNvSpPr>
            <a:spLocks noChangeArrowheads="1"/>
          </p:cNvSpPr>
          <p:nvPr/>
        </p:nvSpPr>
        <p:spPr bwMode="auto">
          <a:xfrm>
            <a:off x="6096000" y="4191001"/>
            <a:ext cx="3151188" cy="2263775"/>
          </a:xfrm>
          <a:prstGeom prst="ellipse">
            <a:avLst/>
          </a:prstGeom>
          <a:gradFill rotWithShape="0">
            <a:gsLst>
              <a:gs pos="0">
                <a:srgbClr val="009999">
                  <a:gamma/>
                  <a:tint val="70196"/>
                  <a:invGamma/>
                </a:srgbClr>
              </a:gs>
              <a:gs pos="100000">
                <a:srgbClr val="009999"/>
              </a:gs>
            </a:gsLst>
            <a:path path="shape">
              <a:fillToRect l="50000" t="50000" r="50000" b="50000"/>
            </a:path>
          </a:gradFill>
          <a:ln>
            <a:noFill/>
          </a:ln>
          <a:effectLst>
            <a:outerShdw dist="107763" dir="2700000" algn="ctr" rotWithShape="0">
              <a:schemeClr val="bg2">
                <a:alpha val="50000"/>
              </a:schemeClr>
            </a:outerShdw>
          </a:effectLst>
        </p:spPr>
        <p:txBody>
          <a:bodyPr wrap="none" lIns="80963" tIns="41275" rIns="80963" bIns="41275" anchor="ctr"/>
          <a:lstStyle>
            <a:lvl1pPr defTabSz="804863">
              <a:defRPr>
                <a:solidFill>
                  <a:schemeClr val="tx1"/>
                </a:solidFill>
                <a:latin typeface="Arial" charset="0"/>
              </a:defRPr>
            </a:lvl1pPr>
            <a:lvl2pPr marL="401638" defTabSz="804863">
              <a:defRPr>
                <a:solidFill>
                  <a:schemeClr val="tx1"/>
                </a:solidFill>
                <a:latin typeface="Arial" charset="0"/>
              </a:defRPr>
            </a:lvl2pPr>
            <a:lvl3pPr marL="804863" defTabSz="804863">
              <a:defRPr>
                <a:solidFill>
                  <a:schemeClr val="tx1"/>
                </a:solidFill>
                <a:latin typeface="Arial" charset="0"/>
              </a:defRPr>
            </a:lvl3pPr>
            <a:lvl4pPr marL="1206500" defTabSz="804863">
              <a:defRPr>
                <a:solidFill>
                  <a:schemeClr val="tx1"/>
                </a:solidFill>
                <a:latin typeface="Arial" charset="0"/>
              </a:defRPr>
            </a:lvl4pPr>
            <a:lvl5pPr marL="1609725" defTabSz="804863">
              <a:defRPr>
                <a:solidFill>
                  <a:schemeClr val="tx1"/>
                </a:solidFill>
                <a:latin typeface="Arial" charset="0"/>
              </a:defRPr>
            </a:lvl5pPr>
            <a:lvl6pPr marL="2066925" defTabSz="804863" fontAlgn="base">
              <a:spcBef>
                <a:spcPct val="0"/>
              </a:spcBef>
              <a:spcAft>
                <a:spcPct val="0"/>
              </a:spcAft>
              <a:defRPr>
                <a:solidFill>
                  <a:schemeClr val="tx1"/>
                </a:solidFill>
                <a:latin typeface="Arial" charset="0"/>
              </a:defRPr>
            </a:lvl6pPr>
            <a:lvl7pPr marL="2524125" defTabSz="804863" fontAlgn="base">
              <a:spcBef>
                <a:spcPct val="0"/>
              </a:spcBef>
              <a:spcAft>
                <a:spcPct val="0"/>
              </a:spcAft>
              <a:defRPr>
                <a:solidFill>
                  <a:schemeClr val="tx1"/>
                </a:solidFill>
                <a:latin typeface="Arial" charset="0"/>
              </a:defRPr>
            </a:lvl7pPr>
            <a:lvl8pPr marL="2981325" defTabSz="804863" fontAlgn="base">
              <a:spcBef>
                <a:spcPct val="0"/>
              </a:spcBef>
              <a:spcAft>
                <a:spcPct val="0"/>
              </a:spcAft>
              <a:defRPr>
                <a:solidFill>
                  <a:schemeClr val="tx1"/>
                </a:solidFill>
                <a:latin typeface="Arial" charset="0"/>
              </a:defRPr>
            </a:lvl8pPr>
            <a:lvl9pPr marL="3438525" defTabSz="804863" fontAlgn="base">
              <a:spcBef>
                <a:spcPct val="0"/>
              </a:spcBef>
              <a:spcAft>
                <a:spcPct val="0"/>
              </a:spcAft>
              <a:defRPr>
                <a:solidFill>
                  <a:schemeClr val="tx1"/>
                </a:solidFill>
                <a:latin typeface="Arial" charset="0"/>
              </a:defRPr>
            </a:lvl9pPr>
          </a:lstStyle>
          <a:p>
            <a:pPr algn="ctr">
              <a:lnSpc>
                <a:spcPct val="90000"/>
              </a:lnSpc>
              <a:defRPr/>
            </a:pPr>
            <a:endParaRPr lang="en-US" altLang="en-US" sz="2500">
              <a:solidFill>
                <a:srgbClr val="000000"/>
              </a:solidFill>
              <a:latin typeface="Tahoma" pitchFamily="34" charset="0"/>
            </a:endParaRPr>
          </a:p>
          <a:p>
            <a:pPr algn="ctr">
              <a:defRPr/>
            </a:pPr>
            <a:r>
              <a:rPr lang="en-US" altLang="en-US" sz="2200">
                <a:solidFill>
                  <a:srgbClr val="FFFFFF"/>
                </a:solidFill>
                <a:effectLst>
                  <a:outerShdw blurRad="38100" dist="38100" dir="2700000" algn="tl">
                    <a:srgbClr val="000000"/>
                  </a:outerShdw>
                </a:effectLst>
                <a:latin typeface="Tahoma" pitchFamily="34" charset="0"/>
              </a:rPr>
              <a:t>Oligopolistic </a:t>
            </a:r>
          </a:p>
          <a:p>
            <a:pPr algn="ctr">
              <a:defRPr/>
            </a:pPr>
            <a:r>
              <a:rPr lang="en-US" altLang="en-US" sz="2200">
                <a:solidFill>
                  <a:srgbClr val="FFFFFF"/>
                </a:solidFill>
                <a:effectLst>
                  <a:outerShdw blurRad="38100" dist="38100" dir="2700000" algn="tl">
                    <a:srgbClr val="000000"/>
                  </a:outerShdw>
                </a:effectLst>
                <a:latin typeface="Tahoma" pitchFamily="34" charset="0"/>
              </a:rPr>
              <a:t>Competition</a:t>
            </a:r>
          </a:p>
          <a:p>
            <a:pPr algn="ctr">
              <a:defRPr/>
            </a:pPr>
            <a:r>
              <a:rPr lang="en-US" altLang="en-US" sz="2000">
                <a:solidFill>
                  <a:srgbClr val="FFFFFF"/>
                </a:solidFill>
                <a:latin typeface="Tahoma" pitchFamily="34" charset="0"/>
              </a:rPr>
              <a:t>Few Sellers Who Are</a:t>
            </a:r>
          </a:p>
          <a:p>
            <a:pPr algn="ctr">
              <a:defRPr/>
            </a:pPr>
            <a:r>
              <a:rPr lang="en-US" altLang="en-US" sz="2000">
                <a:solidFill>
                  <a:srgbClr val="FFFFFF"/>
                </a:solidFill>
                <a:latin typeface="Tahoma" pitchFamily="34" charset="0"/>
              </a:rPr>
              <a:t>Sensitive to Each Other’s </a:t>
            </a:r>
          </a:p>
          <a:p>
            <a:pPr algn="ctr">
              <a:defRPr/>
            </a:pPr>
            <a:r>
              <a:rPr lang="en-US" altLang="en-US" sz="2000">
                <a:solidFill>
                  <a:srgbClr val="FFFFFF"/>
                </a:solidFill>
                <a:latin typeface="Tahoma" pitchFamily="34" charset="0"/>
              </a:rPr>
              <a:t>Pricing/ Marketing </a:t>
            </a:r>
          </a:p>
          <a:p>
            <a:pPr algn="ctr">
              <a:defRPr/>
            </a:pPr>
            <a:r>
              <a:rPr lang="en-US" altLang="en-US" sz="2000">
                <a:solidFill>
                  <a:srgbClr val="FFFFFF"/>
                </a:solidFill>
                <a:latin typeface="Tahoma" pitchFamily="34" charset="0"/>
              </a:rPr>
              <a:t>Strategies</a:t>
            </a:r>
          </a:p>
        </p:txBody>
      </p:sp>
      <p:sp>
        <p:nvSpPr>
          <p:cNvPr id="1682439" name="Oval 7">
            <a:extLst>
              <a:ext uri="{FF2B5EF4-FFF2-40B4-BE49-F238E27FC236}">
                <a16:creationId xmlns:a16="http://schemas.microsoft.com/office/drawing/2014/main" id="{418DFE75-7E90-C4AA-7103-EA1B515032E3}"/>
              </a:ext>
            </a:extLst>
          </p:cNvPr>
          <p:cNvSpPr>
            <a:spLocks noChangeArrowheads="1"/>
          </p:cNvSpPr>
          <p:nvPr/>
        </p:nvSpPr>
        <p:spPr bwMode="auto">
          <a:xfrm>
            <a:off x="7620000" y="2514600"/>
            <a:ext cx="2846388" cy="2262188"/>
          </a:xfrm>
          <a:prstGeom prst="ellipse">
            <a:avLst/>
          </a:prstGeom>
          <a:gradFill rotWithShape="0">
            <a:gsLst>
              <a:gs pos="0">
                <a:srgbClr val="5F5F5F">
                  <a:gamma/>
                  <a:tint val="73725"/>
                  <a:invGamma/>
                </a:srgbClr>
              </a:gs>
              <a:gs pos="100000">
                <a:srgbClr val="5F5F5F"/>
              </a:gs>
            </a:gsLst>
            <a:path path="shape">
              <a:fillToRect l="50000" t="50000" r="50000" b="50000"/>
            </a:path>
          </a:gradFill>
          <a:ln>
            <a:noFill/>
          </a:ln>
          <a:effectLst>
            <a:outerShdw dist="107763" dir="2700000" algn="ctr" rotWithShape="0">
              <a:schemeClr val="bg2">
                <a:alpha val="50000"/>
              </a:schemeClr>
            </a:outerShdw>
          </a:effectLst>
        </p:spPr>
        <p:txBody>
          <a:bodyPr wrap="none" lIns="80963" tIns="41275" rIns="80963" bIns="41275" anchor="ctr"/>
          <a:lstStyle>
            <a:lvl1pPr defTabSz="804863">
              <a:defRPr>
                <a:solidFill>
                  <a:schemeClr val="tx1"/>
                </a:solidFill>
                <a:latin typeface="Arial" charset="0"/>
              </a:defRPr>
            </a:lvl1pPr>
            <a:lvl2pPr marL="401638" defTabSz="804863">
              <a:defRPr>
                <a:solidFill>
                  <a:schemeClr val="tx1"/>
                </a:solidFill>
                <a:latin typeface="Arial" charset="0"/>
              </a:defRPr>
            </a:lvl2pPr>
            <a:lvl3pPr marL="804863" defTabSz="804863">
              <a:defRPr>
                <a:solidFill>
                  <a:schemeClr val="tx1"/>
                </a:solidFill>
                <a:latin typeface="Arial" charset="0"/>
              </a:defRPr>
            </a:lvl3pPr>
            <a:lvl4pPr marL="1206500" defTabSz="804863">
              <a:defRPr>
                <a:solidFill>
                  <a:schemeClr val="tx1"/>
                </a:solidFill>
                <a:latin typeface="Arial" charset="0"/>
              </a:defRPr>
            </a:lvl4pPr>
            <a:lvl5pPr marL="1609725" defTabSz="804863">
              <a:defRPr>
                <a:solidFill>
                  <a:schemeClr val="tx1"/>
                </a:solidFill>
                <a:latin typeface="Arial" charset="0"/>
              </a:defRPr>
            </a:lvl5pPr>
            <a:lvl6pPr marL="2066925" defTabSz="804863" fontAlgn="base">
              <a:spcBef>
                <a:spcPct val="0"/>
              </a:spcBef>
              <a:spcAft>
                <a:spcPct val="0"/>
              </a:spcAft>
              <a:defRPr>
                <a:solidFill>
                  <a:schemeClr val="tx1"/>
                </a:solidFill>
                <a:latin typeface="Arial" charset="0"/>
              </a:defRPr>
            </a:lvl6pPr>
            <a:lvl7pPr marL="2524125" defTabSz="804863" fontAlgn="base">
              <a:spcBef>
                <a:spcPct val="0"/>
              </a:spcBef>
              <a:spcAft>
                <a:spcPct val="0"/>
              </a:spcAft>
              <a:defRPr>
                <a:solidFill>
                  <a:schemeClr val="tx1"/>
                </a:solidFill>
                <a:latin typeface="Arial" charset="0"/>
              </a:defRPr>
            </a:lvl7pPr>
            <a:lvl8pPr marL="2981325" defTabSz="804863" fontAlgn="base">
              <a:spcBef>
                <a:spcPct val="0"/>
              </a:spcBef>
              <a:spcAft>
                <a:spcPct val="0"/>
              </a:spcAft>
              <a:defRPr>
                <a:solidFill>
                  <a:schemeClr val="tx1"/>
                </a:solidFill>
                <a:latin typeface="Arial" charset="0"/>
              </a:defRPr>
            </a:lvl8pPr>
            <a:lvl9pPr marL="3438525" defTabSz="804863" fontAlgn="base">
              <a:spcBef>
                <a:spcPct val="0"/>
              </a:spcBef>
              <a:spcAft>
                <a:spcPct val="0"/>
              </a:spcAft>
              <a:defRPr>
                <a:solidFill>
                  <a:schemeClr val="tx1"/>
                </a:solidFill>
                <a:latin typeface="Arial" charset="0"/>
              </a:defRPr>
            </a:lvl9pPr>
          </a:lstStyle>
          <a:p>
            <a:pPr algn="ctr">
              <a:defRPr/>
            </a:pPr>
            <a:r>
              <a:rPr lang="en-US" altLang="en-US" sz="2200">
                <a:solidFill>
                  <a:srgbClr val="FFFFFF"/>
                </a:solidFill>
                <a:effectLst>
                  <a:outerShdw blurRad="38100" dist="38100" dir="2700000" algn="tl">
                    <a:srgbClr val="000000"/>
                  </a:outerShdw>
                </a:effectLst>
                <a:latin typeface="Tahoma" pitchFamily="34" charset="0"/>
              </a:rPr>
              <a:t>Pure Monopoly</a:t>
            </a:r>
          </a:p>
          <a:p>
            <a:pPr algn="ctr">
              <a:defRPr/>
            </a:pPr>
            <a:r>
              <a:rPr lang="en-US" altLang="en-US" sz="2000">
                <a:solidFill>
                  <a:srgbClr val="FFFFFF"/>
                </a:solidFill>
                <a:latin typeface="Tahoma" pitchFamily="34" charset="0"/>
              </a:rPr>
              <a:t>Single Seller</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682434"/>
                                        </p:tgtEl>
                                        <p:attrNameLst>
                                          <p:attrName>style.visibility</p:attrName>
                                        </p:attrNameLst>
                                      </p:cBhvr>
                                      <p:to>
                                        <p:strVal val="visible"/>
                                      </p:to>
                                    </p:set>
                                    <p:animEffect transition="in" filter="blinds(horizontal)">
                                      <p:cBhvr>
                                        <p:cTn id="7" dur="500"/>
                                        <p:tgtEl>
                                          <p:spTgt spid="1682434"/>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682435"/>
                                        </p:tgtEl>
                                        <p:attrNameLst>
                                          <p:attrName>style.visibility</p:attrName>
                                        </p:attrNameLst>
                                      </p:cBhvr>
                                      <p:to>
                                        <p:strVal val="visible"/>
                                      </p:to>
                                    </p:set>
                                    <p:animEffect transition="in" filter="blinds(horizontal)">
                                      <p:cBhvr>
                                        <p:cTn id="11" dur="500"/>
                                        <p:tgtEl>
                                          <p:spTgt spid="1682435"/>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1682438"/>
                                        </p:tgtEl>
                                        <p:attrNameLst>
                                          <p:attrName>style.visibility</p:attrName>
                                        </p:attrNameLst>
                                      </p:cBhvr>
                                      <p:to>
                                        <p:strVal val="visible"/>
                                      </p:to>
                                    </p:set>
                                    <p:animEffect transition="in" filter="blinds(horizontal)">
                                      <p:cBhvr>
                                        <p:cTn id="15" dur="500"/>
                                        <p:tgtEl>
                                          <p:spTgt spid="1682438"/>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1682439"/>
                                        </p:tgtEl>
                                        <p:attrNameLst>
                                          <p:attrName>style.visibility</p:attrName>
                                        </p:attrNameLst>
                                      </p:cBhvr>
                                      <p:to>
                                        <p:strVal val="visible"/>
                                      </p:to>
                                    </p:set>
                                    <p:animEffect transition="in" filter="blinds(horizontal)">
                                      <p:cBhvr>
                                        <p:cTn id="19" dur="500"/>
                                        <p:tgtEl>
                                          <p:spTgt spid="1682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2434" grpId="0" animBg="1" autoUpdateAnimBg="0"/>
      <p:bldP spid="1682435" grpId="0" animBg="1" autoUpdateAnimBg="0"/>
      <p:bldP spid="1682438" grpId="0" animBg="1" autoUpdateAnimBg="0"/>
      <p:bldP spid="1682439"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a:extLst>
              <a:ext uri="{FF2B5EF4-FFF2-40B4-BE49-F238E27FC236}">
                <a16:creationId xmlns:a16="http://schemas.microsoft.com/office/drawing/2014/main" id="{4915E91A-3ADE-8E38-8AD8-00BCCC2BE303}"/>
              </a:ext>
            </a:extLst>
          </p:cNvPr>
          <p:cNvSpPr>
            <a:spLocks noGrp="1" noChangeArrowheads="1"/>
          </p:cNvSpPr>
          <p:nvPr>
            <p:ph type="title"/>
          </p:nvPr>
        </p:nvSpPr>
        <p:spPr>
          <a:xfrm>
            <a:off x="2971800" y="73026"/>
            <a:ext cx="7620000" cy="1527175"/>
          </a:xfrm>
        </p:spPr>
        <p:txBody>
          <a:bodyPr/>
          <a:lstStyle/>
          <a:p>
            <a:r>
              <a:rPr lang="en-US" altLang="en-US">
                <a:solidFill>
                  <a:srgbClr val="FF0000"/>
                </a:solidFill>
              </a:rPr>
              <a:t>Possible Solution to Price Cuts </a:t>
            </a:r>
          </a:p>
        </p:txBody>
      </p:sp>
      <p:pic>
        <p:nvPicPr>
          <p:cNvPr id="569347" name="Picture 3" descr="10-06">
            <a:extLst>
              <a:ext uri="{FF2B5EF4-FFF2-40B4-BE49-F238E27FC236}">
                <a16:creationId xmlns:a16="http://schemas.microsoft.com/office/drawing/2014/main" id="{DBE0D846-2547-F389-35E2-3BFE4C59518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62200" y="2041525"/>
            <a:ext cx="7391400" cy="4451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a:extLst>
              <a:ext uri="{FF2B5EF4-FFF2-40B4-BE49-F238E27FC236}">
                <a16:creationId xmlns:a16="http://schemas.microsoft.com/office/drawing/2014/main" id="{FCA3705D-D159-175E-894A-ADFD2B2833DC}"/>
              </a:ext>
            </a:extLst>
          </p:cNvPr>
          <p:cNvSpPr>
            <a:spLocks noGrp="1" noChangeArrowheads="1"/>
          </p:cNvSpPr>
          <p:nvPr>
            <p:ph type="title"/>
          </p:nvPr>
        </p:nvSpPr>
        <p:spPr/>
        <p:txBody>
          <a:bodyPr/>
          <a:lstStyle/>
          <a:p>
            <a:pPr algn="ctr"/>
            <a:r>
              <a:rPr lang="en-US" altLang="en-US">
                <a:solidFill>
                  <a:srgbClr val="FF0000"/>
                </a:solidFill>
              </a:rPr>
              <a:t>Demand Curve</a:t>
            </a:r>
          </a:p>
        </p:txBody>
      </p:sp>
      <p:pic>
        <p:nvPicPr>
          <p:cNvPr id="570371" name="Picture 3" descr="10-02">
            <a:extLst>
              <a:ext uri="{FF2B5EF4-FFF2-40B4-BE49-F238E27FC236}">
                <a16:creationId xmlns:a16="http://schemas.microsoft.com/office/drawing/2014/main" id="{39B251B6-5962-F410-1859-34FF163C8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57401"/>
            <a:ext cx="67818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626" name="Group 2">
            <a:extLst>
              <a:ext uri="{FF2B5EF4-FFF2-40B4-BE49-F238E27FC236}">
                <a16:creationId xmlns:a16="http://schemas.microsoft.com/office/drawing/2014/main" id="{74763C27-1C4E-C537-1126-0E84A1C28F81}"/>
              </a:ext>
            </a:extLst>
          </p:cNvPr>
          <p:cNvGrpSpPr>
            <a:grpSpLocks/>
          </p:cNvGrpSpPr>
          <p:nvPr/>
        </p:nvGrpSpPr>
        <p:grpSpPr bwMode="auto">
          <a:xfrm>
            <a:off x="2209801" y="2514600"/>
            <a:ext cx="7629525" cy="4033838"/>
            <a:chOff x="556" y="1248"/>
            <a:chExt cx="4806" cy="2733"/>
          </a:xfrm>
        </p:grpSpPr>
        <p:sp>
          <p:nvSpPr>
            <p:cNvPr id="410629" name="Rectangle 3">
              <a:extLst>
                <a:ext uri="{FF2B5EF4-FFF2-40B4-BE49-F238E27FC236}">
                  <a16:creationId xmlns:a16="http://schemas.microsoft.com/office/drawing/2014/main" id="{7372C859-47FB-015C-A38D-A3A6C7569332}"/>
                </a:ext>
              </a:extLst>
            </p:cNvPr>
            <p:cNvSpPr>
              <a:spLocks noChangeArrowheads="1"/>
            </p:cNvSpPr>
            <p:nvPr/>
          </p:nvSpPr>
          <p:spPr bwMode="auto">
            <a:xfrm>
              <a:off x="655" y="3727"/>
              <a:ext cx="1090"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a typeface="MS PGothic" panose="020B0600070205080204" pitchFamily="34" charset="-128"/>
              </a:endParaRPr>
            </a:p>
          </p:txBody>
        </p:sp>
        <p:sp>
          <p:nvSpPr>
            <p:cNvPr id="410630" name="Rectangle 4">
              <a:extLst>
                <a:ext uri="{FF2B5EF4-FFF2-40B4-BE49-F238E27FC236}">
                  <a16:creationId xmlns:a16="http://schemas.microsoft.com/office/drawing/2014/main" id="{600C0368-9DD8-874E-BDFD-04B3CE2B2E15}"/>
                </a:ext>
              </a:extLst>
            </p:cNvPr>
            <p:cNvSpPr>
              <a:spLocks noChangeArrowheads="1"/>
            </p:cNvSpPr>
            <p:nvPr/>
          </p:nvSpPr>
          <p:spPr bwMode="auto">
            <a:xfrm>
              <a:off x="2051" y="3727"/>
              <a:ext cx="1658"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a typeface="MS PGothic" panose="020B0600070205080204" pitchFamily="34" charset="-128"/>
              </a:endParaRPr>
            </a:p>
          </p:txBody>
        </p:sp>
        <p:sp>
          <p:nvSpPr>
            <p:cNvPr id="1704965" name="Rectangle 5">
              <a:extLst>
                <a:ext uri="{FF2B5EF4-FFF2-40B4-BE49-F238E27FC236}">
                  <a16:creationId xmlns:a16="http://schemas.microsoft.com/office/drawing/2014/main" id="{3496CC46-2EB7-8295-4B29-57C8C26BDD1A}"/>
                </a:ext>
              </a:extLst>
            </p:cNvPr>
            <p:cNvSpPr>
              <a:spLocks noChangeArrowheads="1"/>
            </p:cNvSpPr>
            <p:nvPr/>
          </p:nvSpPr>
          <p:spPr bwMode="auto">
            <a:xfrm>
              <a:off x="556" y="1248"/>
              <a:ext cx="1551" cy="307"/>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Sales</a:t>
              </a:r>
            </a:p>
          </p:txBody>
        </p:sp>
        <p:sp>
          <p:nvSpPr>
            <p:cNvPr id="1704966" name="Rectangle 6">
              <a:extLst>
                <a:ext uri="{FF2B5EF4-FFF2-40B4-BE49-F238E27FC236}">
                  <a16:creationId xmlns:a16="http://schemas.microsoft.com/office/drawing/2014/main" id="{32171389-8084-35D4-E90E-942B72CA3A1A}"/>
                </a:ext>
              </a:extLst>
            </p:cNvPr>
            <p:cNvSpPr>
              <a:spLocks noChangeArrowheads="1"/>
            </p:cNvSpPr>
            <p:nvPr/>
          </p:nvSpPr>
          <p:spPr bwMode="auto">
            <a:xfrm>
              <a:off x="556" y="1591"/>
              <a:ext cx="1551" cy="307"/>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Costs</a:t>
              </a:r>
            </a:p>
          </p:txBody>
        </p:sp>
        <p:sp>
          <p:nvSpPr>
            <p:cNvPr id="1704967" name="Rectangle 7">
              <a:extLst>
                <a:ext uri="{FF2B5EF4-FFF2-40B4-BE49-F238E27FC236}">
                  <a16:creationId xmlns:a16="http://schemas.microsoft.com/office/drawing/2014/main" id="{67CC5B57-9B1F-79DF-197F-14D62D6DA923}"/>
                </a:ext>
              </a:extLst>
            </p:cNvPr>
            <p:cNvSpPr>
              <a:spLocks noChangeArrowheads="1"/>
            </p:cNvSpPr>
            <p:nvPr/>
          </p:nvSpPr>
          <p:spPr bwMode="auto">
            <a:xfrm>
              <a:off x="556" y="1934"/>
              <a:ext cx="1551" cy="308"/>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Profits</a:t>
              </a:r>
            </a:p>
          </p:txBody>
        </p:sp>
        <p:sp>
          <p:nvSpPr>
            <p:cNvPr id="1704968" name="Rectangle 8">
              <a:extLst>
                <a:ext uri="{FF2B5EF4-FFF2-40B4-BE49-F238E27FC236}">
                  <a16:creationId xmlns:a16="http://schemas.microsoft.com/office/drawing/2014/main" id="{D8E60A2A-4010-624D-6A9F-E02838C0FFDC}"/>
                </a:ext>
              </a:extLst>
            </p:cNvPr>
            <p:cNvSpPr>
              <a:spLocks noChangeArrowheads="1"/>
            </p:cNvSpPr>
            <p:nvPr/>
          </p:nvSpPr>
          <p:spPr bwMode="auto">
            <a:xfrm>
              <a:off x="556" y="2278"/>
              <a:ext cx="1551" cy="307"/>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Marketing Objectives</a:t>
              </a:r>
            </a:p>
          </p:txBody>
        </p:sp>
        <p:sp>
          <p:nvSpPr>
            <p:cNvPr id="1704969" name="Rectangle 9">
              <a:extLst>
                <a:ext uri="{FF2B5EF4-FFF2-40B4-BE49-F238E27FC236}">
                  <a16:creationId xmlns:a16="http://schemas.microsoft.com/office/drawing/2014/main" id="{903B9BE8-859C-6E16-FAAD-39876B053B05}"/>
                </a:ext>
              </a:extLst>
            </p:cNvPr>
            <p:cNvSpPr>
              <a:spLocks noChangeArrowheads="1"/>
            </p:cNvSpPr>
            <p:nvPr/>
          </p:nvSpPr>
          <p:spPr bwMode="auto">
            <a:xfrm>
              <a:off x="556" y="2621"/>
              <a:ext cx="1551" cy="308"/>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Product</a:t>
              </a:r>
            </a:p>
          </p:txBody>
        </p:sp>
        <p:sp>
          <p:nvSpPr>
            <p:cNvPr id="1704970" name="Rectangle 10">
              <a:extLst>
                <a:ext uri="{FF2B5EF4-FFF2-40B4-BE49-F238E27FC236}">
                  <a16:creationId xmlns:a16="http://schemas.microsoft.com/office/drawing/2014/main" id="{62F9DDD1-7CD8-0C87-232D-D3D56718D7D2}"/>
                </a:ext>
              </a:extLst>
            </p:cNvPr>
            <p:cNvSpPr>
              <a:spLocks noChangeArrowheads="1"/>
            </p:cNvSpPr>
            <p:nvPr/>
          </p:nvSpPr>
          <p:spPr bwMode="auto">
            <a:xfrm>
              <a:off x="556" y="2965"/>
              <a:ext cx="1551" cy="312"/>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Price</a:t>
              </a:r>
            </a:p>
          </p:txBody>
        </p:sp>
        <p:sp>
          <p:nvSpPr>
            <p:cNvPr id="1704971" name="Rectangle 11">
              <a:extLst>
                <a:ext uri="{FF2B5EF4-FFF2-40B4-BE49-F238E27FC236}">
                  <a16:creationId xmlns:a16="http://schemas.microsoft.com/office/drawing/2014/main" id="{95B2A863-4AB1-A6E5-E003-B03EC5F41F4C}"/>
                </a:ext>
              </a:extLst>
            </p:cNvPr>
            <p:cNvSpPr>
              <a:spLocks noChangeArrowheads="1"/>
            </p:cNvSpPr>
            <p:nvPr/>
          </p:nvSpPr>
          <p:spPr bwMode="auto">
            <a:xfrm>
              <a:off x="2450" y="1248"/>
              <a:ext cx="2912" cy="307"/>
            </a:xfrm>
            <a:prstGeom prst="rect">
              <a:avLst/>
            </a:prstGeom>
            <a:gradFill rotWithShape="0">
              <a:gsLst>
                <a:gs pos="0">
                  <a:srgbClr val="F95AB7"/>
                </a:gs>
                <a:gs pos="50000">
                  <a:srgbClr val="F95AB7">
                    <a:gamma/>
                    <a:tint val="89804"/>
                    <a:invGamma/>
                  </a:srgbClr>
                </a:gs>
                <a:gs pos="100000">
                  <a:srgbClr val="F95AB7"/>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Low sales    </a:t>
              </a:r>
            </a:p>
          </p:txBody>
        </p:sp>
        <p:sp>
          <p:nvSpPr>
            <p:cNvPr id="1704972" name="Rectangle 12">
              <a:extLst>
                <a:ext uri="{FF2B5EF4-FFF2-40B4-BE49-F238E27FC236}">
                  <a16:creationId xmlns:a16="http://schemas.microsoft.com/office/drawing/2014/main" id="{56402710-BB2D-8329-3940-CBD53FD0C50F}"/>
                </a:ext>
              </a:extLst>
            </p:cNvPr>
            <p:cNvSpPr>
              <a:spLocks noChangeArrowheads="1"/>
            </p:cNvSpPr>
            <p:nvPr/>
          </p:nvSpPr>
          <p:spPr bwMode="auto">
            <a:xfrm>
              <a:off x="2450" y="1591"/>
              <a:ext cx="2912" cy="307"/>
            </a:xfrm>
            <a:prstGeom prst="rect">
              <a:avLst/>
            </a:prstGeom>
            <a:gradFill rotWithShape="0">
              <a:gsLst>
                <a:gs pos="0">
                  <a:srgbClr val="F95AB7"/>
                </a:gs>
                <a:gs pos="50000">
                  <a:srgbClr val="F95AB7">
                    <a:gamma/>
                    <a:tint val="89804"/>
                    <a:invGamma/>
                  </a:srgbClr>
                </a:gs>
                <a:gs pos="100000">
                  <a:srgbClr val="F95AB7"/>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High cost per customer</a:t>
              </a:r>
            </a:p>
          </p:txBody>
        </p:sp>
        <p:sp>
          <p:nvSpPr>
            <p:cNvPr id="1704973" name="Rectangle 13">
              <a:extLst>
                <a:ext uri="{FF2B5EF4-FFF2-40B4-BE49-F238E27FC236}">
                  <a16:creationId xmlns:a16="http://schemas.microsoft.com/office/drawing/2014/main" id="{F60589B6-525D-1E9B-8BDB-F0A1672103B7}"/>
                </a:ext>
              </a:extLst>
            </p:cNvPr>
            <p:cNvSpPr>
              <a:spLocks noChangeArrowheads="1"/>
            </p:cNvSpPr>
            <p:nvPr/>
          </p:nvSpPr>
          <p:spPr bwMode="auto">
            <a:xfrm>
              <a:off x="2450" y="1934"/>
              <a:ext cx="2912" cy="308"/>
            </a:xfrm>
            <a:prstGeom prst="rect">
              <a:avLst/>
            </a:prstGeom>
            <a:gradFill rotWithShape="0">
              <a:gsLst>
                <a:gs pos="0">
                  <a:srgbClr val="F95AB7"/>
                </a:gs>
                <a:gs pos="50000">
                  <a:srgbClr val="F95AB7">
                    <a:gamma/>
                    <a:tint val="89804"/>
                    <a:invGamma/>
                  </a:srgbClr>
                </a:gs>
                <a:gs pos="100000">
                  <a:srgbClr val="F95AB7"/>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Negative or low</a:t>
              </a:r>
            </a:p>
          </p:txBody>
        </p:sp>
        <p:sp>
          <p:nvSpPr>
            <p:cNvPr id="1704974" name="Rectangle 14">
              <a:extLst>
                <a:ext uri="{FF2B5EF4-FFF2-40B4-BE49-F238E27FC236}">
                  <a16:creationId xmlns:a16="http://schemas.microsoft.com/office/drawing/2014/main" id="{636C24F3-5532-1F35-9317-2CB8FA052853}"/>
                </a:ext>
              </a:extLst>
            </p:cNvPr>
            <p:cNvSpPr>
              <a:spLocks noChangeArrowheads="1"/>
            </p:cNvSpPr>
            <p:nvPr/>
          </p:nvSpPr>
          <p:spPr bwMode="auto">
            <a:xfrm>
              <a:off x="2450" y="2278"/>
              <a:ext cx="2912" cy="307"/>
            </a:xfrm>
            <a:prstGeom prst="rect">
              <a:avLst/>
            </a:prstGeom>
            <a:gradFill rotWithShape="0">
              <a:gsLst>
                <a:gs pos="0">
                  <a:srgbClr val="F95AB7"/>
                </a:gs>
                <a:gs pos="50000">
                  <a:srgbClr val="F95AB7">
                    <a:gamma/>
                    <a:tint val="89804"/>
                    <a:invGamma/>
                  </a:srgbClr>
                </a:gs>
                <a:gs pos="100000">
                  <a:srgbClr val="F95AB7"/>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Create product awareness and trial</a:t>
              </a:r>
            </a:p>
          </p:txBody>
        </p:sp>
        <p:sp>
          <p:nvSpPr>
            <p:cNvPr id="1704975" name="Rectangle 15">
              <a:extLst>
                <a:ext uri="{FF2B5EF4-FFF2-40B4-BE49-F238E27FC236}">
                  <a16:creationId xmlns:a16="http://schemas.microsoft.com/office/drawing/2014/main" id="{BE4AA4E7-3B08-00BE-C808-AE5047A4FF06}"/>
                </a:ext>
              </a:extLst>
            </p:cNvPr>
            <p:cNvSpPr>
              <a:spLocks noChangeArrowheads="1"/>
            </p:cNvSpPr>
            <p:nvPr/>
          </p:nvSpPr>
          <p:spPr bwMode="auto">
            <a:xfrm>
              <a:off x="2450" y="2621"/>
              <a:ext cx="2912" cy="308"/>
            </a:xfrm>
            <a:prstGeom prst="rect">
              <a:avLst/>
            </a:prstGeom>
            <a:gradFill rotWithShape="0">
              <a:gsLst>
                <a:gs pos="0">
                  <a:srgbClr val="F95AB7"/>
                </a:gs>
                <a:gs pos="50000">
                  <a:srgbClr val="F95AB7">
                    <a:gamma/>
                    <a:tint val="89804"/>
                    <a:invGamma/>
                  </a:srgbClr>
                </a:gs>
                <a:gs pos="100000">
                  <a:srgbClr val="F95AB7"/>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Offer a basic product</a:t>
              </a:r>
            </a:p>
          </p:txBody>
        </p:sp>
        <p:sp>
          <p:nvSpPr>
            <p:cNvPr id="1704976" name="Rectangle 16">
              <a:extLst>
                <a:ext uri="{FF2B5EF4-FFF2-40B4-BE49-F238E27FC236}">
                  <a16:creationId xmlns:a16="http://schemas.microsoft.com/office/drawing/2014/main" id="{E302E197-336D-0F24-6A15-C2D9A25D9074}"/>
                </a:ext>
              </a:extLst>
            </p:cNvPr>
            <p:cNvSpPr>
              <a:spLocks noChangeArrowheads="1"/>
            </p:cNvSpPr>
            <p:nvPr/>
          </p:nvSpPr>
          <p:spPr bwMode="auto">
            <a:xfrm>
              <a:off x="2450" y="2965"/>
              <a:ext cx="2912" cy="312"/>
            </a:xfrm>
            <a:prstGeom prst="rect">
              <a:avLst/>
            </a:prstGeom>
            <a:gradFill rotWithShape="0">
              <a:gsLst>
                <a:gs pos="0">
                  <a:srgbClr val="F95AB7"/>
                </a:gs>
                <a:gs pos="50000">
                  <a:srgbClr val="F95AB7">
                    <a:gamma/>
                    <a:tint val="89804"/>
                    <a:invGamma/>
                  </a:srgbClr>
                </a:gs>
                <a:gs pos="100000">
                  <a:srgbClr val="F95AB7"/>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Usually is high</a:t>
              </a:r>
            </a:p>
          </p:txBody>
        </p:sp>
        <p:sp>
          <p:nvSpPr>
            <p:cNvPr id="1704977" name="Rectangle 17">
              <a:extLst>
                <a:ext uri="{FF2B5EF4-FFF2-40B4-BE49-F238E27FC236}">
                  <a16:creationId xmlns:a16="http://schemas.microsoft.com/office/drawing/2014/main" id="{F4E6E466-CBF3-14CB-57F1-5B3FFF2D4E65}"/>
                </a:ext>
              </a:extLst>
            </p:cNvPr>
            <p:cNvSpPr>
              <a:spLocks noChangeArrowheads="1"/>
            </p:cNvSpPr>
            <p:nvPr/>
          </p:nvSpPr>
          <p:spPr bwMode="auto">
            <a:xfrm>
              <a:off x="556" y="3304"/>
              <a:ext cx="1551" cy="307"/>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Distribution</a:t>
              </a:r>
            </a:p>
          </p:txBody>
        </p:sp>
        <p:sp>
          <p:nvSpPr>
            <p:cNvPr id="1704978" name="Rectangle 18">
              <a:extLst>
                <a:ext uri="{FF2B5EF4-FFF2-40B4-BE49-F238E27FC236}">
                  <a16:creationId xmlns:a16="http://schemas.microsoft.com/office/drawing/2014/main" id="{DDB4A80E-E23B-59DB-7F96-D84D3E5FBA10}"/>
                </a:ext>
              </a:extLst>
            </p:cNvPr>
            <p:cNvSpPr>
              <a:spLocks noChangeArrowheads="1"/>
            </p:cNvSpPr>
            <p:nvPr/>
          </p:nvSpPr>
          <p:spPr bwMode="auto">
            <a:xfrm>
              <a:off x="2450" y="3304"/>
              <a:ext cx="2912" cy="307"/>
            </a:xfrm>
            <a:prstGeom prst="rect">
              <a:avLst/>
            </a:prstGeom>
            <a:gradFill rotWithShape="0">
              <a:gsLst>
                <a:gs pos="0">
                  <a:srgbClr val="F95AB7"/>
                </a:gs>
                <a:gs pos="50000">
                  <a:srgbClr val="F95AB7">
                    <a:gamma/>
                    <a:tint val="89804"/>
                    <a:invGamma/>
                  </a:srgbClr>
                </a:gs>
                <a:gs pos="100000">
                  <a:srgbClr val="F95AB7"/>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High distribution expenses</a:t>
              </a:r>
            </a:p>
          </p:txBody>
        </p:sp>
        <p:sp>
          <p:nvSpPr>
            <p:cNvPr id="1704979" name="AutoShape 19">
              <a:extLst>
                <a:ext uri="{FF2B5EF4-FFF2-40B4-BE49-F238E27FC236}">
                  <a16:creationId xmlns:a16="http://schemas.microsoft.com/office/drawing/2014/main" id="{DB0485ED-9118-8D54-0A9A-F8FFF5D6314C}"/>
                </a:ext>
              </a:extLst>
            </p:cNvPr>
            <p:cNvSpPr>
              <a:spLocks noChangeArrowheads="1"/>
            </p:cNvSpPr>
            <p:nvPr/>
          </p:nvSpPr>
          <p:spPr bwMode="auto">
            <a:xfrm>
              <a:off x="2149" y="1615"/>
              <a:ext cx="327" cy="295"/>
            </a:xfrm>
            <a:prstGeom prst="rightArrow">
              <a:avLst>
                <a:gd name="adj1" fmla="val 50000"/>
                <a:gd name="adj2" fmla="val 55480"/>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4980" name="AutoShape 20">
              <a:extLst>
                <a:ext uri="{FF2B5EF4-FFF2-40B4-BE49-F238E27FC236}">
                  <a16:creationId xmlns:a16="http://schemas.microsoft.com/office/drawing/2014/main" id="{F9FE99DB-0D8E-AC36-94E0-F79CC91762A8}"/>
                </a:ext>
              </a:extLst>
            </p:cNvPr>
            <p:cNvSpPr>
              <a:spLocks noChangeArrowheads="1"/>
            </p:cNvSpPr>
            <p:nvPr/>
          </p:nvSpPr>
          <p:spPr bwMode="auto">
            <a:xfrm>
              <a:off x="2138" y="1966"/>
              <a:ext cx="317" cy="296"/>
            </a:xfrm>
            <a:prstGeom prst="rightArrow">
              <a:avLst>
                <a:gd name="adj1" fmla="val 50000"/>
                <a:gd name="adj2" fmla="val 53784"/>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4981" name="AutoShape 21">
              <a:extLst>
                <a:ext uri="{FF2B5EF4-FFF2-40B4-BE49-F238E27FC236}">
                  <a16:creationId xmlns:a16="http://schemas.microsoft.com/office/drawing/2014/main" id="{4D443255-62C9-965D-794B-21A98E29DC69}"/>
                </a:ext>
              </a:extLst>
            </p:cNvPr>
            <p:cNvSpPr>
              <a:spLocks noChangeArrowheads="1"/>
            </p:cNvSpPr>
            <p:nvPr/>
          </p:nvSpPr>
          <p:spPr bwMode="auto">
            <a:xfrm>
              <a:off x="2147" y="2288"/>
              <a:ext cx="308" cy="296"/>
            </a:xfrm>
            <a:prstGeom prst="rightArrow">
              <a:avLst>
                <a:gd name="adj1" fmla="val 50000"/>
                <a:gd name="adj2" fmla="val 52080"/>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4982" name="AutoShape 22">
              <a:extLst>
                <a:ext uri="{FF2B5EF4-FFF2-40B4-BE49-F238E27FC236}">
                  <a16:creationId xmlns:a16="http://schemas.microsoft.com/office/drawing/2014/main" id="{85D8B6C9-D31D-B561-3C2E-75288AFA1643}"/>
                </a:ext>
              </a:extLst>
            </p:cNvPr>
            <p:cNvSpPr>
              <a:spLocks noChangeArrowheads="1"/>
            </p:cNvSpPr>
            <p:nvPr/>
          </p:nvSpPr>
          <p:spPr bwMode="auto">
            <a:xfrm>
              <a:off x="2116" y="2651"/>
              <a:ext cx="349" cy="299"/>
            </a:xfrm>
            <a:prstGeom prst="rightArrow">
              <a:avLst>
                <a:gd name="adj1" fmla="val 50000"/>
                <a:gd name="adj2" fmla="val 59213"/>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4983" name="AutoShape 23">
              <a:extLst>
                <a:ext uri="{FF2B5EF4-FFF2-40B4-BE49-F238E27FC236}">
                  <a16:creationId xmlns:a16="http://schemas.microsoft.com/office/drawing/2014/main" id="{7538FDFA-8DAF-E4DA-3C79-F4EA6765EACE}"/>
                </a:ext>
              </a:extLst>
            </p:cNvPr>
            <p:cNvSpPr>
              <a:spLocks noChangeArrowheads="1"/>
            </p:cNvSpPr>
            <p:nvPr/>
          </p:nvSpPr>
          <p:spPr bwMode="auto">
            <a:xfrm>
              <a:off x="2138" y="2997"/>
              <a:ext cx="338" cy="296"/>
            </a:xfrm>
            <a:prstGeom prst="rightArrow">
              <a:avLst>
                <a:gd name="adj1" fmla="val 50000"/>
                <a:gd name="adj2" fmla="val 57153"/>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4984" name="AutoShape 24">
              <a:extLst>
                <a:ext uri="{FF2B5EF4-FFF2-40B4-BE49-F238E27FC236}">
                  <a16:creationId xmlns:a16="http://schemas.microsoft.com/office/drawing/2014/main" id="{AF1771BB-C761-4013-176C-5273168C0485}"/>
                </a:ext>
              </a:extLst>
            </p:cNvPr>
            <p:cNvSpPr>
              <a:spLocks noChangeArrowheads="1"/>
            </p:cNvSpPr>
            <p:nvPr/>
          </p:nvSpPr>
          <p:spPr bwMode="auto">
            <a:xfrm>
              <a:off x="2149" y="3317"/>
              <a:ext cx="327" cy="295"/>
            </a:xfrm>
            <a:prstGeom prst="rightArrow">
              <a:avLst>
                <a:gd name="adj1" fmla="val 50000"/>
                <a:gd name="adj2" fmla="val 55480"/>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4985" name="AutoShape 25">
              <a:extLst>
                <a:ext uri="{FF2B5EF4-FFF2-40B4-BE49-F238E27FC236}">
                  <a16:creationId xmlns:a16="http://schemas.microsoft.com/office/drawing/2014/main" id="{B6D31A38-AC4D-5721-E0BE-2314186E73CB}"/>
                </a:ext>
              </a:extLst>
            </p:cNvPr>
            <p:cNvSpPr>
              <a:spLocks noChangeArrowheads="1"/>
            </p:cNvSpPr>
            <p:nvPr/>
          </p:nvSpPr>
          <p:spPr bwMode="auto">
            <a:xfrm>
              <a:off x="2149" y="1276"/>
              <a:ext cx="316" cy="295"/>
            </a:xfrm>
            <a:prstGeom prst="rightArrow">
              <a:avLst>
                <a:gd name="adj1" fmla="val 50000"/>
                <a:gd name="adj2" fmla="val 53614"/>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4986" name="Rectangle 26">
              <a:extLst>
                <a:ext uri="{FF2B5EF4-FFF2-40B4-BE49-F238E27FC236}">
                  <a16:creationId xmlns:a16="http://schemas.microsoft.com/office/drawing/2014/main" id="{5B3D6642-D8F1-D41F-83EB-97F9BF9C0DF3}"/>
                </a:ext>
              </a:extLst>
            </p:cNvPr>
            <p:cNvSpPr>
              <a:spLocks noChangeArrowheads="1"/>
            </p:cNvSpPr>
            <p:nvPr/>
          </p:nvSpPr>
          <p:spPr bwMode="auto">
            <a:xfrm>
              <a:off x="567" y="3633"/>
              <a:ext cx="1549" cy="313"/>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Advertising</a:t>
              </a:r>
            </a:p>
          </p:txBody>
        </p:sp>
        <p:sp>
          <p:nvSpPr>
            <p:cNvPr id="1704987" name="Rectangle 27">
              <a:extLst>
                <a:ext uri="{FF2B5EF4-FFF2-40B4-BE49-F238E27FC236}">
                  <a16:creationId xmlns:a16="http://schemas.microsoft.com/office/drawing/2014/main" id="{C703150F-4BD9-570A-8F4C-9A5EE24FD379}"/>
                </a:ext>
              </a:extLst>
            </p:cNvPr>
            <p:cNvSpPr>
              <a:spLocks noChangeArrowheads="1"/>
            </p:cNvSpPr>
            <p:nvPr/>
          </p:nvSpPr>
          <p:spPr bwMode="auto">
            <a:xfrm>
              <a:off x="2465" y="3642"/>
              <a:ext cx="2897" cy="307"/>
            </a:xfrm>
            <a:prstGeom prst="rect">
              <a:avLst/>
            </a:prstGeom>
            <a:gradFill rotWithShape="0">
              <a:gsLst>
                <a:gs pos="0">
                  <a:srgbClr val="F95AB7"/>
                </a:gs>
                <a:gs pos="50000">
                  <a:srgbClr val="F95AB7">
                    <a:gamma/>
                    <a:tint val="89804"/>
                    <a:invGamma/>
                  </a:srgbClr>
                </a:gs>
                <a:gs pos="100000">
                  <a:srgbClr val="F95AB7"/>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Spending is high to inform consumers</a:t>
              </a:r>
            </a:p>
          </p:txBody>
        </p:sp>
        <p:sp>
          <p:nvSpPr>
            <p:cNvPr id="1704988" name="AutoShape 28">
              <a:extLst>
                <a:ext uri="{FF2B5EF4-FFF2-40B4-BE49-F238E27FC236}">
                  <a16:creationId xmlns:a16="http://schemas.microsoft.com/office/drawing/2014/main" id="{A8F9E75D-C38D-FE9B-B925-F57358DEB04A}"/>
                </a:ext>
              </a:extLst>
            </p:cNvPr>
            <p:cNvSpPr>
              <a:spLocks noChangeArrowheads="1"/>
            </p:cNvSpPr>
            <p:nvPr/>
          </p:nvSpPr>
          <p:spPr bwMode="auto">
            <a:xfrm>
              <a:off x="2160" y="3656"/>
              <a:ext cx="327" cy="295"/>
            </a:xfrm>
            <a:prstGeom prst="rightArrow">
              <a:avLst>
                <a:gd name="adj1" fmla="val 50000"/>
                <a:gd name="adj2" fmla="val 55480"/>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grpSp>
      <p:sp>
        <p:nvSpPr>
          <p:cNvPr id="410627" name="Rectangle 29">
            <a:extLst>
              <a:ext uri="{FF2B5EF4-FFF2-40B4-BE49-F238E27FC236}">
                <a16:creationId xmlns:a16="http://schemas.microsoft.com/office/drawing/2014/main" id="{1BFAFB62-68DE-D995-95A5-CF413A6D055F}"/>
              </a:ext>
            </a:extLst>
          </p:cNvPr>
          <p:cNvSpPr>
            <a:spLocks noChangeArrowheads="1"/>
          </p:cNvSpPr>
          <p:nvPr/>
        </p:nvSpPr>
        <p:spPr bwMode="auto">
          <a:xfrm>
            <a:off x="1295400" y="1905000"/>
            <a:ext cx="8858250" cy="51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lvl1pPr defTabSz="722313">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722313">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722313">
              <a:spcBef>
                <a:spcPct val="20000"/>
              </a:spcBef>
              <a:buClr>
                <a:schemeClr val="accent2"/>
              </a:buClr>
              <a:buChar char="•"/>
              <a:defRPr sz="2400">
                <a:solidFill>
                  <a:schemeClr val="tx2"/>
                </a:solidFill>
                <a:latin typeface="Arial" panose="020B0604020202020204" pitchFamily="34" charset="0"/>
              </a:defRPr>
            </a:lvl3pPr>
            <a:lvl4pPr marL="1600200" indent="-228600" defTabSz="722313">
              <a:spcBef>
                <a:spcPct val="20000"/>
              </a:spcBef>
              <a:buClr>
                <a:schemeClr val="tx1"/>
              </a:buClr>
              <a:buChar char="•"/>
              <a:defRPr sz="2000">
                <a:solidFill>
                  <a:schemeClr val="tx2"/>
                </a:solidFill>
                <a:latin typeface="Arial" panose="020B0604020202020204" pitchFamily="34" charset="0"/>
              </a:defRPr>
            </a:lvl4pPr>
            <a:lvl5pPr marL="2057400" indent="-228600" defTabSz="722313">
              <a:spcBef>
                <a:spcPct val="20000"/>
              </a:spcBef>
              <a:buChar char="•"/>
              <a:defRPr sz="2000">
                <a:solidFill>
                  <a:schemeClr val="tx2"/>
                </a:solidFill>
                <a:latin typeface="Arial" panose="020B0604020202020204" pitchFamily="34" charset="0"/>
              </a:defRPr>
            </a:lvl5pPr>
            <a:lvl6pPr marL="2514600" indent="-228600" defTabSz="722313"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722313"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722313"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722313"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2800">
                <a:solidFill>
                  <a:schemeClr val="tx1"/>
                </a:solidFill>
                <a:latin typeface="Tahoma" panose="020B0604030504040204" pitchFamily="34" charset="0"/>
                <a:ea typeface="MS PGothic" panose="020B0600070205080204" pitchFamily="34" charset="-128"/>
              </a:rPr>
              <a:t>Summary of Characteristics, Objectives, &amp; Strategies</a:t>
            </a:r>
          </a:p>
        </p:txBody>
      </p:sp>
      <p:sp>
        <p:nvSpPr>
          <p:cNvPr id="410628" name="Rectangle 30">
            <a:extLst>
              <a:ext uri="{FF2B5EF4-FFF2-40B4-BE49-F238E27FC236}">
                <a16:creationId xmlns:a16="http://schemas.microsoft.com/office/drawing/2014/main" id="{0A77691C-D503-C798-FECB-90E4F3EFA60D}"/>
              </a:ext>
            </a:extLst>
          </p:cNvPr>
          <p:cNvSpPr>
            <a:spLocks noGrp="1" noChangeArrowheads="1"/>
          </p:cNvSpPr>
          <p:nvPr>
            <p:ph type="title"/>
          </p:nvPr>
        </p:nvSpPr>
        <p:spPr/>
        <p:txBody>
          <a:bodyPr/>
          <a:lstStyle/>
          <a:p>
            <a:pPr algn="ctr" eaLnBrk="1" hangingPunct="1"/>
            <a:r>
              <a:rPr lang="en-US" altLang="en-US">
                <a:solidFill>
                  <a:srgbClr val="FF0000"/>
                </a:solidFill>
              </a:rPr>
              <a:t>Introduction Stage of the PLC</a:t>
            </a:r>
          </a:p>
        </p:txBody>
      </p:sp>
    </p:spTree>
  </p:cSld>
  <p:clrMapOvr>
    <a:masterClrMapping/>
  </p:clrMapOvr>
  <p:transition spd="slow">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a:extLst>
              <a:ext uri="{FF2B5EF4-FFF2-40B4-BE49-F238E27FC236}">
                <a16:creationId xmlns:a16="http://schemas.microsoft.com/office/drawing/2014/main" id="{C527C181-0308-0E20-9567-8B72B3BE87B6}"/>
              </a:ext>
            </a:extLst>
          </p:cNvPr>
          <p:cNvSpPr>
            <a:spLocks noGrp="1" noChangeArrowheads="1"/>
          </p:cNvSpPr>
          <p:nvPr>
            <p:ph type="title"/>
          </p:nvPr>
        </p:nvSpPr>
        <p:spPr/>
        <p:txBody>
          <a:bodyPr/>
          <a:lstStyle/>
          <a:p>
            <a:r>
              <a:rPr lang="en-US" altLang="en-US">
                <a:solidFill>
                  <a:srgbClr val="FF0000"/>
                </a:solidFill>
              </a:rPr>
              <a:t>Price Elasticity of Demand</a:t>
            </a:r>
          </a:p>
        </p:txBody>
      </p:sp>
      <p:sp>
        <p:nvSpPr>
          <p:cNvPr id="571395" name="Rectangle 3">
            <a:extLst>
              <a:ext uri="{FF2B5EF4-FFF2-40B4-BE49-F238E27FC236}">
                <a16:creationId xmlns:a16="http://schemas.microsoft.com/office/drawing/2014/main" id="{81A38277-EBCA-384A-0A51-7319096740EB}"/>
              </a:ext>
            </a:extLst>
          </p:cNvPr>
          <p:cNvSpPr>
            <a:spLocks noChangeArrowheads="1"/>
          </p:cNvSpPr>
          <p:nvPr/>
        </p:nvSpPr>
        <p:spPr bwMode="auto">
          <a:xfrm>
            <a:off x="1981201" y="1828800"/>
            <a:ext cx="8334375" cy="4922838"/>
          </a:xfrm>
          <a:prstGeom prst="rect">
            <a:avLst/>
          </a:prstGeom>
          <a:solidFill>
            <a:schemeClr val="accent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grpSp>
        <p:nvGrpSpPr>
          <p:cNvPr id="571396" name="Group 4">
            <a:extLst>
              <a:ext uri="{FF2B5EF4-FFF2-40B4-BE49-F238E27FC236}">
                <a16:creationId xmlns:a16="http://schemas.microsoft.com/office/drawing/2014/main" id="{C24C8FF6-F528-5241-FA1E-5E475F4953E7}"/>
              </a:ext>
            </a:extLst>
          </p:cNvPr>
          <p:cNvGrpSpPr>
            <a:grpSpLocks/>
          </p:cNvGrpSpPr>
          <p:nvPr/>
        </p:nvGrpSpPr>
        <p:grpSpPr bwMode="auto">
          <a:xfrm>
            <a:off x="4194175" y="1914526"/>
            <a:ext cx="4324350" cy="1965325"/>
            <a:chOff x="1825" y="563"/>
            <a:chExt cx="2997" cy="1649"/>
          </a:xfrm>
        </p:grpSpPr>
        <p:sp>
          <p:nvSpPr>
            <p:cNvPr id="571420" name="Rectangle 5">
              <a:extLst>
                <a:ext uri="{FF2B5EF4-FFF2-40B4-BE49-F238E27FC236}">
                  <a16:creationId xmlns:a16="http://schemas.microsoft.com/office/drawing/2014/main" id="{0551807F-B40D-20E6-9419-D01E6ACABED8}"/>
                </a:ext>
              </a:extLst>
            </p:cNvPr>
            <p:cNvSpPr>
              <a:spLocks noChangeArrowheads="1"/>
            </p:cNvSpPr>
            <p:nvPr/>
          </p:nvSpPr>
          <p:spPr bwMode="auto">
            <a:xfrm>
              <a:off x="1828" y="563"/>
              <a:ext cx="107" cy="1646"/>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571421" name="Rectangle 6">
              <a:extLst>
                <a:ext uri="{FF2B5EF4-FFF2-40B4-BE49-F238E27FC236}">
                  <a16:creationId xmlns:a16="http://schemas.microsoft.com/office/drawing/2014/main" id="{44DDA66B-C7DE-8C16-736C-8CA34173C041}"/>
                </a:ext>
              </a:extLst>
            </p:cNvPr>
            <p:cNvSpPr>
              <a:spLocks noChangeArrowheads="1"/>
            </p:cNvSpPr>
            <p:nvPr/>
          </p:nvSpPr>
          <p:spPr bwMode="auto">
            <a:xfrm>
              <a:off x="1825" y="2161"/>
              <a:ext cx="2997" cy="51"/>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grpSp>
      <p:sp>
        <p:nvSpPr>
          <p:cNvPr id="571397" name="Rectangle 7">
            <a:extLst>
              <a:ext uri="{FF2B5EF4-FFF2-40B4-BE49-F238E27FC236}">
                <a16:creationId xmlns:a16="http://schemas.microsoft.com/office/drawing/2014/main" id="{5F52E3ED-626F-F379-064C-D4381B8DFE2A}"/>
              </a:ext>
            </a:extLst>
          </p:cNvPr>
          <p:cNvSpPr>
            <a:spLocks noChangeArrowheads="1"/>
          </p:cNvSpPr>
          <p:nvPr/>
        </p:nvSpPr>
        <p:spPr bwMode="auto">
          <a:xfrm rot="16200000">
            <a:off x="2382335" y="2550929"/>
            <a:ext cx="710619" cy="35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2000">
                <a:solidFill>
                  <a:schemeClr val="tx1"/>
                </a:solidFill>
                <a:latin typeface="Tahoma" panose="020B0604030504040204" pitchFamily="34" charset="0"/>
              </a:rPr>
              <a:t>Price</a:t>
            </a:r>
          </a:p>
        </p:txBody>
      </p:sp>
      <p:sp>
        <p:nvSpPr>
          <p:cNvPr id="571398" name="Freeform 8">
            <a:extLst>
              <a:ext uri="{FF2B5EF4-FFF2-40B4-BE49-F238E27FC236}">
                <a16:creationId xmlns:a16="http://schemas.microsoft.com/office/drawing/2014/main" id="{1A0DF322-DC05-9C59-D337-2BCE28465445}"/>
              </a:ext>
            </a:extLst>
          </p:cNvPr>
          <p:cNvSpPr>
            <a:spLocks/>
          </p:cNvSpPr>
          <p:nvPr/>
        </p:nvSpPr>
        <p:spPr bwMode="auto">
          <a:xfrm>
            <a:off x="4862514" y="5070476"/>
            <a:ext cx="3475037" cy="512763"/>
          </a:xfrm>
          <a:custGeom>
            <a:avLst/>
            <a:gdLst>
              <a:gd name="T0" fmla="*/ 0 w 2408"/>
              <a:gd name="T1" fmla="*/ 0 h 430"/>
              <a:gd name="T2" fmla="*/ 2147483646 w 2408"/>
              <a:gd name="T3" fmla="*/ 2147483646 h 430"/>
              <a:gd name="T4" fmla="*/ 2147483646 w 2408"/>
              <a:gd name="T5" fmla="*/ 2147483646 h 430"/>
              <a:gd name="T6" fmla="*/ 2147483646 w 2408"/>
              <a:gd name="T7" fmla="*/ 2147483646 h 430"/>
              <a:gd name="T8" fmla="*/ 2147483646 w 2408"/>
              <a:gd name="T9" fmla="*/ 2147483646 h 430"/>
              <a:gd name="T10" fmla="*/ 2147483646 w 2408"/>
              <a:gd name="T11" fmla="*/ 2147483646 h 430"/>
              <a:gd name="T12" fmla="*/ 2147483646 w 2408"/>
              <a:gd name="T13" fmla="*/ 2147483646 h 430"/>
              <a:gd name="T14" fmla="*/ 2147483646 w 2408"/>
              <a:gd name="T15" fmla="*/ 2147483646 h 430"/>
              <a:gd name="T16" fmla="*/ 2147483646 w 2408"/>
              <a:gd name="T17" fmla="*/ 2147483646 h 430"/>
              <a:gd name="T18" fmla="*/ 2147483646 w 2408"/>
              <a:gd name="T19" fmla="*/ 2147483646 h 430"/>
              <a:gd name="T20" fmla="*/ 2147483646 w 2408"/>
              <a:gd name="T21" fmla="*/ 2147483646 h 430"/>
              <a:gd name="T22" fmla="*/ 2147483646 w 2408"/>
              <a:gd name="T23" fmla="*/ 2147483646 h 430"/>
              <a:gd name="T24" fmla="*/ 2147483646 w 2408"/>
              <a:gd name="T25" fmla="*/ 2147483646 h 430"/>
              <a:gd name="T26" fmla="*/ 2147483646 w 2408"/>
              <a:gd name="T27" fmla="*/ 2147483646 h 430"/>
              <a:gd name="T28" fmla="*/ 2147483646 w 2408"/>
              <a:gd name="T29" fmla="*/ 2147483646 h 430"/>
              <a:gd name="T30" fmla="*/ 2147483646 w 2408"/>
              <a:gd name="T31" fmla="*/ 2147483646 h 430"/>
              <a:gd name="T32" fmla="*/ 2147483646 w 2408"/>
              <a:gd name="T33" fmla="*/ 2147483646 h 430"/>
              <a:gd name="T34" fmla="*/ 2147483646 w 2408"/>
              <a:gd name="T35" fmla="*/ 2147483646 h 430"/>
              <a:gd name="T36" fmla="*/ 2147483646 w 2408"/>
              <a:gd name="T37" fmla="*/ 2147483646 h 430"/>
              <a:gd name="T38" fmla="*/ 2147483646 w 2408"/>
              <a:gd name="T39" fmla="*/ 2147483646 h 430"/>
              <a:gd name="T40" fmla="*/ 2147483646 w 2408"/>
              <a:gd name="T41" fmla="*/ 2147483646 h 430"/>
              <a:gd name="T42" fmla="*/ 2147483646 w 2408"/>
              <a:gd name="T43" fmla="*/ 2147483646 h 430"/>
              <a:gd name="T44" fmla="*/ 2147483646 w 2408"/>
              <a:gd name="T45" fmla="*/ 2147483646 h 4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08" h="430">
                <a:moveTo>
                  <a:pt x="0" y="0"/>
                </a:moveTo>
                <a:lnTo>
                  <a:pt x="89" y="43"/>
                </a:lnTo>
                <a:lnTo>
                  <a:pt x="223" y="101"/>
                </a:lnTo>
                <a:lnTo>
                  <a:pt x="279" y="123"/>
                </a:lnTo>
                <a:lnTo>
                  <a:pt x="357" y="159"/>
                </a:lnTo>
                <a:lnTo>
                  <a:pt x="418" y="177"/>
                </a:lnTo>
                <a:lnTo>
                  <a:pt x="479" y="198"/>
                </a:lnTo>
                <a:lnTo>
                  <a:pt x="546" y="220"/>
                </a:lnTo>
                <a:lnTo>
                  <a:pt x="608" y="238"/>
                </a:lnTo>
                <a:lnTo>
                  <a:pt x="697" y="260"/>
                </a:lnTo>
                <a:lnTo>
                  <a:pt x="764" y="274"/>
                </a:lnTo>
                <a:lnTo>
                  <a:pt x="847" y="296"/>
                </a:lnTo>
                <a:lnTo>
                  <a:pt x="925" y="314"/>
                </a:lnTo>
                <a:lnTo>
                  <a:pt x="998" y="328"/>
                </a:lnTo>
                <a:lnTo>
                  <a:pt x="1082" y="342"/>
                </a:lnTo>
                <a:lnTo>
                  <a:pt x="1193" y="364"/>
                </a:lnTo>
                <a:lnTo>
                  <a:pt x="1327" y="386"/>
                </a:lnTo>
                <a:lnTo>
                  <a:pt x="1483" y="404"/>
                </a:lnTo>
                <a:lnTo>
                  <a:pt x="1639" y="418"/>
                </a:lnTo>
                <a:lnTo>
                  <a:pt x="1734" y="425"/>
                </a:lnTo>
                <a:lnTo>
                  <a:pt x="1845" y="429"/>
                </a:lnTo>
                <a:lnTo>
                  <a:pt x="1957" y="425"/>
                </a:lnTo>
                <a:lnTo>
                  <a:pt x="2407" y="418"/>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71399" name="Rectangle 9">
            <a:extLst>
              <a:ext uri="{FF2B5EF4-FFF2-40B4-BE49-F238E27FC236}">
                <a16:creationId xmlns:a16="http://schemas.microsoft.com/office/drawing/2014/main" id="{B6C9CFBB-24A6-1889-F09D-78D3E42D8519}"/>
              </a:ext>
            </a:extLst>
          </p:cNvPr>
          <p:cNvSpPr>
            <a:spLocks noChangeArrowheads="1"/>
          </p:cNvSpPr>
          <p:nvPr/>
        </p:nvSpPr>
        <p:spPr bwMode="auto">
          <a:xfrm>
            <a:off x="3862388" y="4013200"/>
            <a:ext cx="3734010" cy="35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2000">
                <a:solidFill>
                  <a:schemeClr val="tx1"/>
                </a:solidFill>
                <a:latin typeface="Tahoma" panose="020B0604030504040204" pitchFamily="34" charset="0"/>
              </a:rPr>
              <a:t>Quantity  Demanded per Period</a:t>
            </a:r>
          </a:p>
        </p:txBody>
      </p:sp>
      <p:sp>
        <p:nvSpPr>
          <p:cNvPr id="571400" name="Rectangle 10">
            <a:extLst>
              <a:ext uri="{FF2B5EF4-FFF2-40B4-BE49-F238E27FC236}">
                <a16:creationId xmlns:a16="http://schemas.microsoft.com/office/drawing/2014/main" id="{4A1BBC2E-666C-1475-9A50-31A2B33D4775}"/>
              </a:ext>
            </a:extLst>
          </p:cNvPr>
          <p:cNvSpPr>
            <a:spLocks noChangeArrowheads="1"/>
          </p:cNvSpPr>
          <p:nvPr/>
        </p:nvSpPr>
        <p:spPr bwMode="auto">
          <a:xfrm>
            <a:off x="6732588" y="1870075"/>
            <a:ext cx="3524250"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2000">
                <a:solidFill>
                  <a:schemeClr val="tx1"/>
                </a:solidFill>
                <a:latin typeface="Tahoma" panose="020B0604030504040204" pitchFamily="34" charset="0"/>
              </a:rPr>
              <a:t>A.  Inelastic Demand - </a:t>
            </a:r>
          </a:p>
          <a:p>
            <a:pPr>
              <a:lnSpc>
                <a:spcPct val="90000"/>
              </a:lnSpc>
              <a:spcBef>
                <a:spcPct val="0"/>
              </a:spcBef>
              <a:buClrTx/>
              <a:buSzTx/>
              <a:buFontTx/>
              <a:buNone/>
            </a:pPr>
            <a:r>
              <a:rPr lang="en-US" altLang="en-US" sz="2000">
                <a:solidFill>
                  <a:schemeClr val="tx1"/>
                </a:solidFill>
                <a:latin typeface="Tahoma" panose="020B0604030504040204" pitchFamily="34" charset="0"/>
              </a:rPr>
              <a:t>Demand Hardly Changes With</a:t>
            </a:r>
          </a:p>
          <a:p>
            <a:pPr>
              <a:lnSpc>
                <a:spcPct val="90000"/>
              </a:lnSpc>
              <a:spcBef>
                <a:spcPct val="0"/>
              </a:spcBef>
              <a:buClrTx/>
              <a:buSzTx/>
              <a:buFontTx/>
              <a:buNone/>
            </a:pPr>
            <a:r>
              <a:rPr lang="en-US" altLang="en-US" sz="2000">
                <a:solidFill>
                  <a:schemeClr val="tx1"/>
                </a:solidFill>
                <a:latin typeface="Tahoma" panose="020B0604030504040204" pitchFamily="34" charset="0"/>
              </a:rPr>
              <a:t>a Small Change in Price.</a:t>
            </a:r>
          </a:p>
        </p:txBody>
      </p:sp>
      <p:sp>
        <p:nvSpPr>
          <p:cNvPr id="571401" name="Rectangle 11">
            <a:extLst>
              <a:ext uri="{FF2B5EF4-FFF2-40B4-BE49-F238E27FC236}">
                <a16:creationId xmlns:a16="http://schemas.microsoft.com/office/drawing/2014/main" id="{1E0D4AB5-DF09-7719-0ECB-6F9884E487C6}"/>
              </a:ext>
            </a:extLst>
          </p:cNvPr>
          <p:cNvSpPr>
            <a:spLocks noChangeArrowheads="1"/>
          </p:cNvSpPr>
          <p:nvPr/>
        </p:nvSpPr>
        <p:spPr bwMode="auto">
          <a:xfrm>
            <a:off x="4310063" y="3162300"/>
            <a:ext cx="2259012" cy="674688"/>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571402" name="Rectangle 12">
            <a:extLst>
              <a:ext uri="{FF2B5EF4-FFF2-40B4-BE49-F238E27FC236}">
                <a16:creationId xmlns:a16="http://schemas.microsoft.com/office/drawing/2014/main" id="{94CB5937-801F-F0C1-B673-B211ADBAEF71}"/>
              </a:ext>
            </a:extLst>
          </p:cNvPr>
          <p:cNvSpPr>
            <a:spLocks noChangeArrowheads="1"/>
          </p:cNvSpPr>
          <p:nvPr/>
        </p:nvSpPr>
        <p:spPr bwMode="auto">
          <a:xfrm>
            <a:off x="4341813" y="2768600"/>
            <a:ext cx="1789112" cy="1074738"/>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571403" name="Freeform 13">
            <a:extLst>
              <a:ext uri="{FF2B5EF4-FFF2-40B4-BE49-F238E27FC236}">
                <a16:creationId xmlns:a16="http://schemas.microsoft.com/office/drawing/2014/main" id="{5D64572F-95DB-3EB3-9B68-0F4FEFB62E3D}"/>
              </a:ext>
            </a:extLst>
          </p:cNvPr>
          <p:cNvSpPr>
            <a:spLocks/>
          </p:cNvSpPr>
          <p:nvPr/>
        </p:nvSpPr>
        <p:spPr bwMode="auto">
          <a:xfrm>
            <a:off x="6029326" y="2378075"/>
            <a:ext cx="1108075" cy="1036638"/>
          </a:xfrm>
          <a:custGeom>
            <a:avLst/>
            <a:gdLst>
              <a:gd name="T0" fmla="*/ 2147483646 w 768"/>
              <a:gd name="T1" fmla="*/ 2147483646 h 870"/>
              <a:gd name="T2" fmla="*/ 2147483646 w 768"/>
              <a:gd name="T3" fmla="*/ 2147483646 h 870"/>
              <a:gd name="T4" fmla="*/ 2147483646 w 768"/>
              <a:gd name="T5" fmla="*/ 2147483646 h 870"/>
              <a:gd name="T6" fmla="*/ 2147483646 w 768"/>
              <a:gd name="T7" fmla="*/ 2147483646 h 870"/>
              <a:gd name="T8" fmla="*/ 2147483646 w 768"/>
              <a:gd name="T9" fmla="*/ 2147483646 h 870"/>
              <a:gd name="T10" fmla="*/ 2147483646 w 768"/>
              <a:gd name="T11" fmla="*/ 2147483646 h 870"/>
              <a:gd name="T12" fmla="*/ 2147483646 w 768"/>
              <a:gd name="T13" fmla="*/ 2147483646 h 870"/>
              <a:gd name="T14" fmla="*/ 2147483646 w 768"/>
              <a:gd name="T15" fmla="*/ 2147483646 h 870"/>
              <a:gd name="T16" fmla="*/ 2147483646 w 768"/>
              <a:gd name="T17" fmla="*/ 2147483646 h 870"/>
              <a:gd name="T18" fmla="*/ 2147483646 w 768"/>
              <a:gd name="T19" fmla="*/ 2147483646 h 870"/>
              <a:gd name="T20" fmla="*/ 2147483646 w 768"/>
              <a:gd name="T21" fmla="*/ 2147483646 h 870"/>
              <a:gd name="T22" fmla="*/ 2147483646 w 768"/>
              <a:gd name="T23" fmla="*/ 2147483646 h 870"/>
              <a:gd name="T24" fmla="*/ 2147483646 w 768"/>
              <a:gd name="T25" fmla="*/ 2147483646 h 870"/>
              <a:gd name="T26" fmla="*/ 2147483646 w 768"/>
              <a:gd name="T27" fmla="*/ 2147483646 h 870"/>
              <a:gd name="T28" fmla="*/ 2147483646 w 768"/>
              <a:gd name="T29" fmla="*/ 2147483646 h 870"/>
              <a:gd name="T30" fmla="*/ 2147483646 w 768"/>
              <a:gd name="T31" fmla="*/ 2147483646 h 870"/>
              <a:gd name="T32" fmla="*/ 2147483646 w 768"/>
              <a:gd name="T33" fmla="*/ 2147483646 h 870"/>
              <a:gd name="T34" fmla="*/ 2147483646 w 768"/>
              <a:gd name="T35" fmla="*/ 2147483646 h 870"/>
              <a:gd name="T36" fmla="*/ 2147483646 w 768"/>
              <a:gd name="T37" fmla="*/ 2147483646 h 870"/>
              <a:gd name="T38" fmla="*/ 2147483646 w 768"/>
              <a:gd name="T39" fmla="*/ 2147483646 h 870"/>
              <a:gd name="T40" fmla="*/ 2147483646 w 768"/>
              <a:gd name="T41" fmla="*/ 2147483646 h 870"/>
              <a:gd name="T42" fmla="*/ 2147483646 w 768"/>
              <a:gd name="T43" fmla="*/ 2147483646 h 870"/>
              <a:gd name="T44" fmla="*/ 2147483646 w 768"/>
              <a:gd name="T45" fmla="*/ 2147483646 h 870"/>
              <a:gd name="T46" fmla="*/ 2147483646 w 768"/>
              <a:gd name="T47" fmla="*/ 2147483646 h 870"/>
              <a:gd name="T48" fmla="*/ 2147483646 w 768"/>
              <a:gd name="T49" fmla="*/ 2147483646 h 870"/>
              <a:gd name="T50" fmla="*/ 2147483646 w 768"/>
              <a:gd name="T51" fmla="*/ 2147483646 h 870"/>
              <a:gd name="T52" fmla="*/ 0 w 768"/>
              <a:gd name="T53" fmla="*/ 2147483646 h 870"/>
              <a:gd name="T54" fmla="*/ 2147483646 w 768"/>
              <a:gd name="T55" fmla="*/ 0 h 8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68" h="870">
                <a:moveTo>
                  <a:pt x="767" y="869"/>
                </a:moveTo>
                <a:lnTo>
                  <a:pt x="719" y="849"/>
                </a:lnTo>
                <a:lnTo>
                  <a:pt x="653" y="819"/>
                </a:lnTo>
                <a:lnTo>
                  <a:pt x="626" y="806"/>
                </a:lnTo>
                <a:lnTo>
                  <a:pt x="588" y="790"/>
                </a:lnTo>
                <a:lnTo>
                  <a:pt x="563" y="774"/>
                </a:lnTo>
                <a:lnTo>
                  <a:pt x="536" y="758"/>
                </a:lnTo>
                <a:lnTo>
                  <a:pt x="508" y="740"/>
                </a:lnTo>
                <a:lnTo>
                  <a:pt x="482" y="725"/>
                </a:lnTo>
                <a:lnTo>
                  <a:pt x="450" y="699"/>
                </a:lnTo>
                <a:lnTo>
                  <a:pt x="426" y="680"/>
                </a:lnTo>
                <a:lnTo>
                  <a:pt x="393" y="657"/>
                </a:lnTo>
                <a:lnTo>
                  <a:pt x="365" y="633"/>
                </a:lnTo>
                <a:lnTo>
                  <a:pt x="341" y="612"/>
                </a:lnTo>
                <a:lnTo>
                  <a:pt x="313" y="587"/>
                </a:lnTo>
                <a:lnTo>
                  <a:pt x="276" y="553"/>
                </a:lnTo>
                <a:lnTo>
                  <a:pt x="231" y="512"/>
                </a:lnTo>
                <a:lnTo>
                  <a:pt x="189" y="463"/>
                </a:lnTo>
                <a:lnTo>
                  <a:pt x="145" y="412"/>
                </a:lnTo>
                <a:lnTo>
                  <a:pt x="121" y="380"/>
                </a:lnTo>
                <a:lnTo>
                  <a:pt x="97" y="340"/>
                </a:lnTo>
                <a:lnTo>
                  <a:pt x="76" y="300"/>
                </a:lnTo>
                <a:lnTo>
                  <a:pt x="55" y="258"/>
                </a:lnTo>
                <a:lnTo>
                  <a:pt x="35" y="207"/>
                </a:lnTo>
                <a:lnTo>
                  <a:pt x="13" y="143"/>
                </a:lnTo>
                <a:lnTo>
                  <a:pt x="8" y="95"/>
                </a:lnTo>
                <a:lnTo>
                  <a:pt x="0" y="45"/>
                </a:lnTo>
                <a:lnTo>
                  <a:pt x="1" y="0"/>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71404" name="Rectangle 14">
            <a:extLst>
              <a:ext uri="{FF2B5EF4-FFF2-40B4-BE49-F238E27FC236}">
                <a16:creationId xmlns:a16="http://schemas.microsoft.com/office/drawing/2014/main" id="{8D245F6B-8D33-D0E5-CC4F-BD62080C4BEC}"/>
              </a:ext>
            </a:extLst>
          </p:cNvPr>
          <p:cNvSpPr>
            <a:spLocks noChangeArrowheads="1"/>
          </p:cNvSpPr>
          <p:nvPr/>
        </p:nvSpPr>
        <p:spPr bwMode="auto">
          <a:xfrm>
            <a:off x="3595688" y="2616200"/>
            <a:ext cx="417268" cy="32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i="1">
                <a:solidFill>
                  <a:schemeClr val="tx1"/>
                </a:solidFill>
                <a:latin typeface="Tahoma" panose="020B0604030504040204" pitchFamily="34" charset="0"/>
              </a:rPr>
              <a:t>P2</a:t>
            </a:r>
          </a:p>
        </p:txBody>
      </p:sp>
      <p:sp>
        <p:nvSpPr>
          <p:cNvPr id="571405" name="Rectangle 15">
            <a:extLst>
              <a:ext uri="{FF2B5EF4-FFF2-40B4-BE49-F238E27FC236}">
                <a16:creationId xmlns:a16="http://schemas.microsoft.com/office/drawing/2014/main" id="{61B000C6-9D82-7E3F-B18D-76DD8CFF928E}"/>
              </a:ext>
            </a:extLst>
          </p:cNvPr>
          <p:cNvSpPr>
            <a:spLocks noChangeArrowheads="1"/>
          </p:cNvSpPr>
          <p:nvPr/>
        </p:nvSpPr>
        <p:spPr bwMode="auto">
          <a:xfrm>
            <a:off x="3614738" y="2990850"/>
            <a:ext cx="417268" cy="32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i="1">
                <a:solidFill>
                  <a:schemeClr val="tx1"/>
                </a:solidFill>
                <a:latin typeface="Tahoma" panose="020B0604030504040204" pitchFamily="34" charset="0"/>
              </a:rPr>
              <a:t>P1</a:t>
            </a:r>
          </a:p>
        </p:txBody>
      </p:sp>
      <p:sp>
        <p:nvSpPr>
          <p:cNvPr id="571406" name="Rectangle 16">
            <a:extLst>
              <a:ext uri="{FF2B5EF4-FFF2-40B4-BE49-F238E27FC236}">
                <a16:creationId xmlns:a16="http://schemas.microsoft.com/office/drawing/2014/main" id="{968D4978-E976-13A3-3DE9-7A99F094BEE6}"/>
              </a:ext>
            </a:extLst>
          </p:cNvPr>
          <p:cNvSpPr>
            <a:spLocks noChangeArrowheads="1"/>
          </p:cNvSpPr>
          <p:nvPr/>
        </p:nvSpPr>
        <p:spPr bwMode="auto">
          <a:xfrm>
            <a:off x="6323013" y="3822700"/>
            <a:ext cx="454138" cy="32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i="1">
                <a:solidFill>
                  <a:schemeClr val="tx1"/>
                </a:solidFill>
                <a:latin typeface="Tahoma" panose="020B0604030504040204" pitchFamily="34" charset="0"/>
              </a:rPr>
              <a:t>Q1</a:t>
            </a:r>
          </a:p>
        </p:txBody>
      </p:sp>
      <p:sp>
        <p:nvSpPr>
          <p:cNvPr id="571407" name="Rectangle 17">
            <a:extLst>
              <a:ext uri="{FF2B5EF4-FFF2-40B4-BE49-F238E27FC236}">
                <a16:creationId xmlns:a16="http://schemas.microsoft.com/office/drawing/2014/main" id="{23DBFA52-1D77-3DA4-321D-42430234E652}"/>
              </a:ext>
            </a:extLst>
          </p:cNvPr>
          <p:cNvSpPr>
            <a:spLocks noChangeArrowheads="1"/>
          </p:cNvSpPr>
          <p:nvPr/>
        </p:nvSpPr>
        <p:spPr bwMode="auto">
          <a:xfrm>
            <a:off x="5845175" y="3822700"/>
            <a:ext cx="454138" cy="32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i="1">
                <a:solidFill>
                  <a:schemeClr val="tx1"/>
                </a:solidFill>
                <a:latin typeface="Tahoma" panose="020B0604030504040204" pitchFamily="34" charset="0"/>
              </a:rPr>
              <a:t>Q2</a:t>
            </a:r>
          </a:p>
        </p:txBody>
      </p:sp>
      <p:grpSp>
        <p:nvGrpSpPr>
          <p:cNvPr id="571408" name="Group 18">
            <a:extLst>
              <a:ext uri="{FF2B5EF4-FFF2-40B4-BE49-F238E27FC236}">
                <a16:creationId xmlns:a16="http://schemas.microsoft.com/office/drawing/2014/main" id="{397751D8-19FF-68B6-23A4-A4B2790BF127}"/>
              </a:ext>
            </a:extLst>
          </p:cNvPr>
          <p:cNvGrpSpPr>
            <a:grpSpLocks/>
          </p:cNvGrpSpPr>
          <p:nvPr/>
        </p:nvGrpSpPr>
        <p:grpSpPr bwMode="auto">
          <a:xfrm>
            <a:off x="4194175" y="4340226"/>
            <a:ext cx="4324350" cy="1965325"/>
            <a:chOff x="1825" y="2598"/>
            <a:chExt cx="2997" cy="1649"/>
          </a:xfrm>
        </p:grpSpPr>
        <p:sp>
          <p:nvSpPr>
            <p:cNvPr id="571418" name="Rectangle 19">
              <a:extLst>
                <a:ext uri="{FF2B5EF4-FFF2-40B4-BE49-F238E27FC236}">
                  <a16:creationId xmlns:a16="http://schemas.microsoft.com/office/drawing/2014/main" id="{E639E2C6-F02F-988C-E1C6-C804F3305CC3}"/>
                </a:ext>
              </a:extLst>
            </p:cNvPr>
            <p:cNvSpPr>
              <a:spLocks noChangeArrowheads="1"/>
            </p:cNvSpPr>
            <p:nvPr/>
          </p:nvSpPr>
          <p:spPr bwMode="auto">
            <a:xfrm>
              <a:off x="1828" y="2598"/>
              <a:ext cx="107" cy="1646"/>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571419" name="Rectangle 20">
              <a:extLst>
                <a:ext uri="{FF2B5EF4-FFF2-40B4-BE49-F238E27FC236}">
                  <a16:creationId xmlns:a16="http://schemas.microsoft.com/office/drawing/2014/main" id="{33875ECD-565C-9A40-1E34-68CEAAD81B3E}"/>
                </a:ext>
              </a:extLst>
            </p:cNvPr>
            <p:cNvSpPr>
              <a:spLocks noChangeArrowheads="1"/>
            </p:cNvSpPr>
            <p:nvPr/>
          </p:nvSpPr>
          <p:spPr bwMode="auto">
            <a:xfrm>
              <a:off x="1825" y="4197"/>
              <a:ext cx="2997" cy="5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grpSp>
      <p:sp>
        <p:nvSpPr>
          <p:cNvPr id="571409" name="Rectangle 21">
            <a:extLst>
              <a:ext uri="{FF2B5EF4-FFF2-40B4-BE49-F238E27FC236}">
                <a16:creationId xmlns:a16="http://schemas.microsoft.com/office/drawing/2014/main" id="{D29765D1-77D1-8873-0E77-2BD8415B1506}"/>
              </a:ext>
            </a:extLst>
          </p:cNvPr>
          <p:cNvSpPr>
            <a:spLocks noChangeArrowheads="1"/>
          </p:cNvSpPr>
          <p:nvPr/>
        </p:nvSpPr>
        <p:spPr bwMode="auto">
          <a:xfrm rot="16200000">
            <a:off x="2382336" y="4975041"/>
            <a:ext cx="710619" cy="35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2000">
                <a:solidFill>
                  <a:schemeClr val="tx1"/>
                </a:solidFill>
                <a:latin typeface="Tahoma" panose="020B0604030504040204" pitchFamily="34" charset="0"/>
              </a:rPr>
              <a:t>Price</a:t>
            </a:r>
          </a:p>
        </p:txBody>
      </p:sp>
      <p:sp>
        <p:nvSpPr>
          <p:cNvPr id="571410" name="Rectangle 22">
            <a:extLst>
              <a:ext uri="{FF2B5EF4-FFF2-40B4-BE49-F238E27FC236}">
                <a16:creationId xmlns:a16="http://schemas.microsoft.com/office/drawing/2014/main" id="{00550752-BE22-078B-4E8E-F25B1AB5810C}"/>
              </a:ext>
            </a:extLst>
          </p:cNvPr>
          <p:cNvSpPr>
            <a:spLocks noChangeArrowheads="1"/>
          </p:cNvSpPr>
          <p:nvPr/>
        </p:nvSpPr>
        <p:spPr bwMode="auto">
          <a:xfrm>
            <a:off x="3987801" y="6477000"/>
            <a:ext cx="3705225" cy="35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2000">
                <a:solidFill>
                  <a:schemeClr val="tx1"/>
                </a:solidFill>
                <a:latin typeface="Tahoma" panose="020B0604030504040204" pitchFamily="34" charset="0"/>
              </a:rPr>
              <a:t>Quantity  Demanded per Period</a:t>
            </a:r>
          </a:p>
        </p:txBody>
      </p:sp>
      <p:sp>
        <p:nvSpPr>
          <p:cNvPr id="571411" name="Rectangle 23">
            <a:extLst>
              <a:ext uri="{FF2B5EF4-FFF2-40B4-BE49-F238E27FC236}">
                <a16:creationId xmlns:a16="http://schemas.microsoft.com/office/drawing/2014/main" id="{08AC86EB-890A-2D22-2E8D-8FB79601729F}"/>
              </a:ext>
            </a:extLst>
          </p:cNvPr>
          <p:cNvSpPr>
            <a:spLocks noChangeArrowheads="1"/>
          </p:cNvSpPr>
          <p:nvPr/>
        </p:nvSpPr>
        <p:spPr bwMode="auto">
          <a:xfrm>
            <a:off x="4310064" y="5586414"/>
            <a:ext cx="3368675" cy="674687"/>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571412" name="Rectangle 24">
            <a:extLst>
              <a:ext uri="{FF2B5EF4-FFF2-40B4-BE49-F238E27FC236}">
                <a16:creationId xmlns:a16="http://schemas.microsoft.com/office/drawing/2014/main" id="{AEE5EA78-8C42-3130-7277-EA5B5E08374F}"/>
              </a:ext>
            </a:extLst>
          </p:cNvPr>
          <p:cNvSpPr>
            <a:spLocks noChangeArrowheads="1"/>
          </p:cNvSpPr>
          <p:nvPr/>
        </p:nvSpPr>
        <p:spPr bwMode="auto">
          <a:xfrm>
            <a:off x="4341813" y="5194300"/>
            <a:ext cx="823912" cy="1073150"/>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571413" name="Rectangle 25">
            <a:extLst>
              <a:ext uri="{FF2B5EF4-FFF2-40B4-BE49-F238E27FC236}">
                <a16:creationId xmlns:a16="http://schemas.microsoft.com/office/drawing/2014/main" id="{27B8443A-F0BC-DC72-A258-ABF30F564AFC}"/>
              </a:ext>
            </a:extLst>
          </p:cNvPr>
          <p:cNvSpPr>
            <a:spLocks noChangeArrowheads="1"/>
          </p:cNvSpPr>
          <p:nvPr/>
        </p:nvSpPr>
        <p:spPr bwMode="auto">
          <a:xfrm flipH="1">
            <a:off x="3635376" y="5060950"/>
            <a:ext cx="467603" cy="32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i="1">
                <a:solidFill>
                  <a:schemeClr val="tx1"/>
                </a:solidFill>
                <a:latin typeface="Tahoma" panose="020B0604030504040204" pitchFamily="34" charset="0"/>
              </a:rPr>
              <a:t>P’2</a:t>
            </a:r>
          </a:p>
        </p:txBody>
      </p:sp>
      <p:sp>
        <p:nvSpPr>
          <p:cNvPr id="571414" name="Rectangle 26">
            <a:extLst>
              <a:ext uri="{FF2B5EF4-FFF2-40B4-BE49-F238E27FC236}">
                <a16:creationId xmlns:a16="http://schemas.microsoft.com/office/drawing/2014/main" id="{28639E39-79C1-60A3-3B25-B8F7C945F7C3}"/>
              </a:ext>
            </a:extLst>
          </p:cNvPr>
          <p:cNvSpPr>
            <a:spLocks noChangeArrowheads="1"/>
          </p:cNvSpPr>
          <p:nvPr/>
        </p:nvSpPr>
        <p:spPr bwMode="auto">
          <a:xfrm>
            <a:off x="3614739" y="5414963"/>
            <a:ext cx="465359" cy="32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i="1">
                <a:solidFill>
                  <a:schemeClr val="tx1"/>
                </a:solidFill>
                <a:latin typeface="Tahoma" panose="020B0604030504040204" pitchFamily="34" charset="0"/>
              </a:rPr>
              <a:t>P’1</a:t>
            </a:r>
          </a:p>
        </p:txBody>
      </p:sp>
      <p:sp>
        <p:nvSpPr>
          <p:cNvPr id="571415" name="Rectangle 27">
            <a:extLst>
              <a:ext uri="{FF2B5EF4-FFF2-40B4-BE49-F238E27FC236}">
                <a16:creationId xmlns:a16="http://schemas.microsoft.com/office/drawing/2014/main" id="{82ACA418-86CE-BE4D-C329-1A9DB50774E2}"/>
              </a:ext>
            </a:extLst>
          </p:cNvPr>
          <p:cNvSpPr>
            <a:spLocks noChangeArrowheads="1"/>
          </p:cNvSpPr>
          <p:nvPr/>
        </p:nvSpPr>
        <p:spPr bwMode="auto">
          <a:xfrm>
            <a:off x="7419975" y="6254750"/>
            <a:ext cx="454138" cy="32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i="1">
                <a:solidFill>
                  <a:schemeClr val="tx1"/>
                </a:solidFill>
                <a:latin typeface="Tahoma" panose="020B0604030504040204" pitchFamily="34" charset="0"/>
              </a:rPr>
              <a:t>Q1</a:t>
            </a:r>
          </a:p>
        </p:txBody>
      </p:sp>
      <p:sp>
        <p:nvSpPr>
          <p:cNvPr id="571416" name="Rectangle 28">
            <a:extLst>
              <a:ext uri="{FF2B5EF4-FFF2-40B4-BE49-F238E27FC236}">
                <a16:creationId xmlns:a16="http://schemas.microsoft.com/office/drawing/2014/main" id="{D9C5EDC2-5E0C-3A54-F49D-0AD3A856106B}"/>
              </a:ext>
            </a:extLst>
          </p:cNvPr>
          <p:cNvSpPr>
            <a:spLocks noChangeArrowheads="1"/>
          </p:cNvSpPr>
          <p:nvPr/>
        </p:nvSpPr>
        <p:spPr bwMode="auto">
          <a:xfrm>
            <a:off x="4857750" y="6254750"/>
            <a:ext cx="454138" cy="32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1800" i="1">
                <a:solidFill>
                  <a:schemeClr val="tx1"/>
                </a:solidFill>
                <a:latin typeface="Tahoma" panose="020B0604030504040204" pitchFamily="34" charset="0"/>
              </a:rPr>
              <a:t>Q2</a:t>
            </a:r>
          </a:p>
        </p:txBody>
      </p:sp>
      <p:sp>
        <p:nvSpPr>
          <p:cNvPr id="571417" name="Rectangle 29">
            <a:extLst>
              <a:ext uri="{FF2B5EF4-FFF2-40B4-BE49-F238E27FC236}">
                <a16:creationId xmlns:a16="http://schemas.microsoft.com/office/drawing/2014/main" id="{A5960A78-C07D-AABF-5315-1B57AE09F5B7}"/>
              </a:ext>
            </a:extLst>
          </p:cNvPr>
          <p:cNvSpPr>
            <a:spLocks noChangeArrowheads="1"/>
          </p:cNvSpPr>
          <p:nvPr/>
        </p:nvSpPr>
        <p:spPr bwMode="auto">
          <a:xfrm>
            <a:off x="6732589" y="4384675"/>
            <a:ext cx="3602037"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2000">
                <a:solidFill>
                  <a:schemeClr val="tx1"/>
                </a:solidFill>
                <a:latin typeface="Tahoma" panose="020B0604030504040204" pitchFamily="34" charset="0"/>
              </a:rPr>
              <a:t>B.  Elastic Demand -</a:t>
            </a:r>
          </a:p>
          <a:p>
            <a:pPr>
              <a:lnSpc>
                <a:spcPct val="90000"/>
              </a:lnSpc>
              <a:spcBef>
                <a:spcPct val="0"/>
              </a:spcBef>
              <a:buClrTx/>
              <a:buSzTx/>
              <a:buFontTx/>
              <a:buNone/>
            </a:pPr>
            <a:r>
              <a:rPr lang="en-US" altLang="en-US" sz="2000">
                <a:solidFill>
                  <a:schemeClr val="tx1"/>
                </a:solidFill>
                <a:latin typeface="Tahoma" panose="020B0604030504040204" pitchFamily="34" charset="0"/>
              </a:rPr>
              <a:t>Demand Changes Greatly With</a:t>
            </a:r>
          </a:p>
          <a:p>
            <a:pPr>
              <a:lnSpc>
                <a:spcPct val="90000"/>
              </a:lnSpc>
              <a:spcBef>
                <a:spcPct val="0"/>
              </a:spcBef>
              <a:buClrTx/>
              <a:buSzTx/>
              <a:buFontTx/>
              <a:buNone/>
            </a:pPr>
            <a:r>
              <a:rPr lang="en-US" altLang="en-US" sz="2000">
                <a:solidFill>
                  <a:schemeClr val="tx1"/>
                </a:solidFill>
                <a:latin typeface="Tahoma" panose="020B0604030504040204" pitchFamily="34" charset="0"/>
              </a:rPr>
              <a:t>a Small Change in Price.</a:t>
            </a:r>
          </a:p>
        </p:txBody>
      </p:sp>
    </p:spTree>
  </p:cSld>
  <p:clrMapOvr>
    <a:masterClrMapping/>
  </p:clrMapOvr>
  <p:transition spd="slow">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a:extLst>
              <a:ext uri="{FF2B5EF4-FFF2-40B4-BE49-F238E27FC236}">
                <a16:creationId xmlns:a16="http://schemas.microsoft.com/office/drawing/2014/main" id="{91F66719-C2F0-2BAE-B3E1-41568B3F7FFF}"/>
              </a:ext>
            </a:extLst>
          </p:cNvPr>
          <p:cNvSpPr>
            <a:spLocks noGrp="1" noChangeArrowheads="1"/>
          </p:cNvSpPr>
          <p:nvPr>
            <p:ph type="title"/>
          </p:nvPr>
        </p:nvSpPr>
        <p:spPr/>
        <p:txBody>
          <a:bodyPr/>
          <a:lstStyle/>
          <a:p>
            <a:r>
              <a:rPr lang="en-US" altLang="en-US">
                <a:solidFill>
                  <a:srgbClr val="FF0000"/>
                </a:solidFill>
              </a:rPr>
              <a:t>Price Elasticity of Demand</a:t>
            </a:r>
          </a:p>
        </p:txBody>
      </p:sp>
      <p:sp>
        <p:nvSpPr>
          <p:cNvPr id="573443" name="Rectangle 3">
            <a:extLst>
              <a:ext uri="{FF2B5EF4-FFF2-40B4-BE49-F238E27FC236}">
                <a16:creationId xmlns:a16="http://schemas.microsoft.com/office/drawing/2014/main" id="{B6492AB8-F263-6A83-FC70-8C819C2E536F}"/>
              </a:ext>
            </a:extLst>
          </p:cNvPr>
          <p:cNvSpPr>
            <a:spLocks noGrp="1" noChangeArrowheads="1"/>
          </p:cNvSpPr>
          <p:nvPr>
            <p:ph type="body" idx="1"/>
          </p:nvPr>
        </p:nvSpPr>
        <p:spPr>
          <a:xfrm>
            <a:off x="2333626" y="2214564"/>
            <a:ext cx="8334375" cy="3881437"/>
          </a:xfrm>
        </p:spPr>
        <p:txBody>
          <a:bodyPr/>
          <a:lstStyle/>
          <a:p>
            <a:pPr>
              <a:lnSpc>
                <a:spcPct val="90000"/>
              </a:lnSpc>
              <a:buFont typeface="Wingdings" panose="05000000000000000000" pitchFamily="2" charset="2"/>
              <a:buNone/>
            </a:pPr>
            <a:endParaRPr lang="en-US" altLang="en-US"/>
          </a:p>
          <a:p>
            <a:pPr>
              <a:lnSpc>
                <a:spcPct val="90000"/>
              </a:lnSpc>
              <a:buFont typeface="Wingdings" panose="05000000000000000000" pitchFamily="2" charset="2"/>
              <a:buNone/>
            </a:pPr>
            <a:r>
              <a:rPr lang="en-US" altLang="en-US"/>
              <a:t>            Change in quantity demanded %</a:t>
            </a:r>
          </a:p>
          <a:p>
            <a:pPr>
              <a:lnSpc>
                <a:spcPct val="90000"/>
              </a:lnSpc>
              <a:buFont typeface="Wingdings" panose="05000000000000000000" pitchFamily="2" charset="2"/>
              <a:buNone/>
            </a:pPr>
            <a:r>
              <a:rPr lang="en-US" altLang="en-US"/>
              <a:t>            Change in price %</a:t>
            </a:r>
          </a:p>
          <a:p>
            <a:pPr>
              <a:lnSpc>
                <a:spcPct val="90000"/>
              </a:lnSpc>
              <a:buFont typeface="Wingdings" panose="05000000000000000000" pitchFamily="2" charset="2"/>
              <a:buNone/>
            </a:pPr>
            <a:r>
              <a:rPr lang="en-US" altLang="en-US"/>
              <a:t>-</a:t>
            </a:r>
            <a:r>
              <a:rPr lang="en-US" altLang="en-US" sz="2600"/>
              <a:t>When elasticity is greater than 1 ----- </a:t>
            </a:r>
            <a:r>
              <a:rPr lang="en-US" altLang="en-US" sz="2600" b="1">
                <a:solidFill>
                  <a:srgbClr val="FF0000"/>
                </a:solidFill>
              </a:rPr>
              <a:t>Elastic</a:t>
            </a:r>
          </a:p>
          <a:p>
            <a:pPr>
              <a:lnSpc>
                <a:spcPct val="90000"/>
              </a:lnSpc>
              <a:buFont typeface="Wingdings" panose="05000000000000000000" pitchFamily="2" charset="2"/>
              <a:buNone/>
            </a:pPr>
            <a:endParaRPr lang="en-US" altLang="en-US" sz="2600">
              <a:solidFill>
                <a:srgbClr val="FF0000"/>
              </a:solidFill>
            </a:endParaRPr>
          </a:p>
          <a:p>
            <a:pPr>
              <a:lnSpc>
                <a:spcPct val="90000"/>
              </a:lnSpc>
              <a:buFont typeface="Wingdings" panose="05000000000000000000" pitchFamily="2" charset="2"/>
              <a:buNone/>
            </a:pPr>
            <a:r>
              <a:rPr lang="en-US" altLang="en-US"/>
              <a:t>-When elasticity is less than 1 ----- </a:t>
            </a:r>
            <a:r>
              <a:rPr lang="en-US" altLang="en-US" b="1">
                <a:solidFill>
                  <a:srgbClr val="FF0000"/>
                </a:solidFill>
              </a:rPr>
              <a:t>Inelastic</a:t>
            </a:r>
          </a:p>
          <a:p>
            <a:pPr>
              <a:lnSpc>
                <a:spcPct val="90000"/>
              </a:lnSpc>
              <a:buFont typeface="Wingdings" panose="05000000000000000000" pitchFamily="2" charset="2"/>
              <a:buNone/>
            </a:pPr>
            <a:r>
              <a:rPr lang="en-US" altLang="en-US"/>
              <a:t>           </a:t>
            </a:r>
          </a:p>
        </p:txBody>
      </p:sp>
      <p:sp>
        <p:nvSpPr>
          <p:cNvPr id="573444" name="Line 4">
            <a:extLst>
              <a:ext uri="{FF2B5EF4-FFF2-40B4-BE49-F238E27FC236}">
                <a16:creationId xmlns:a16="http://schemas.microsoft.com/office/drawing/2014/main" id="{2E8D0707-2822-4F56-418C-51318D12C06C}"/>
              </a:ext>
            </a:extLst>
          </p:cNvPr>
          <p:cNvSpPr>
            <a:spLocks noChangeShapeType="1"/>
          </p:cNvSpPr>
          <p:nvPr/>
        </p:nvSpPr>
        <p:spPr bwMode="auto">
          <a:xfrm>
            <a:off x="3792538" y="3124200"/>
            <a:ext cx="5975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Title 1">
            <a:extLst>
              <a:ext uri="{FF2B5EF4-FFF2-40B4-BE49-F238E27FC236}">
                <a16:creationId xmlns:a16="http://schemas.microsoft.com/office/drawing/2014/main" id="{0276C9D5-8D5F-017F-AB81-2AA6F7CD3257}"/>
              </a:ext>
            </a:extLst>
          </p:cNvPr>
          <p:cNvSpPr>
            <a:spLocks noGrp="1" noChangeArrowheads="1"/>
          </p:cNvSpPr>
          <p:nvPr>
            <p:ph type="title"/>
          </p:nvPr>
        </p:nvSpPr>
        <p:spPr/>
        <p:txBody>
          <a:bodyPr/>
          <a:lstStyle/>
          <a:p>
            <a:r>
              <a:rPr lang="en-US" altLang="en-US"/>
              <a:t>Price inelastic products </a:t>
            </a:r>
          </a:p>
        </p:txBody>
      </p:sp>
      <p:sp>
        <p:nvSpPr>
          <p:cNvPr id="574467" name="Content Placeholder 2">
            <a:extLst>
              <a:ext uri="{FF2B5EF4-FFF2-40B4-BE49-F238E27FC236}">
                <a16:creationId xmlns:a16="http://schemas.microsoft.com/office/drawing/2014/main" id="{54CB5D98-768A-FB64-1C6D-EC39E9A19AF2}"/>
              </a:ext>
            </a:extLst>
          </p:cNvPr>
          <p:cNvSpPr>
            <a:spLocks noGrp="1" noChangeArrowheads="1"/>
          </p:cNvSpPr>
          <p:nvPr>
            <p:ph idx="1"/>
          </p:nvPr>
        </p:nvSpPr>
        <p:spPr/>
        <p:txBody>
          <a:bodyPr/>
          <a:lstStyle/>
          <a:p>
            <a:r>
              <a:rPr lang="en-US" altLang="en-US"/>
              <a:t>No competitors </a:t>
            </a:r>
          </a:p>
          <a:p>
            <a:r>
              <a:rPr lang="en-US" altLang="en-US"/>
              <a:t>No substitute </a:t>
            </a:r>
          </a:p>
          <a:p>
            <a:r>
              <a:rPr lang="en-US" altLang="en-US"/>
              <a:t>High demand </a:t>
            </a:r>
          </a:p>
          <a:p>
            <a:r>
              <a:rPr lang="en-US" altLang="en-US"/>
              <a:t>Essential </a:t>
            </a:r>
          </a:p>
          <a:p>
            <a:r>
              <a:rPr lang="en-US" altLang="en-US"/>
              <a:t>High quality </a:t>
            </a:r>
          </a:p>
          <a:p>
            <a:r>
              <a:rPr lang="en-US" altLang="en-US"/>
              <a:t>Well known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Title 1">
            <a:extLst>
              <a:ext uri="{FF2B5EF4-FFF2-40B4-BE49-F238E27FC236}">
                <a16:creationId xmlns:a16="http://schemas.microsoft.com/office/drawing/2014/main" id="{65A181ED-2D5D-2D67-5E83-E2C2A8478292}"/>
              </a:ext>
            </a:extLst>
          </p:cNvPr>
          <p:cNvSpPr>
            <a:spLocks noGrp="1" noChangeArrowheads="1"/>
          </p:cNvSpPr>
          <p:nvPr>
            <p:ph type="title"/>
          </p:nvPr>
        </p:nvSpPr>
        <p:spPr/>
        <p:txBody>
          <a:bodyPr/>
          <a:lstStyle/>
          <a:p>
            <a:endParaRPr lang="en-US" altLang="en-US"/>
          </a:p>
        </p:txBody>
      </p:sp>
      <p:sp>
        <p:nvSpPr>
          <p:cNvPr id="575491" name="Content Placeholder 2">
            <a:extLst>
              <a:ext uri="{FF2B5EF4-FFF2-40B4-BE49-F238E27FC236}">
                <a16:creationId xmlns:a16="http://schemas.microsoft.com/office/drawing/2014/main" id="{13231D34-E0F8-79A9-2E56-960C0FCED858}"/>
              </a:ext>
            </a:extLst>
          </p:cNvPr>
          <p:cNvSpPr>
            <a:spLocks noGrp="1" noChangeArrowheads="1"/>
          </p:cNvSpPr>
          <p:nvPr>
            <p:ph idx="1"/>
          </p:nvPr>
        </p:nvSpPr>
        <p:spPr>
          <a:xfrm>
            <a:off x="1676400" y="1905000"/>
            <a:ext cx="8686800" cy="4114800"/>
          </a:xfrm>
        </p:spPr>
        <p:txBody>
          <a:bodyPr/>
          <a:lstStyle/>
          <a:p>
            <a:r>
              <a:rPr lang="en-US" altLang="en-US"/>
              <a:t>X     y       20% price increase </a:t>
            </a:r>
          </a:p>
          <a:p>
            <a:endParaRPr lang="en-US" altLang="en-US"/>
          </a:p>
          <a:p>
            <a:r>
              <a:rPr lang="en-US" altLang="en-US"/>
              <a:t>X  demand 40%           40/20 =2 = elastic </a:t>
            </a:r>
          </a:p>
          <a:p>
            <a:r>
              <a:rPr lang="en-US" altLang="en-US"/>
              <a:t>Y demand 10%            10/20= 0.5 = inelastic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a:extLst>
              <a:ext uri="{FF2B5EF4-FFF2-40B4-BE49-F238E27FC236}">
                <a16:creationId xmlns:a16="http://schemas.microsoft.com/office/drawing/2014/main" id="{6A273808-A18F-9178-575E-C1C7C92E9BBD}"/>
              </a:ext>
            </a:extLst>
          </p:cNvPr>
          <p:cNvSpPr>
            <a:spLocks noGrp="1" noChangeArrowheads="1"/>
          </p:cNvSpPr>
          <p:nvPr>
            <p:ph type="title"/>
          </p:nvPr>
        </p:nvSpPr>
        <p:spPr/>
        <p:txBody>
          <a:bodyPr/>
          <a:lstStyle/>
          <a:p>
            <a:pPr algn="ctr"/>
            <a:r>
              <a:rPr lang="en-US" altLang="en-US">
                <a:solidFill>
                  <a:srgbClr val="FF0000"/>
                </a:solidFill>
              </a:rPr>
              <a:t>Price &amp; Product Adoption Process</a:t>
            </a:r>
          </a:p>
        </p:txBody>
      </p:sp>
      <p:sp>
        <p:nvSpPr>
          <p:cNvPr id="576515" name="Freeform 3">
            <a:extLst>
              <a:ext uri="{FF2B5EF4-FFF2-40B4-BE49-F238E27FC236}">
                <a16:creationId xmlns:a16="http://schemas.microsoft.com/office/drawing/2014/main" id="{BBF9A365-7254-ED43-50D8-BE5D8CF5DC98}"/>
              </a:ext>
            </a:extLst>
          </p:cNvPr>
          <p:cNvSpPr>
            <a:spLocks/>
          </p:cNvSpPr>
          <p:nvPr/>
        </p:nvSpPr>
        <p:spPr bwMode="auto">
          <a:xfrm>
            <a:off x="3276600" y="2438400"/>
            <a:ext cx="5257800" cy="3594100"/>
          </a:xfrm>
          <a:custGeom>
            <a:avLst/>
            <a:gdLst>
              <a:gd name="T0" fmla="*/ 0 w 3312"/>
              <a:gd name="T1" fmla="*/ 2147483646 h 2264"/>
              <a:gd name="T2" fmla="*/ 2147483646 w 3312"/>
              <a:gd name="T3" fmla="*/ 2147483646 h 2264"/>
              <a:gd name="T4" fmla="*/ 2147483646 w 3312"/>
              <a:gd name="T5" fmla="*/ 2147483646 h 2264"/>
              <a:gd name="T6" fmla="*/ 2147483646 w 3312"/>
              <a:gd name="T7" fmla="*/ 2147483646 h 2264"/>
              <a:gd name="T8" fmla="*/ 2147483646 w 3312"/>
              <a:gd name="T9" fmla="*/ 2147483646 h 2264"/>
              <a:gd name="T10" fmla="*/ 2147483646 w 3312"/>
              <a:gd name="T11" fmla="*/ 2147483646 h 2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12" h="2264">
                <a:moveTo>
                  <a:pt x="0" y="2264"/>
                </a:moveTo>
                <a:cubicBezTo>
                  <a:pt x="260" y="2192"/>
                  <a:pt x="520" y="2120"/>
                  <a:pt x="720" y="1832"/>
                </a:cubicBezTo>
                <a:cubicBezTo>
                  <a:pt x="920" y="1544"/>
                  <a:pt x="1000" y="808"/>
                  <a:pt x="1200" y="536"/>
                </a:cubicBezTo>
                <a:cubicBezTo>
                  <a:pt x="1400" y="264"/>
                  <a:pt x="1688" y="0"/>
                  <a:pt x="1920" y="200"/>
                </a:cubicBezTo>
                <a:cubicBezTo>
                  <a:pt x="2152" y="400"/>
                  <a:pt x="2360" y="1408"/>
                  <a:pt x="2592" y="1736"/>
                </a:cubicBezTo>
                <a:cubicBezTo>
                  <a:pt x="2824" y="2064"/>
                  <a:pt x="3192" y="2096"/>
                  <a:pt x="3312" y="2168"/>
                </a:cubicBezTo>
              </a:path>
            </a:pathLst>
          </a:cu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76516" name="Line 4">
            <a:extLst>
              <a:ext uri="{FF2B5EF4-FFF2-40B4-BE49-F238E27FC236}">
                <a16:creationId xmlns:a16="http://schemas.microsoft.com/office/drawing/2014/main" id="{7CFEB14A-5459-6ECC-0FF8-465DB1C06298}"/>
              </a:ext>
            </a:extLst>
          </p:cNvPr>
          <p:cNvSpPr>
            <a:spLocks noChangeShapeType="1"/>
          </p:cNvSpPr>
          <p:nvPr/>
        </p:nvSpPr>
        <p:spPr bwMode="auto">
          <a:xfrm>
            <a:off x="2743200" y="6032500"/>
            <a:ext cx="7239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76517" name="Line 5">
            <a:extLst>
              <a:ext uri="{FF2B5EF4-FFF2-40B4-BE49-F238E27FC236}">
                <a16:creationId xmlns:a16="http://schemas.microsoft.com/office/drawing/2014/main" id="{D686A2EE-B022-949B-EC11-789B2EF80A88}"/>
              </a:ext>
            </a:extLst>
          </p:cNvPr>
          <p:cNvSpPr>
            <a:spLocks noChangeShapeType="1"/>
          </p:cNvSpPr>
          <p:nvPr/>
        </p:nvSpPr>
        <p:spPr bwMode="auto">
          <a:xfrm flipV="1">
            <a:off x="3276600" y="2298700"/>
            <a:ext cx="0" cy="396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76518" name="Line 6">
            <a:extLst>
              <a:ext uri="{FF2B5EF4-FFF2-40B4-BE49-F238E27FC236}">
                <a16:creationId xmlns:a16="http://schemas.microsoft.com/office/drawing/2014/main" id="{58B508E8-B805-DE73-1B8F-329C27F29946}"/>
              </a:ext>
            </a:extLst>
          </p:cNvPr>
          <p:cNvSpPr>
            <a:spLocks noChangeShapeType="1"/>
          </p:cNvSpPr>
          <p:nvPr/>
        </p:nvSpPr>
        <p:spPr bwMode="auto">
          <a:xfrm>
            <a:off x="4343400" y="5410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76519" name="Line 7">
            <a:extLst>
              <a:ext uri="{FF2B5EF4-FFF2-40B4-BE49-F238E27FC236}">
                <a16:creationId xmlns:a16="http://schemas.microsoft.com/office/drawing/2014/main" id="{ECD3E3A1-6C7F-FA09-6077-E22AE87FEB29}"/>
              </a:ext>
            </a:extLst>
          </p:cNvPr>
          <p:cNvSpPr>
            <a:spLocks noChangeShapeType="1"/>
          </p:cNvSpPr>
          <p:nvPr/>
        </p:nvSpPr>
        <p:spPr bwMode="auto">
          <a:xfrm flipH="1">
            <a:off x="5105400" y="3429000"/>
            <a:ext cx="0" cy="259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76520" name="Line 8">
            <a:extLst>
              <a:ext uri="{FF2B5EF4-FFF2-40B4-BE49-F238E27FC236}">
                <a16:creationId xmlns:a16="http://schemas.microsoft.com/office/drawing/2014/main" id="{CAB20CE5-8EB4-1E45-AF03-0BB90582F0AB}"/>
              </a:ext>
            </a:extLst>
          </p:cNvPr>
          <p:cNvSpPr>
            <a:spLocks noChangeShapeType="1"/>
          </p:cNvSpPr>
          <p:nvPr/>
        </p:nvSpPr>
        <p:spPr bwMode="auto">
          <a:xfrm flipH="1">
            <a:off x="6019800" y="2667000"/>
            <a:ext cx="0" cy="3352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76521" name="Line 9">
            <a:extLst>
              <a:ext uri="{FF2B5EF4-FFF2-40B4-BE49-F238E27FC236}">
                <a16:creationId xmlns:a16="http://schemas.microsoft.com/office/drawing/2014/main" id="{9E56828D-1512-B01B-998E-D9B46C686DDA}"/>
              </a:ext>
            </a:extLst>
          </p:cNvPr>
          <p:cNvSpPr>
            <a:spLocks noChangeShapeType="1"/>
          </p:cNvSpPr>
          <p:nvPr/>
        </p:nvSpPr>
        <p:spPr bwMode="auto">
          <a:xfrm flipH="1">
            <a:off x="6934200" y="41148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76522" name="Text Box 10">
            <a:extLst>
              <a:ext uri="{FF2B5EF4-FFF2-40B4-BE49-F238E27FC236}">
                <a16:creationId xmlns:a16="http://schemas.microsoft.com/office/drawing/2014/main" id="{657979B9-DAE1-3BCF-0BC7-EC0B8D11F978}"/>
              </a:ext>
            </a:extLst>
          </p:cNvPr>
          <p:cNvSpPr txBox="1">
            <a:spLocks noChangeArrowheads="1"/>
          </p:cNvSpPr>
          <p:nvPr/>
        </p:nvSpPr>
        <p:spPr bwMode="auto">
          <a:xfrm>
            <a:off x="2698750" y="220980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ClrTx/>
              <a:buSzTx/>
              <a:buFontTx/>
              <a:buNone/>
            </a:pPr>
            <a:r>
              <a:rPr lang="en-US" altLang="en-US" sz="1800" i="1">
                <a:solidFill>
                  <a:schemeClr val="tx1"/>
                </a:solidFill>
                <a:cs typeface="Arial" panose="020B0604020202020204" pitchFamily="34" charset="0"/>
              </a:rPr>
              <a:t>use</a:t>
            </a:r>
          </a:p>
        </p:txBody>
      </p:sp>
      <p:sp>
        <p:nvSpPr>
          <p:cNvPr id="576523" name="Text Box 11">
            <a:extLst>
              <a:ext uri="{FF2B5EF4-FFF2-40B4-BE49-F238E27FC236}">
                <a16:creationId xmlns:a16="http://schemas.microsoft.com/office/drawing/2014/main" id="{B88E0DBF-859B-EB28-DAB5-1225BD536C20}"/>
              </a:ext>
            </a:extLst>
          </p:cNvPr>
          <p:cNvSpPr txBox="1">
            <a:spLocks noChangeArrowheads="1"/>
          </p:cNvSpPr>
          <p:nvPr/>
        </p:nvSpPr>
        <p:spPr bwMode="auto">
          <a:xfrm>
            <a:off x="9220201" y="6096000"/>
            <a:ext cx="620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ClrTx/>
              <a:buSzTx/>
              <a:buFontTx/>
              <a:buNone/>
            </a:pPr>
            <a:r>
              <a:rPr lang="en-US" altLang="en-US" sz="1800" i="1">
                <a:solidFill>
                  <a:schemeClr val="tx1"/>
                </a:solidFill>
                <a:cs typeface="Arial" panose="020B0604020202020204" pitchFamily="34" charset="0"/>
              </a:rPr>
              <a:t>time</a:t>
            </a:r>
          </a:p>
        </p:txBody>
      </p:sp>
      <p:sp>
        <p:nvSpPr>
          <p:cNvPr id="576524" name="Text Box 12">
            <a:extLst>
              <a:ext uri="{FF2B5EF4-FFF2-40B4-BE49-F238E27FC236}">
                <a16:creationId xmlns:a16="http://schemas.microsoft.com/office/drawing/2014/main" id="{C92CA1B0-CE22-1447-A61C-DDFFBA532333}"/>
              </a:ext>
            </a:extLst>
          </p:cNvPr>
          <p:cNvSpPr txBox="1">
            <a:spLocks noChangeArrowheads="1"/>
          </p:cNvSpPr>
          <p:nvPr/>
        </p:nvSpPr>
        <p:spPr bwMode="auto">
          <a:xfrm>
            <a:off x="8686801" y="6510339"/>
            <a:ext cx="1908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ClrTx/>
              <a:buSzTx/>
              <a:buFontTx/>
              <a:buNone/>
            </a:pPr>
            <a:r>
              <a:rPr lang="en-US" altLang="en-US" sz="1200">
                <a:solidFill>
                  <a:schemeClr val="tx1"/>
                </a:solidFill>
                <a:cs typeface="Arial" panose="020B0604020202020204" pitchFamily="34" charset="0"/>
              </a:rPr>
              <a:t>Beamish &amp; Ashford, 2007</a:t>
            </a:r>
            <a:endParaRPr lang="en-US" altLang="en-US" sz="1800">
              <a:solidFill>
                <a:schemeClr val="tx1"/>
              </a:solidFill>
              <a:cs typeface="Arial" panose="020B0604020202020204" pitchFamily="34" charset="0"/>
            </a:endParaRPr>
          </a:p>
        </p:txBody>
      </p:sp>
      <p:sp>
        <p:nvSpPr>
          <p:cNvPr id="576525" name="Freeform 13">
            <a:extLst>
              <a:ext uri="{FF2B5EF4-FFF2-40B4-BE49-F238E27FC236}">
                <a16:creationId xmlns:a16="http://schemas.microsoft.com/office/drawing/2014/main" id="{A5C91A05-D526-658C-4BC2-197770DD5061}"/>
              </a:ext>
            </a:extLst>
          </p:cNvPr>
          <p:cNvSpPr>
            <a:spLocks/>
          </p:cNvSpPr>
          <p:nvPr/>
        </p:nvSpPr>
        <p:spPr bwMode="auto">
          <a:xfrm>
            <a:off x="3352800" y="2247900"/>
            <a:ext cx="6286500" cy="2616200"/>
          </a:xfrm>
          <a:custGeom>
            <a:avLst/>
            <a:gdLst>
              <a:gd name="T0" fmla="*/ 0 w 3960"/>
              <a:gd name="T1" fmla="*/ 2147483646 h 1648"/>
              <a:gd name="T2" fmla="*/ 2147483646 w 3960"/>
              <a:gd name="T3" fmla="*/ 2147483646 h 1648"/>
              <a:gd name="T4" fmla="*/ 2147483646 w 3960"/>
              <a:gd name="T5" fmla="*/ 2147483646 h 1648"/>
              <a:gd name="T6" fmla="*/ 2147483646 w 3960"/>
              <a:gd name="T7" fmla="*/ 2147483646 h 1648"/>
              <a:gd name="T8" fmla="*/ 2147483646 w 3960"/>
              <a:gd name="T9" fmla="*/ 2147483646 h 1648"/>
              <a:gd name="T10" fmla="*/ 2147483646 w 3960"/>
              <a:gd name="T11" fmla="*/ 2147483646 h 1648"/>
              <a:gd name="T12" fmla="*/ 2147483646 w 3960"/>
              <a:gd name="T13" fmla="*/ 2147483646 h 1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60" h="1648">
                <a:moveTo>
                  <a:pt x="0" y="168"/>
                </a:moveTo>
                <a:cubicBezTo>
                  <a:pt x="236" y="84"/>
                  <a:pt x="472" y="0"/>
                  <a:pt x="768" y="168"/>
                </a:cubicBezTo>
                <a:cubicBezTo>
                  <a:pt x="1064" y="336"/>
                  <a:pt x="1336" y="984"/>
                  <a:pt x="1776" y="1176"/>
                </a:cubicBezTo>
                <a:cubicBezTo>
                  <a:pt x="2216" y="1368"/>
                  <a:pt x="3056" y="1248"/>
                  <a:pt x="3408" y="1320"/>
                </a:cubicBezTo>
                <a:cubicBezTo>
                  <a:pt x="3760" y="1392"/>
                  <a:pt x="3816" y="1568"/>
                  <a:pt x="3888" y="1608"/>
                </a:cubicBezTo>
                <a:cubicBezTo>
                  <a:pt x="3960" y="1648"/>
                  <a:pt x="3840" y="1560"/>
                  <a:pt x="3840" y="1560"/>
                </a:cubicBezTo>
                <a:cubicBezTo>
                  <a:pt x="3840" y="1560"/>
                  <a:pt x="3864" y="1584"/>
                  <a:pt x="3888" y="1608"/>
                </a:cubicBezTo>
              </a:path>
            </a:pathLst>
          </a:custGeom>
          <a:noFill/>
          <a:ln w="50800" cap="rnd">
            <a:solidFill>
              <a:srgbClr val="FF0000"/>
            </a:solidFill>
            <a:prstDash val="sysDot"/>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76526" name="Text Box 14">
            <a:extLst>
              <a:ext uri="{FF2B5EF4-FFF2-40B4-BE49-F238E27FC236}">
                <a16:creationId xmlns:a16="http://schemas.microsoft.com/office/drawing/2014/main" id="{BC7322D7-B2EF-01D9-B884-2321CC2715AA}"/>
              </a:ext>
            </a:extLst>
          </p:cNvPr>
          <p:cNvSpPr txBox="1">
            <a:spLocks noChangeArrowheads="1"/>
          </p:cNvSpPr>
          <p:nvPr/>
        </p:nvSpPr>
        <p:spPr bwMode="auto">
          <a:xfrm>
            <a:off x="3276601" y="6107114"/>
            <a:ext cx="10102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ClrTx/>
              <a:buSzTx/>
              <a:buFontTx/>
              <a:buNone/>
            </a:pPr>
            <a:r>
              <a:rPr lang="en-US" altLang="en-US" sz="1400">
                <a:solidFill>
                  <a:schemeClr val="tx1"/>
                </a:solidFill>
                <a:cs typeface="Arial" panose="020B0604020202020204" pitchFamily="34" charset="0"/>
              </a:rPr>
              <a:t>innovators</a:t>
            </a:r>
          </a:p>
        </p:txBody>
      </p:sp>
      <p:sp>
        <p:nvSpPr>
          <p:cNvPr id="576527" name="Text Box 15">
            <a:extLst>
              <a:ext uri="{FF2B5EF4-FFF2-40B4-BE49-F238E27FC236}">
                <a16:creationId xmlns:a16="http://schemas.microsoft.com/office/drawing/2014/main" id="{7E00475F-20CA-CDB4-77A1-68294DC5B554}"/>
              </a:ext>
            </a:extLst>
          </p:cNvPr>
          <p:cNvSpPr txBox="1">
            <a:spLocks noChangeArrowheads="1"/>
          </p:cNvSpPr>
          <p:nvPr/>
        </p:nvSpPr>
        <p:spPr bwMode="auto">
          <a:xfrm>
            <a:off x="4216748" y="6096000"/>
            <a:ext cx="880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0"/>
              </a:spcBef>
              <a:buClrTx/>
              <a:buSzTx/>
              <a:buFontTx/>
              <a:buNone/>
            </a:pPr>
            <a:r>
              <a:rPr lang="en-US" altLang="en-US" sz="1400">
                <a:solidFill>
                  <a:schemeClr val="tx1"/>
                </a:solidFill>
                <a:cs typeface="Arial" panose="020B0604020202020204" pitchFamily="34" charset="0"/>
              </a:rPr>
              <a:t>Early</a:t>
            </a:r>
          </a:p>
          <a:p>
            <a:pPr algn="ctr" eaLnBrk="1" hangingPunct="1">
              <a:spcBef>
                <a:spcPct val="0"/>
              </a:spcBef>
              <a:buClrTx/>
              <a:buSzTx/>
              <a:buFontTx/>
              <a:buNone/>
            </a:pPr>
            <a:r>
              <a:rPr lang="en-US" altLang="en-US" sz="1400">
                <a:solidFill>
                  <a:schemeClr val="tx1"/>
                </a:solidFill>
                <a:cs typeface="Arial" panose="020B0604020202020204" pitchFamily="34" charset="0"/>
              </a:rPr>
              <a:t>adopters</a:t>
            </a:r>
          </a:p>
        </p:txBody>
      </p:sp>
      <p:sp>
        <p:nvSpPr>
          <p:cNvPr id="576528" name="Text Box 16">
            <a:extLst>
              <a:ext uri="{FF2B5EF4-FFF2-40B4-BE49-F238E27FC236}">
                <a16:creationId xmlns:a16="http://schemas.microsoft.com/office/drawing/2014/main" id="{EBCBAF42-5D58-CCF3-9610-FB394D70B680}"/>
              </a:ext>
            </a:extLst>
          </p:cNvPr>
          <p:cNvSpPr txBox="1">
            <a:spLocks noChangeArrowheads="1"/>
          </p:cNvSpPr>
          <p:nvPr/>
        </p:nvSpPr>
        <p:spPr bwMode="auto">
          <a:xfrm>
            <a:off x="5148943" y="6096000"/>
            <a:ext cx="811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0"/>
              </a:spcBef>
              <a:buClrTx/>
              <a:buSzTx/>
              <a:buFontTx/>
              <a:buNone/>
            </a:pPr>
            <a:r>
              <a:rPr lang="en-US" altLang="en-US" sz="1400">
                <a:solidFill>
                  <a:schemeClr val="tx1"/>
                </a:solidFill>
                <a:cs typeface="Arial" panose="020B0604020202020204" pitchFamily="34" charset="0"/>
              </a:rPr>
              <a:t>Early</a:t>
            </a:r>
          </a:p>
          <a:p>
            <a:pPr algn="ctr" eaLnBrk="1" hangingPunct="1">
              <a:spcBef>
                <a:spcPct val="0"/>
              </a:spcBef>
              <a:buClrTx/>
              <a:buSzTx/>
              <a:buFontTx/>
              <a:buNone/>
            </a:pPr>
            <a:r>
              <a:rPr lang="en-US" altLang="en-US" sz="1400">
                <a:solidFill>
                  <a:schemeClr val="tx1"/>
                </a:solidFill>
                <a:cs typeface="Arial" panose="020B0604020202020204" pitchFamily="34" charset="0"/>
              </a:rPr>
              <a:t>Majority</a:t>
            </a:r>
          </a:p>
        </p:txBody>
      </p:sp>
      <p:sp>
        <p:nvSpPr>
          <p:cNvPr id="576529" name="Text Box 17">
            <a:extLst>
              <a:ext uri="{FF2B5EF4-FFF2-40B4-BE49-F238E27FC236}">
                <a16:creationId xmlns:a16="http://schemas.microsoft.com/office/drawing/2014/main" id="{C6749AF7-1D84-D28D-27CB-73369B8D45D4}"/>
              </a:ext>
            </a:extLst>
          </p:cNvPr>
          <p:cNvSpPr txBox="1">
            <a:spLocks noChangeArrowheads="1"/>
          </p:cNvSpPr>
          <p:nvPr/>
        </p:nvSpPr>
        <p:spPr bwMode="auto">
          <a:xfrm>
            <a:off x="6045880" y="6096000"/>
            <a:ext cx="811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0"/>
              </a:spcBef>
              <a:buClrTx/>
              <a:buSzTx/>
              <a:buFontTx/>
              <a:buNone/>
            </a:pPr>
            <a:r>
              <a:rPr lang="en-US" altLang="en-US" sz="1400">
                <a:solidFill>
                  <a:schemeClr val="tx1"/>
                </a:solidFill>
                <a:cs typeface="Arial" panose="020B0604020202020204" pitchFamily="34" charset="0"/>
              </a:rPr>
              <a:t>Late</a:t>
            </a:r>
          </a:p>
          <a:p>
            <a:pPr algn="ctr" eaLnBrk="1" hangingPunct="1">
              <a:spcBef>
                <a:spcPct val="0"/>
              </a:spcBef>
              <a:buClrTx/>
              <a:buSzTx/>
              <a:buFontTx/>
              <a:buNone/>
            </a:pPr>
            <a:r>
              <a:rPr lang="en-US" altLang="en-US" sz="1400">
                <a:solidFill>
                  <a:schemeClr val="tx1"/>
                </a:solidFill>
                <a:cs typeface="Arial" panose="020B0604020202020204" pitchFamily="34" charset="0"/>
              </a:rPr>
              <a:t>Majority</a:t>
            </a:r>
          </a:p>
        </p:txBody>
      </p:sp>
      <p:sp>
        <p:nvSpPr>
          <p:cNvPr id="576530" name="Text Box 18">
            <a:extLst>
              <a:ext uri="{FF2B5EF4-FFF2-40B4-BE49-F238E27FC236}">
                <a16:creationId xmlns:a16="http://schemas.microsoft.com/office/drawing/2014/main" id="{107BF60E-FD77-B33F-69FE-3E58C30976A4}"/>
              </a:ext>
            </a:extLst>
          </p:cNvPr>
          <p:cNvSpPr txBox="1">
            <a:spLocks noChangeArrowheads="1"/>
          </p:cNvSpPr>
          <p:nvPr/>
        </p:nvSpPr>
        <p:spPr bwMode="auto">
          <a:xfrm>
            <a:off x="7158432" y="6111876"/>
            <a:ext cx="8707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0"/>
              </a:spcBef>
              <a:buClrTx/>
              <a:buSzTx/>
              <a:buFontTx/>
              <a:buNone/>
            </a:pPr>
            <a:r>
              <a:rPr lang="en-US" altLang="en-US" sz="1400">
                <a:solidFill>
                  <a:schemeClr val="tx1"/>
                </a:solidFill>
                <a:cs typeface="Arial" panose="020B0604020202020204" pitchFamily="34" charset="0"/>
              </a:rPr>
              <a:t>laggards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a:extLst>
              <a:ext uri="{FF2B5EF4-FFF2-40B4-BE49-F238E27FC236}">
                <a16:creationId xmlns:a16="http://schemas.microsoft.com/office/drawing/2014/main" id="{13B06DB9-8F2B-45E9-0C00-2D6EC39FEFFC}"/>
              </a:ext>
            </a:extLst>
          </p:cNvPr>
          <p:cNvSpPr>
            <a:spLocks noGrp="1" noChangeArrowheads="1"/>
          </p:cNvSpPr>
          <p:nvPr>
            <p:ph type="title"/>
          </p:nvPr>
        </p:nvSpPr>
        <p:spPr>
          <a:xfrm>
            <a:off x="3200400" y="-152400"/>
            <a:ext cx="7010400" cy="1527175"/>
          </a:xfrm>
        </p:spPr>
        <p:txBody>
          <a:bodyPr/>
          <a:lstStyle/>
          <a:p>
            <a:r>
              <a:rPr lang="en-US" altLang="en-US">
                <a:solidFill>
                  <a:srgbClr val="FF0000"/>
                </a:solidFill>
              </a:rPr>
              <a:t>Case Study: iPhone price</a:t>
            </a:r>
          </a:p>
        </p:txBody>
      </p:sp>
      <p:pic>
        <p:nvPicPr>
          <p:cNvPr id="577539" name="Picture 3">
            <a:extLst>
              <a:ext uri="{FF2B5EF4-FFF2-40B4-BE49-F238E27FC236}">
                <a16:creationId xmlns:a16="http://schemas.microsoft.com/office/drawing/2014/main" id="{20A17BF7-1679-875F-1B8F-90AC73850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14401"/>
            <a:ext cx="8915400" cy="59102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8562" name="Picture 2">
            <a:extLst>
              <a:ext uri="{FF2B5EF4-FFF2-40B4-BE49-F238E27FC236}">
                <a16:creationId xmlns:a16="http://schemas.microsoft.com/office/drawing/2014/main" id="{47AF9150-7DC4-95B0-51EB-9EC3F8564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2200"/>
            <a:ext cx="8991600" cy="83185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8563" name="Rectangle 3">
            <a:extLst>
              <a:ext uri="{FF2B5EF4-FFF2-40B4-BE49-F238E27FC236}">
                <a16:creationId xmlns:a16="http://schemas.microsoft.com/office/drawing/2014/main" id="{56D5D768-BC47-EBB3-987F-8EF4812A6F5D}"/>
              </a:ext>
            </a:extLst>
          </p:cNvPr>
          <p:cNvSpPr>
            <a:spLocks noGrp="1" noChangeArrowheads="1"/>
          </p:cNvSpPr>
          <p:nvPr>
            <p:ph type="title"/>
          </p:nvPr>
        </p:nvSpPr>
        <p:spPr/>
        <p:txBody>
          <a:bodyPr vert="horz" lIns="0" tIns="0" rIns="0" bIns="0" rtlCol="0" anchor="ctr">
            <a:normAutofit/>
          </a:bodyPr>
          <a:lstStyle/>
          <a:p>
            <a:r>
              <a:rPr lang="en-US" altLang="en-US">
                <a:solidFill>
                  <a:srgbClr val="FF0000"/>
                </a:solidFill>
              </a:rPr>
              <a:t>Case Study: iPhone price</a:t>
            </a:r>
          </a:p>
        </p:txBody>
      </p:sp>
      <p:sp>
        <p:nvSpPr>
          <p:cNvPr id="578564" name="Text Box 4">
            <a:extLst>
              <a:ext uri="{FF2B5EF4-FFF2-40B4-BE49-F238E27FC236}">
                <a16:creationId xmlns:a16="http://schemas.microsoft.com/office/drawing/2014/main" id="{7842FBD0-8B57-95D5-E30E-67E421D29E13}"/>
              </a:ext>
            </a:extLst>
          </p:cNvPr>
          <p:cNvSpPr txBox="1">
            <a:spLocks noChangeArrowheads="1"/>
          </p:cNvSpPr>
          <p:nvPr/>
        </p:nvSpPr>
        <p:spPr bwMode="auto">
          <a:xfrm>
            <a:off x="8229601" y="6553200"/>
            <a:ext cx="2371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ClrTx/>
              <a:buSzTx/>
              <a:buFontTx/>
              <a:buNone/>
            </a:pPr>
            <a:r>
              <a:rPr lang="en-US" altLang="en-US" sz="1200">
                <a:solidFill>
                  <a:schemeClr val="tx1"/>
                </a:solidFill>
                <a:cs typeface="Arial" panose="020B0604020202020204" pitchFamily="34" charset="0"/>
              </a:rPr>
              <a:t>TimesOnline, 7 September 2007</a:t>
            </a:r>
            <a:endParaRPr lang="en-US" altLang="en-US" sz="1800">
              <a:solidFill>
                <a:schemeClr val="tx1"/>
              </a:solidFill>
              <a:cs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a:extLst>
              <a:ext uri="{FF2B5EF4-FFF2-40B4-BE49-F238E27FC236}">
                <a16:creationId xmlns:a16="http://schemas.microsoft.com/office/drawing/2014/main" id="{9CDDEAA0-C6D3-3E6A-0A6D-7B33AA418251}"/>
              </a:ext>
            </a:extLst>
          </p:cNvPr>
          <p:cNvSpPr>
            <a:spLocks noGrp="1" noChangeArrowheads="1"/>
          </p:cNvSpPr>
          <p:nvPr>
            <p:ph type="title"/>
          </p:nvPr>
        </p:nvSpPr>
        <p:spPr>
          <a:xfrm>
            <a:off x="2743200" y="2438401"/>
            <a:ext cx="7010400" cy="1527175"/>
          </a:xfrm>
        </p:spPr>
        <p:txBody>
          <a:bodyPr/>
          <a:lstStyle/>
          <a:p>
            <a:pPr algn="ctr"/>
            <a:r>
              <a:rPr lang="en-US" altLang="en-US" b="1">
                <a:solidFill>
                  <a:srgbClr val="FF0000"/>
                </a:solidFill>
              </a:rPr>
              <a:t>Pricing methods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Title 1">
            <a:extLst>
              <a:ext uri="{FF2B5EF4-FFF2-40B4-BE49-F238E27FC236}">
                <a16:creationId xmlns:a16="http://schemas.microsoft.com/office/drawing/2014/main" id="{3351FC6F-C618-8EC5-BE81-37CE117B986D}"/>
              </a:ext>
            </a:extLst>
          </p:cNvPr>
          <p:cNvSpPr>
            <a:spLocks noGrp="1" noChangeArrowheads="1"/>
          </p:cNvSpPr>
          <p:nvPr>
            <p:ph type="title"/>
          </p:nvPr>
        </p:nvSpPr>
        <p:spPr>
          <a:xfrm>
            <a:off x="3024188" y="1"/>
            <a:ext cx="7010400" cy="1527175"/>
          </a:xfrm>
        </p:spPr>
        <p:txBody>
          <a:bodyPr/>
          <a:lstStyle/>
          <a:p>
            <a:pPr algn="ctr"/>
            <a:r>
              <a:rPr lang="en-US" altLang="en-US">
                <a:solidFill>
                  <a:srgbClr val="FF0000"/>
                </a:solidFill>
              </a:rPr>
              <a:t>Methods </a:t>
            </a:r>
          </a:p>
        </p:txBody>
      </p:sp>
      <p:sp>
        <p:nvSpPr>
          <p:cNvPr id="619523" name="Content Placeholder 2">
            <a:extLst>
              <a:ext uri="{FF2B5EF4-FFF2-40B4-BE49-F238E27FC236}">
                <a16:creationId xmlns:a16="http://schemas.microsoft.com/office/drawing/2014/main" id="{E61F728B-2154-3449-4116-7D2953D27DF7}"/>
              </a:ext>
            </a:extLst>
          </p:cNvPr>
          <p:cNvSpPr>
            <a:spLocks noGrp="1" noChangeArrowheads="1"/>
          </p:cNvSpPr>
          <p:nvPr>
            <p:ph idx="1"/>
          </p:nvPr>
        </p:nvSpPr>
        <p:spPr>
          <a:xfrm>
            <a:off x="1816100" y="1600200"/>
            <a:ext cx="8229600" cy="4419600"/>
          </a:xfrm>
        </p:spPr>
        <p:txBody>
          <a:bodyPr>
            <a:normAutofit fontScale="92500" lnSpcReduction="10000"/>
          </a:bodyPr>
          <a:lstStyle/>
          <a:p>
            <a:pPr marL="514350" indent="-514350">
              <a:buFont typeface="+mj-lt"/>
              <a:buAutoNum type="arabicPeriod"/>
              <a:defRPr/>
            </a:pPr>
            <a:r>
              <a:rPr lang="en-US" altLang="en-US" b="1" dirty="0"/>
              <a:t>Skimming </a:t>
            </a:r>
          </a:p>
          <a:p>
            <a:pPr marL="514350" indent="-514350">
              <a:buFont typeface="+mj-lt"/>
              <a:buAutoNum type="arabicPeriod"/>
              <a:defRPr/>
            </a:pPr>
            <a:r>
              <a:rPr lang="en-US" altLang="en-US" b="1" dirty="0"/>
              <a:t>Penetration </a:t>
            </a:r>
          </a:p>
          <a:p>
            <a:pPr marL="514350" indent="-514350">
              <a:buFont typeface="+mj-lt"/>
              <a:buAutoNum type="arabicPeriod"/>
              <a:defRPr/>
            </a:pPr>
            <a:r>
              <a:rPr lang="en-US" altLang="en-US" b="1" dirty="0"/>
              <a:t>Cost plus </a:t>
            </a:r>
          </a:p>
          <a:p>
            <a:pPr marL="514350" indent="-514350">
              <a:buFont typeface="+mj-lt"/>
              <a:buAutoNum type="arabicPeriod"/>
              <a:defRPr/>
            </a:pPr>
            <a:r>
              <a:rPr lang="en-US" altLang="en-US" dirty="0"/>
              <a:t>Captive </a:t>
            </a:r>
          </a:p>
          <a:p>
            <a:pPr marL="514350" indent="-514350">
              <a:buFont typeface="+mj-lt"/>
              <a:buAutoNum type="arabicPeriod"/>
              <a:defRPr/>
            </a:pPr>
            <a:r>
              <a:rPr lang="en-US" altLang="en-US" dirty="0"/>
              <a:t>Competitive … going rate </a:t>
            </a:r>
          </a:p>
          <a:p>
            <a:pPr marL="514350" indent="-514350">
              <a:buFont typeface="+mj-lt"/>
              <a:buAutoNum type="arabicPeriod"/>
              <a:defRPr/>
            </a:pPr>
            <a:r>
              <a:rPr lang="en-US" altLang="en-US" dirty="0"/>
              <a:t>Psychological ….odd even 9.</a:t>
            </a:r>
            <a:r>
              <a:rPr lang="en-US" altLang="en-US" sz="1200" dirty="0"/>
              <a:t>99</a:t>
            </a:r>
            <a:r>
              <a:rPr lang="en-US" altLang="en-US" dirty="0"/>
              <a:t>$</a:t>
            </a:r>
          </a:p>
          <a:p>
            <a:pPr marL="514350" indent="-514350">
              <a:buFont typeface="+mj-lt"/>
              <a:buAutoNum type="arabicPeriod"/>
              <a:defRPr/>
            </a:pPr>
            <a:r>
              <a:rPr lang="en-US" altLang="en-US" dirty="0"/>
              <a:t>Loss leader</a:t>
            </a:r>
          </a:p>
          <a:p>
            <a:pPr marL="514350" indent="-514350">
              <a:buFont typeface="+mj-lt"/>
              <a:buAutoNum type="arabicPeriod"/>
              <a:defRPr/>
            </a:pPr>
            <a:r>
              <a:rPr lang="en-US" altLang="en-US" dirty="0"/>
              <a:t>EDLP </a:t>
            </a:r>
          </a:p>
          <a:p>
            <a:pPr marL="514350" indent="-514350">
              <a:buFont typeface="+mj-lt"/>
              <a:buAutoNum type="arabicPeriod"/>
              <a:defRPr/>
            </a:pPr>
            <a:r>
              <a:rPr lang="en-US" altLang="en-US" dirty="0"/>
              <a:t>Trial pricing </a:t>
            </a:r>
          </a:p>
          <a:p>
            <a:pPr marL="514350" indent="-514350">
              <a:buFont typeface="+mj-lt"/>
              <a:buAutoNum type="arabicPeriod"/>
              <a:defRPr/>
            </a:pPr>
            <a:r>
              <a:rPr lang="en-US" altLang="en-US" dirty="0"/>
              <a:t>Popcorn pricing  </a:t>
            </a:r>
          </a:p>
          <a:p>
            <a:pPr>
              <a:defRPr/>
            </a:pPr>
            <a:endParaRPr lang="en-US"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Title 1">
            <a:extLst>
              <a:ext uri="{FF2B5EF4-FFF2-40B4-BE49-F238E27FC236}">
                <a16:creationId xmlns:a16="http://schemas.microsoft.com/office/drawing/2014/main" id="{EBFA355D-165D-E44F-3855-215DBE7E5C88}"/>
              </a:ext>
            </a:extLst>
          </p:cNvPr>
          <p:cNvSpPr>
            <a:spLocks noGrp="1" noChangeArrowheads="1"/>
          </p:cNvSpPr>
          <p:nvPr>
            <p:ph type="title"/>
          </p:nvPr>
        </p:nvSpPr>
        <p:spPr/>
        <p:txBody>
          <a:bodyPr/>
          <a:lstStyle/>
          <a:p>
            <a:endParaRPr lang="en-US" altLang="en-US"/>
          </a:p>
        </p:txBody>
      </p:sp>
      <p:sp>
        <p:nvSpPr>
          <p:cNvPr id="581635" name="Content Placeholder 2">
            <a:extLst>
              <a:ext uri="{FF2B5EF4-FFF2-40B4-BE49-F238E27FC236}">
                <a16:creationId xmlns:a16="http://schemas.microsoft.com/office/drawing/2014/main" id="{37E89D5F-CE32-AE75-4800-061E86F8198F}"/>
              </a:ext>
            </a:extLst>
          </p:cNvPr>
          <p:cNvSpPr>
            <a:spLocks noGrp="1" noChangeArrowheads="1"/>
          </p:cNvSpPr>
          <p:nvPr>
            <p:ph idx="1"/>
          </p:nvPr>
        </p:nvSpPr>
        <p:spPr>
          <a:xfrm>
            <a:off x="1676400" y="1905000"/>
            <a:ext cx="8915400" cy="4114800"/>
          </a:xfrm>
        </p:spPr>
        <p:txBody>
          <a:bodyPr/>
          <a:lstStyle/>
          <a:p>
            <a:pPr marL="514350" indent="-514350">
              <a:buFont typeface="Arial" panose="020B0604020202020204" pitchFamily="34" charset="0"/>
              <a:buAutoNum type="arabicPeriod"/>
            </a:pPr>
            <a:r>
              <a:rPr lang="en-US" altLang="en-US"/>
              <a:t>iPhone 13 </a:t>
            </a:r>
          </a:p>
          <a:p>
            <a:pPr marL="514350" indent="-514350">
              <a:buFont typeface="Arial" panose="020B0604020202020204" pitchFamily="34" charset="0"/>
              <a:buAutoNum type="arabicPeriod"/>
            </a:pPr>
            <a:endParaRPr lang="en-US" altLang="en-US"/>
          </a:p>
          <a:p>
            <a:pPr marL="514350" indent="-514350">
              <a:buFont typeface="Arial" panose="020B0604020202020204" pitchFamily="34" charset="0"/>
              <a:buAutoNum type="arabicPeriod"/>
            </a:pPr>
            <a:r>
              <a:rPr lang="en-US" altLang="en-US"/>
              <a:t>Perfume for social class A women </a:t>
            </a:r>
          </a:p>
          <a:p>
            <a:pPr marL="514350" indent="-514350">
              <a:buFont typeface="Arial" panose="020B0604020202020204" pitchFamily="34" charset="0"/>
              <a:buAutoNum type="arabicPeriod"/>
            </a:pPr>
            <a:endParaRPr lang="en-US" altLang="en-US"/>
          </a:p>
          <a:p>
            <a:pPr marL="514350" indent="-514350">
              <a:buFont typeface="Arial" panose="020B0604020202020204" pitchFamily="34" charset="0"/>
              <a:buAutoNum type="arabicPeriod"/>
            </a:pPr>
            <a:r>
              <a:rPr lang="en-US" altLang="en-US"/>
              <a:t>El Namleteen </a:t>
            </a:r>
          </a:p>
          <a:p>
            <a:pPr marL="514350" indent="-514350">
              <a:buFont typeface="Arial" panose="020B0604020202020204" pitchFamily="34" charset="0"/>
              <a:buAutoNum type="arabicPeriod"/>
            </a:pPr>
            <a:endParaRPr lang="en-US" altLang="en-US"/>
          </a:p>
          <a:p>
            <a:pPr marL="514350" indent="-514350">
              <a:buFont typeface="Arial" panose="020B0604020202020204" pitchFamily="34" charset="0"/>
              <a:buAutoNum type="arabicPeriod"/>
            </a:pPr>
            <a:r>
              <a:rPr lang="en-US" altLang="en-US"/>
              <a:t>Appartment in I city 5</a:t>
            </a:r>
            <a:r>
              <a:rPr lang="en-US" altLang="en-US" baseline="30000"/>
              <a:t>th</a:t>
            </a:r>
            <a:r>
              <a:rPr lang="en-US" altLang="en-US"/>
              <a:t> settlement beside AUC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2674" name="Group 2">
            <a:extLst>
              <a:ext uri="{FF2B5EF4-FFF2-40B4-BE49-F238E27FC236}">
                <a16:creationId xmlns:a16="http://schemas.microsoft.com/office/drawing/2014/main" id="{1482B62D-6410-CBC7-1281-48C0616D33AA}"/>
              </a:ext>
            </a:extLst>
          </p:cNvPr>
          <p:cNvGrpSpPr>
            <a:grpSpLocks/>
          </p:cNvGrpSpPr>
          <p:nvPr/>
        </p:nvGrpSpPr>
        <p:grpSpPr bwMode="auto">
          <a:xfrm>
            <a:off x="2133601" y="2517776"/>
            <a:ext cx="7629525" cy="4035425"/>
            <a:chOff x="384" y="1586"/>
            <a:chExt cx="4806" cy="2590"/>
          </a:xfrm>
        </p:grpSpPr>
        <p:sp>
          <p:nvSpPr>
            <p:cNvPr id="412677" name="Rectangle 3">
              <a:extLst>
                <a:ext uri="{FF2B5EF4-FFF2-40B4-BE49-F238E27FC236}">
                  <a16:creationId xmlns:a16="http://schemas.microsoft.com/office/drawing/2014/main" id="{8153D58C-C1E5-D302-5646-EFD34F4BEF31}"/>
                </a:ext>
              </a:extLst>
            </p:cNvPr>
            <p:cNvSpPr>
              <a:spLocks noChangeArrowheads="1"/>
            </p:cNvSpPr>
            <p:nvPr/>
          </p:nvSpPr>
          <p:spPr bwMode="auto">
            <a:xfrm>
              <a:off x="483" y="3935"/>
              <a:ext cx="1090"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a typeface="MS PGothic" panose="020B0600070205080204" pitchFamily="34" charset="-128"/>
              </a:endParaRPr>
            </a:p>
          </p:txBody>
        </p:sp>
        <p:sp>
          <p:nvSpPr>
            <p:cNvPr id="412678" name="Rectangle 4">
              <a:extLst>
                <a:ext uri="{FF2B5EF4-FFF2-40B4-BE49-F238E27FC236}">
                  <a16:creationId xmlns:a16="http://schemas.microsoft.com/office/drawing/2014/main" id="{15307724-45AA-C14F-1125-F60E85B19C95}"/>
                </a:ext>
              </a:extLst>
            </p:cNvPr>
            <p:cNvSpPr>
              <a:spLocks noChangeArrowheads="1"/>
            </p:cNvSpPr>
            <p:nvPr/>
          </p:nvSpPr>
          <p:spPr bwMode="auto">
            <a:xfrm>
              <a:off x="1879" y="3935"/>
              <a:ext cx="165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a typeface="MS PGothic" panose="020B0600070205080204" pitchFamily="34" charset="-128"/>
              </a:endParaRPr>
            </a:p>
          </p:txBody>
        </p:sp>
        <p:sp>
          <p:nvSpPr>
            <p:cNvPr id="1705989" name="Rectangle 5">
              <a:extLst>
                <a:ext uri="{FF2B5EF4-FFF2-40B4-BE49-F238E27FC236}">
                  <a16:creationId xmlns:a16="http://schemas.microsoft.com/office/drawing/2014/main" id="{1B958456-142C-3979-BE92-D20591F92934}"/>
                </a:ext>
              </a:extLst>
            </p:cNvPr>
            <p:cNvSpPr>
              <a:spLocks noChangeArrowheads="1"/>
            </p:cNvSpPr>
            <p:nvPr/>
          </p:nvSpPr>
          <p:spPr bwMode="auto">
            <a:xfrm>
              <a:off x="384" y="1586"/>
              <a:ext cx="1551" cy="292"/>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Sales</a:t>
              </a:r>
            </a:p>
          </p:txBody>
        </p:sp>
        <p:sp>
          <p:nvSpPr>
            <p:cNvPr id="1705990" name="Rectangle 6">
              <a:extLst>
                <a:ext uri="{FF2B5EF4-FFF2-40B4-BE49-F238E27FC236}">
                  <a16:creationId xmlns:a16="http://schemas.microsoft.com/office/drawing/2014/main" id="{9741E0D4-65F2-14D2-AACF-5B7B45FEAEF2}"/>
                </a:ext>
              </a:extLst>
            </p:cNvPr>
            <p:cNvSpPr>
              <a:spLocks noChangeArrowheads="1"/>
            </p:cNvSpPr>
            <p:nvPr/>
          </p:nvSpPr>
          <p:spPr bwMode="auto">
            <a:xfrm>
              <a:off x="384" y="1912"/>
              <a:ext cx="1551" cy="291"/>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Costs</a:t>
              </a:r>
            </a:p>
          </p:txBody>
        </p:sp>
        <p:sp>
          <p:nvSpPr>
            <p:cNvPr id="1705991" name="Rectangle 7">
              <a:extLst>
                <a:ext uri="{FF2B5EF4-FFF2-40B4-BE49-F238E27FC236}">
                  <a16:creationId xmlns:a16="http://schemas.microsoft.com/office/drawing/2014/main" id="{AB6C0A4B-3E20-619A-AF44-D275750BC53C}"/>
                </a:ext>
              </a:extLst>
            </p:cNvPr>
            <p:cNvSpPr>
              <a:spLocks noChangeArrowheads="1"/>
            </p:cNvSpPr>
            <p:nvPr/>
          </p:nvSpPr>
          <p:spPr bwMode="auto">
            <a:xfrm>
              <a:off x="384" y="2237"/>
              <a:ext cx="1551" cy="292"/>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Profits</a:t>
              </a:r>
            </a:p>
          </p:txBody>
        </p:sp>
        <p:sp>
          <p:nvSpPr>
            <p:cNvPr id="1705992" name="Rectangle 8">
              <a:extLst>
                <a:ext uri="{FF2B5EF4-FFF2-40B4-BE49-F238E27FC236}">
                  <a16:creationId xmlns:a16="http://schemas.microsoft.com/office/drawing/2014/main" id="{152A9575-1194-3C5F-F7EC-7A2E79B712A5}"/>
                </a:ext>
              </a:extLst>
            </p:cNvPr>
            <p:cNvSpPr>
              <a:spLocks noChangeArrowheads="1"/>
            </p:cNvSpPr>
            <p:nvPr/>
          </p:nvSpPr>
          <p:spPr bwMode="auto">
            <a:xfrm>
              <a:off x="384" y="2563"/>
              <a:ext cx="1551" cy="291"/>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Marketing Objectives</a:t>
              </a:r>
            </a:p>
          </p:txBody>
        </p:sp>
        <p:sp>
          <p:nvSpPr>
            <p:cNvPr id="1705993" name="Rectangle 9">
              <a:extLst>
                <a:ext uri="{FF2B5EF4-FFF2-40B4-BE49-F238E27FC236}">
                  <a16:creationId xmlns:a16="http://schemas.microsoft.com/office/drawing/2014/main" id="{817DD35B-3CEA-0434-509F-AFE6035B5BD5}"/>
                </a:ext>
              </a:extLst>
            </p:cNvPr>
            <p:cNvSpPr>
              <a:spLocks noChangeArrowheads="1"/>
            </p:cNvSpPr>
            <p:nvPr/>
          </p:nvSpPr>
          <p:spPr bwMode="auto">
            <a:xfrm>
              <a:off x="384" y="2888"/>
              <a:ext cx="1551" cy="289"/>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Product</a:t>
              </a:r>
            </a:p>
          </p:txBody>
        </p:sp>
        <p:sp>
          <p:nvSpPr>
            <p:cNvPr id="1705994" name="Rectangle 10">
              <a:extLst>
                <a:ext uri="{FF2B5EF4-FFF2-40B4-BE49-F238E27FC236}">
                  <a16:creationId xmlns:a16="http://schemas.microsoft.com/office/drawing/2014/main" id="{6BA8D639-AA5C-93E5-EB5E-5B3272F74908}"/>
                </a:ext>
              </a:extLst>
            </p:cNvPr>
            <p:cNvSpPr>
              <a:spLocks noChangeArrowheads="1"/>
            </p:cNvSpPr>
            <p:nvPr/>
          </p:nvSpPr>
          <p:spPr bwMode="auto">
            <a:xfrm>
              <a:off x="384" y="3214"/>
              <a:ext cx="1551" cy="287"/>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Price</a:t>
              </a:r>
            </a:p>
          </p:txBody>
        </p:sp>
        <p:sp>
          <p:nvSpPr>
            <p:cNvPr id="1705995" name="Rectangle 11">
              <a:extLst>
                <a:ext uri="{FF2B5EF4-FFF2-40B4-BE49-F238E27FC236}">
                  <a16:creationId xmlns:a16="http://schemas.microsoft.com/office/drawing/2014/main" id="{968E1DD7-CC52-1A90-B818-8A58792B5F30}"/>
                </a:ext>
              </a:extLst>
            </p:cNvPr>
            <p:cNvSpPr>
              <a:spLocks noChangeArrowheads="1"/>
            </p:cNvSpPr>
            <p:nvPr/>
          </p:nvSpPr>
          <p:spPr bwMode="auto">
            <a:xfrm>
              <a:off x="2278" y="1586"/>
              <a:ext cx="2912" cy="292"/>
            </a:xfrm>
            <a:prstGeom prst="rect">
              <a:avLst/>
            </a:prstGeom>
            <a:solidFill>
              <a:srgbClr val="CC6600"/>
            </a:soli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Rapidly rising sales    </a:t>
              </a:r>
            </a:p>
          </p:txBody>
        </p:sp>
        <p:sp>
          <p:nvSpPr>
            <p:cNvPr id="1705996" name="Rectangle 12">
              <a:extLst>
                <a:ext uri="{FF2B5EF4-FFF2-40B4-BE49-F238E27FC236}">
                  <a16:creationId xmlns:a16="http://schemas.microsoft.com/office/drawing/2014/main" id="{1A380C9B-344E-4A12-4DD9-932EF45D740D}"/>
                </a:ext>
              </a:extLst>
            </p:cNvPr>
            <p:cNvSpPr>
              <a:spLocks noChangeArrowheads="1"/>
            </p:cNvSpPr>
            <p:nvPr/>
          </p:nvSpPr>
          <p:spPr bwMode="auto">
            <a:xfrm>
              <a:off x="2278" y="1912"/>
              <a:ext cx="2912" cy="291"/>
            </a:xfrm>
            <a:prstGeom prst="rect">
              <a:avLst/>
            </a:prstGeom>
            <a:solidFill>
              <a:srgbClr val="CC6600"/>
            </a:soli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Average cost per customer</a:t>
              </a:r>
            </a:p>
          </p:txBody>
        </p:sp>
        <p:sp>
          <p:nvSpPr>
            <p:cNvPr id="1705997" name="Rectangle 13">
              <a:extLst>
                <a:ext uri="{FF2B5EF4-FFF2-40B4-BE49-F238E27FC236}">
                  <a16:creationId xmlns:a16="http://schemas.microsoft.com/office/drawing/2014/main" id="{F0F7E245-EF53-A87F-3449-10B352451616}"/>
                </a:ext>
              </a:extLst>
            </p:cNvPr>
            <p:cNvSpPr>
              <a:spLocks noChangeArrowheads="1"/>
            </p:cNvSpPr>
            <p:nvPr/>
          </p:nvSpPr>
          <p:spPr bwMode="auto">
            <a:xfrm>
              <a:off x="2278" y="2237"/>
              <a:ext cx="2912" cy="292"/>
            </a:xfrm>
            <a:prstGeom prst="rect">
              <a:avLst/>
            </a:prstGeom>
            <a:solidFill>
              <a:srgbClr val="CC6600"/>
            </a:soli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Rising profits</a:t>
              </a:r>
            </a:p>
          </p:txBody>
        </p:sp>
        <p:sp>
          <p:nvSpPr>
            <p:cNvPr id="1705998" name="Rectangle 14">
              <a:extLst>
                <a:ext uri="{FF2B5EF4-FFF2-40B4-BE49-F238E27FC236}">
                  <a16:creationId xmlns:a16="http://schemas.microsoft.com/office/drawing/2014/main" id="{97254C46-51D2-D1DA-72D5-57BC6BEE1504}"/>
                </a:ext>
              </a:extLst>
            </p:cNvPr>
            <p:cNvSpPr>
              <a:spLocks noChangeArrowheads="1"/>
            </p:cNvSpPr>
            <p:nvPr/>
          </p:nvSpPr>
          <p:spPr bwMode="auto">
            <a:xfrm>
              <a:off x="2278" y="2563"/>
              <a:ext cx="2912" cy="291"/>
            </a:xfrm>
            <a:prstGeom prst="rect">
              <a:avLst/>
            </a:prstGeom>
            <a:solidFill>
              <a:srgbClr val="CC6600"/>
            </a:soli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Maximize market share</a:t>
              </a:r>
            </a:p>
          </p:txBody>
        </p:sp>
        <p:sp>
          <p:nvSpPr>
            <p:cNvPr id="1705999" name="Rectangle 15">
              <a:extLst>
                <a:ext uri="{FF2B5EF4-FFF2-40B4-BE49-F238E27FC236}">
                  <a16:creationId xmlns:a16="http://schemas.microsoft.com/office/drawing/2014/main" id="{0C952771-B7DF-A4CE-EDF7-92A95E1E607E}"/>
                </a:ext>
              </a:extLst>
            </p:cNvPr>
            <p:cNvSpPr>
              <a:spLocks noChangeArrowheads="1"/>
            </p:cNvSpPr>
            <p:nvPr/>
          </p:nvSpPr>
          <p:spPr bwMode="auto">
            <a:xfrm>
              <a:off x="2278" y="2888"/>
              <a:ext cx="2912" cy="289"/>
            </a:xfrm>
            <a:prstGeom prst="rect">
              <a:avLst/>
            </a:prstGeom>
            <a:solidFill>
              <a:srgbClr val="CC6600"/>
            </a:soli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Offer new product features and models</a:t>
              </a:r>
            </a:p>
          </p:txBody>
        </p:sp>
        <p:sp>
          <p:nvSpPr>
            <p:cNvPr id="1706000" name="Rectangle 16">
              <a:extLst>
                <a:ext uri="{FF2B5EF4-FFF2-40B4-BE49-F238E27FC236}">
                  <a16:creationId xmlns:a16="http://schemas.microsoft.com/office/drawing/2014/main" id="{C07BD39F-7DCF-762E-B0AE-89B3503974D9}"/>
                </a:ext>
              </a:extLst>
            </p:cNvPr>
            <p:cNvSpPr>
              <a:spLocks noChangeArrowheads="1"/>
            </p:cNvSpPr>
            <p:nvPr/>
          </p:nvSpPr>
          <p:spPr bwMode="auto">
            <a:xfrm>
              <a:off x="2278" y="3214"/>
              <a:ext cx="2912" cy="287"/>
            </a:xfrm>
            <a:prstGeom prst="rect">
              <a:avLst/>
            </a:prstGeom>
            <a:solidFill>
              <a:srgbClr val="CC6600"/>
            </a:soli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Remain where they are or fall slightly</a:t>
              </a:r>
            </a:p>
          </p:txBody>
        </p:sp>
        <p:sp>
          <p:nvSpPr>
            <p:cNvPr id="1706001" name="Rectangle 17">
              <a:extLst>
                <a:ext uri="{FF2B5EF4-FFF2-40B4-BE49-F238E27FC236}">
                  <a16:creationId xmlns:a16="http://schemas.microsoft.com/office/drawing/2014/main" id="{9D21DD89-74D2-96BA-1B0B-A20E72F38337}"/>
                </a:ext>
              </a:extLst>
            </p:cNvPr>
            <p:cNvSpPr>
              <a:spLocks noChangeArrowheads="1"/>
            </p:cNvSpPr>
            <p:nvPr/>
          </p:nvSpPr>
          <p:spPr bwMode="auto">
            <a:xfrm>
              <a:off x="384" y="3534"/>
              <a:ext cx="1551" cy="291"/>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Distribution</a:t>
              </a:r>
            </a:p>
          </p:txBody>
        </p:sp>
        <p:sp>
          <p:nvSpPr>
            <p:cNvPr id="1706002" name="Rectangle 18">
              <a:extLst>
                <a:ext uri="{FF2B5EF4-FFF2-40B4-BE49-F238E27FC236}">
                  <a16:creationId xmlns:a16="http://schemas.microsoft.com/office/drawing/2014/main" id="{AE90EB78-30AD-2C43-8C5E-43202ED5E7CC}"/>
                </a:ext>
              </a:extLst>
            </p:cNvPr>
            <p:cNvSpPr>
              <a:spLocks noChangeArrowheads="1"/>
            </p:cNvSpPr>
            <p:nvPr/>
          </p:nvSpPr>
          <p:spPr bwMode="auto">
            <a:xfrm>
              <a:off x="2278" y="3534"/>
              <a:ext cx="2912" cy="291"/>
            </a:xfrm>
            <a:prstGeom prst="rect">
              <a:avLst/>
            </a:prstGeom>
            <a:solidFill>
              <a:srgbClr val="CC6600"/>
            </a:soli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Increase number of distribution outlets</a:t>
              </a:r>
            </a:p>
          </p:txBody>
        </p:sp>
        <p:sp>
          <p:nvSpPr>
            <p:cNvPr id="1706003" name="AutoShape 19">
              <a:extLst>
                <a:ext uri="{FF2B5EF4-FFF2-40B4-BE49-F238E27FC236}">
                  <a16:creationId xmlns:a16="http://schemas.microsoft.com/office/drawing/2014/main" id="{DE858940-0C87-1D11-E79A-E70C728CF816}"/>
                </a:ext>
              </a:extLst>
            </p:cNvPr>
            <p:cNvSpPr>
              <a:spLocks noChangeArrowheads="1"/>
            </p:cNvSpPr>
            <p:nvPr/>
          </p:nvSpPr>
          <p:spPr bwMode="auto">
            <a:xfrm>
              <a:off x="1977" y="1935"/>
              <a:ext cx="327" cy="271"/>
            </a:xfrm>
            <a:prstGeom prst="rightArrow">
              <a:avLst>
                <a:gd name="adj1" fmla="val 50000"/>
                <a:gd name="adj2" fmla="val 58662"/>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6004" name="AutoShape 20">
              <a:extLst>
                <a:ext uri="{FF2B5EF4-FFF2-40B4-BE49-F238E27FC236}">
                  <a16:creationId xmlns:a16="http://schemas.microsoft.com/office/drawing/2014/main" id="{A8FAACD9-CC28-4DDD-6D41-9EAF56C31182}"/>
                </a:ext>
              </a:extLst>
            </p:cNvPr>
            <p:cNvSpPr>
              <a:spLocks noChangeArrowheads="1"/>
            </p:cNvSpPr>
            <p:nvPr/>
          </p:nvSpPr>
          <p:spPr bwMode="auto">
            <a:xfrm>
              <a:off x="1966" y="2268"/>
              <a:ext cx="317" cy="280"/>
            </a:xfrm>
            <a:prstGeom prst="rightArrow">
              <a:avLst>
                <a:gd name="adj1" fmla="val 50000"/>
                <a:gd name="adj2" fmla="val 56665"/>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6005" name="AutoShape 21">
              <a:extLst>
                <a:ext uri="{FF2B5EF4-FFF2-40B4-BE49-F238E27FC236}">
                  <a16:creationId xmlns:a16="http://schemas.microsoft.com/office/drawing/2014/main" id="{D4D5A09D-2B67-9389-D93C-1755DA69D7A8}"/>
                </a:ext>
              </a:extLst>
            </p:cNvPr>
            <p:cNvSpPr>
              <a:spLocks noChangeArrowheads="1"/>
            </p:cNvSpPr>
            <p:nvPr/>
          </p:nvSpPr>
          <p:spPr bwMode="auto">
            <a:xfrm>
              <a:off x="1975" y="2572"/>
              <a:ext cx="308" cy="280"/>
            </a:xfrm>
            <a:prstGeom prst="rightArrow">
              <a:avLst>
                <a:gd name="adj1" fmla="val 50000"/>
                <a:gd name="adj2" fmla="val 55056"/>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6006" name="AutoShape 22">
              <a:extLst>
                <a:ext uri="{FF2B5EF4-FFF2-40B4-BE49-F238E27FC236}">
                  <a16:creationId xmlns:a16="http://schemas.microsoft.com/office/drawing/2014/main" id="{5F677B40-22A9-3659-8CF3-01A3C29B1076}"/>
                </a:ext>
              </a:extLst>
            </p:cNvPr>
            <p:cNvSpPr>
              <a:spLocks noChangeArrowheads="1"/>
            </p:cNvSpPr>
            <p:nvPr/>
          </p:nvSpPr>
          <p:spPr bwMode="auto">
            <a:xfrm>
              <a:off x="1944" y="2915"/>
              <a:ext cx="349" cy="280"/>
            </a:xfrm>
            <a:prstGeom prst="rightArrow">
              <a:avLst>
                <a:gd name="adj1" fmla="val 50000"/>
                <a:gd name="adj2" fmla="val 62385"/>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6007" name="AutoShape 23">
              <a:extLst>
                <a:ext uri="{FF2B5EF4-FFF2-40B4-BE49-F238E27FC236}">
                  <a16:creationId xmlns:a16="http://schemas.microsoft.com/office/drawing/2014/main" id="{FC720B64-C61C-FF11-039A-3FF66E571DDE}"/>
                </a:ext>
              </a:extLst>
            </p:cNvPr>
            <p:cNvSpPr>
              <a:spLocks noChangeArrowheads="1"/>
            </p:cNvSpPr>
            <p:nvPr/>
          </p:nvSpPr>
          <p:spPr bwMode="auto">
            <a:xfrm>
              <a:off x="1966" y="3244"/>
              <a:ext cx="338" cy="280"/>
            </a:xfrm>
            <a:prstGeom prst="rightArrow">
              <a:avLst>
                <a:gd name="adj1" fmla="val 50000"/>
                <a:gd name="adj2" fmla="val 60419"/>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6008" name="AutoShape 24">
              <a:extLst>
                <a:ext uri="{FF2B5EF4-FFF2-40B4-BE49-F238E27FC236}">
                  <a16:creationId xmlns:a16="http://schemas.microsoft.com/office/drawing/2014/main" id="{8AB5123F-9214-FDDD-2F2C-CEF26FA47C16}"/>
                </a:ext>
              </a:extLst>
            </p:cNvPr>
            <p:cNvSpPr>
              <a:spLocks noChangeArrowheads="1"/>
            </p:cNvSpPr>
            <p:nvPr/>
          </p:nvSpPr>
          <p:spPr bwMode="auto">
            <a:xfrm>
              <a:off x="1977" y="3547"/>
              <a:ext cx="327" cy="278"/>
            </a:xfrm>
            <a:prstGeom prst="rightArrow">
              <a:avLst>
                <a:gd name="adj1" fmla="val 50000"/>
                <a:gd name="adj2" fmla="val 58662"/>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6009" name="AutoShape 25">
              <a:extLst>
                <a:ext uri="{FF2B5EF4-FFF2-40B4-BE49-F238E27FC236}">
                  <a16:creationId xmlns:a16="http://schemas.microsoft.com/office/drawing/2014/main" id="{9A5BB55C-11E2-CB6E-CE94-3EF0D5DEA0C8}"/>
                </a:ext>
              </a:extLst>
            </p:cNvPr>
            <p:cNvSpPr>
              <a:spLocks noChangeArrowheads="1"/>
            </p:cNvSpPr>
            <p:nvPr/>
          </p:nvSpPr>
          <p:spPr bwMode="auto">
            <a:xfrm>
              <a:off x="1977" y="1612"/>
              <a:ext cx="316" cy="270"/>
            </a:xfrm>
            <a:prstGeom prst="rightArrow">
              <a:avLst>
                <a:gd name="adj1" fmla="val 50000"/>
                <a:gd name="adj2" fmla="val 56486"/>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6010" name="Rectangle 26">
              <a:extLst>
                <a:ext uri="{FF2B5EF4-FFF2-40B4-BE49-F238E27FC236}">
                  <a16:creationId xmlns:a16="http://schemas.microsoft.com/office/drawing/2014/main" id="{25DCCF73-A495-6FF7-ADA6-E5E8EB63FEAC}"/>
                </a:ext>
              </a:extLst>
            </p:cNvPr>
            <p:cNvSpPr>
              <a:spLocks noChangeArrowheads="1"/>
            </p:cNvSpPr>
            <p:nvPr/>
          </p:nvSpPr>
          <p:spPr bwMode="auto">
            <a:xfrm>
              <a:off x="395" y="3845"/>
              <a:ext cx="1549" cy="291"/>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Advertising</a:t>
              </a:r>
            </a:p>
          </p:txBody>
        </p:sp>
        <p:sp>
          <p:nvSpPr>
            <p:cNvPr id="1706011" name="Rectangle 27">
              <a:extLst>
                <a:ext uri="{FF2B5EF4-FFF2-40B4-BE49-F238E27FC236}">
                  <a16:creationId xmlns:a16="http://schemas.microsoft.com/office/drawing/2014/main" id="{F2DDF401-2A91-285D-5803-89765139243B}"/>
                </a:ext>
              </a:extLst>
            </p:cNvPr>
            <p:cNvSpPr>
              <a:spLocks noChangeArrowheads="1"/>
            </p:cNvSpPr>
            <p:nvPr/>
          </p:nvSpPr>
          <p:spPr bwMode="auto">
            <a:xfrm>
              <a:off x="2293" y="3855"/>
              <a:ext cx="2897" cy="291"/>
            </a:xfrm>
            <a:prstGeom prst="rect">
              <a:avLst/>
            </a:prstGeom>
            <a:solidFill>
              <a:srgbClr val="CC6600"/>
            </a:soli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Educating consumers and meeting competition</a:t>
              </a:r>
            </a:p>
          </p:txBody>
        </p:sp>
        <p:sp>
          <p:nvSpPr>
            <p:cNvPr id="1706012" name="AutoShape 28">
              <a:extLst>
                <a:ext uri="{FF2B5EF4-FFF2-40B4-BE49-F238E27FC236}">
                  <a16:creationId xmlns:a16="http://schemas.microsoft.com/office/drawing/2014/main" id="{69A8B117-66EF-DD73-5D25-3376EB8A6A21}"/>
                </a:ext>
              </a:extLst>
            </p:cNvPr>
            <p:cNvSpPr>
              <a:spLocks noChangeArrowheads="1"/>
            </p:cNvSpPr>
            <p:nvPr/>
          </p:nvSpPr>
          <p:spPr bwMode="auto">
            <a:xfrm>
              <a:off x="1988" y="3867"/>
              <a:ext cx="327" cy="281"/>
            </a:xfrm>
            <a:prstGeom prst="rightArrow">
              <a:avLst>
                <a:gd name="adj1" fmla="val 50000"/>
                <a:gd name="adj2" fmla="val 58244"/>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grpSp>
      <p:sp>
        <p:nvSpPr>
          <p:cNvPr id="412675" name="Rectangle 29">
            <a:extLst>
              <a:ext uri="{FF2B5EF4-FFF2-40B4-BE49-F238E27FC236}">
                <a16:creationId xmlns:a16="http://schemas.microsoft.com/office/drawing/2014/main" id="{A874CB93-9B43-6593-4DBD-3172BF1B824C}"/>
              </a:ext>
            </a:extLst>
          </p:cNvPr>
          <p:cNvSpPr>
            <a:spLocks noChangeArrowheads="1"/>
          </p:cNvSpPr>
          <p:nvPr/>
        </p:nvSpPr>
        <p:spPr bwMode="auto">
          <a:xfrm>
            <a:off x="1295400" y="1905000"/>
            <a:ext cx="8858250" cy="51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lvl1pPr defTabSz="722313">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722313">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722313">
              <a:spcBef>
                <a:spcPct val="20000"/>
              </a:spcBef>
              <a:buClr>
                <a:schemeClr val="accent2"/>
              </a:buClr>
              <a:buChar char="•"/>
              <a:defRPr sz="2400">
                <a:solidFill>
                  <a:schemeClr val="tx2"/>
                </a:solidFill>
                <a:latin typeface="Arial" panose="020B0604020202020204" pitchFamily="34" charset="0"/>
              </a:defRPr>
            </a:lvl3pPr>
            <a:lvl4pPr marL="1600200" indent="-228600" defTabSz="722313">
              <a:spcBef>
                <a:spcPct val="20000"/>
              </a:spcBef>
              <a:buClr>
                <a:schemeClr val="tx1"/>
              </a:buClr>
              <a:buChar char="•"/>
              <a:defRPr sz="2000">
                <a:solidFill>
                  <a:schemeClr val="tx2"/>
                </a:solidFill>
                <a:latin typeface="Arial" panose="020B0604020202020204" pitchFamily="34" charset="0"/>
              </a:defRPr>
            </a:lvl4pPr>
            <a:lvl5pPr marL="2057400" indent="-228600" defTabSz="722313">
              <a:spcBef>
                <a:spcPct val="20000"/>
              </a:spcBef>
              <a:buChar char="•"/>
              <a:defRPr sz="2000">
                <a:solidFill>
                  <a:schemeClr val="tx2"/>
                </a:solidFill>
                <a:latin typeface="Arial" panose="020B0604020202020204" pitchFamily="34" charset="0"/>
              </a:defRPr>
            </a:lvl5pPr>
            <a:lvl6pPr marL="2514600" indent="-228600" defTabSz="722313"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722313"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722313"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722313"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2800">
                <a:solidFill>
                  <a:schemeClr val="tx1"/>
                </a:solidFill>
                <a:ea typeface="MS PGothic" panose="020B0600070205080204" pitchFamily="34" charset="-128"/>
              </a:rPr>
              <a:t>Summary of Characteristics, Objectives, &amp; Strategies</a:t>
            </a:r>
          </a:p>
        </p:txBody>
      </p:sp>
      <p:sp>
        <p:nvSpPr>
          <p:cNvPr id="412676" name="Rectangle 30">
            <a:extLst>
              <a:ext uri="{FF2B5EF4-FFF2-40B4-BE49-F238E27FC236}">
                <a16:creationId xmlns:a16="http://schemas.microsoft.com/office/drawing/2014/main" id="{FD77837C-9154-6521-B998-4CD63315CFEA}"/>
              </a:ext>
            </a:extLst>
          </p:cNvPr>
          <p:cNvSpPr>
            <a:spLocks noGrp="1" noChangeArrowheads="1"/>
          </p:cNvSpPr>
          <p:nvPr>
            <p:ph type="title"/>
          </p:nvPr>
        </p:nvSpPr>
        <p:spPr/>
        <p:txBody>
          <a:bodyPr/>
          <a:lstStyle/>
          <a:p>
            <a:pPr algn="ctr" eaLnBrk="1" hangingPunct="1"/>
            <a:r>
              <a:rPr lang="en-US" altLang="en-US">
                <a:solidFill>
                  <a:srgbClr val="FF0000"/>
                </a:solidFill>
              </a:rPr>
              <a:t>Growth Stage of the PLC</a:t>
            </a:r>
          </a:p>
        </p:txBody>
      </p:sp>
    </p:spTree>
  </p:cSld>
  <p:clrMapOvr>
    <a:masterClrMapping/>
  </p:clrMapOvr>
  <p:transition spd="slow">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Title 1">
            <a:extLst>
              <a:ext uri="{FF2B5EF4-FFF2-40B4-BE49-F238E27FC236}">
                <a16:creationId xmlns:a16="http://schemas.microsoft.com/office/drawing/2014/main" id="{13174F1D-027B-FAF7-BAA2-2D30A0520BE9}"/>
              </a:ext>
            </a:extLst>
          </p:cNvPr>
          <p:cNvSpPr>
            <a:spLocks noGrp="1" noChangeArrowheads="1"/>
          </p:cNvSpPr>
          <p:nvPr>
            <p:ph type="title"/>
          </p:nvPr>
        </p:nvSpPr>
        <p:spPr/>
        <p:txBody>
          <a:bodyPr/>
          <a:lstStyle/>
          <a:p>
            <a:pPr algn="ctr"/>
            <a:r>
              <a:rPr lang="en-US" altLang="en-US">
                <a:solidFill>
                  <a:srgbClr val="FF0000"/>
                </a:solidFill>
              </a:rPr>
              <a:t>Skimming</a:t>
            </a:r>
            <a:r>
              <a:rPr lang="en-US" altLang="en-US"/>
              <a:t> </a:t>
            </a:r>
            <a:endParaRPr lang="en-GB" altLang="en-US"/>
          </a:p>
        </p:txBody>
      </p:sp>
      <p:sp>
        <p:nvSpPr>
          <p:cNvPr id="582659" name="Content Placeholder 2">
            <a:extLst>
              <a:ext uri="{FF2B5EF4-FFF2-40B4-BE49-F238E27FC236}">
                <a16:creationId xmlns:a16="http://schemas.microsoft.com/office/drawing/2014/main" id="{98EDBB52-CA89-6103-D1C8-E8675EE97731}"/>
              </a:ext>
            </a:extLst>
          </p:cNvPr>
          <p:cNvSpPr>
            <a:spLocks noGrp="1" noChangeArrowheads="1"/>
          </p:cNvSpPr>
          <p:nvPr>
            <p:ph idx="1"/>
          </p:nvPr>
        </p:nvSpPr>
        <p:spPr>
          <a:xfrm>
            <a:off x="1752600" y="1905000"/>
            <a:ext cx="8610600" cy="4114800"/>
          </a:xfrm>
        </p:spPr>
        <p:txBody>
          <a:bodyPr/>
          <a:lstStyle/>
          <a:p>
            <a:r>
              <a:rPr lang="en-US" altLang="en-US"/>
              <a:t>Selling a new product with a very high price</a:t>
            </a:r>
          </a:p>
          <a:p>
            <a:r>
              <a:rPr lang="en-US" altLang="en-US"/>
              <a:t>The product should innovative  </a:t>
            </a:r>
          </a:p>
          <a:p>
            <a:r>
              <a:rPr lang="en-US" altLang="en-US"/>
              <a:t>Advantages  ….</a:t>
            </a:r>
          </a:p>
          <a:p>
            <a:r>
              <a:rPr lang="en-US" altLang="en-US"/>
              <a:t>Disadvantages </a:t>
            </a:r>
            <a:endParaRPr lang="en-GB"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Title 1">
            <a:extLst>
              <a:ext uri="{FF2B5EF4-FFF2-40B4-BE49-F238E27FC236}">
                <a16:creationId xmlns:a16="http://schemas.microsoft.com/office/drawing/2014/main" id="{C0076A35-E62E-872B-7BAC-12EFA9B4B154}"/>
              </a:ext>
            </a:extLst>
          </p:cNvPr>
          <p:cNvSpPr>
            <a:spLocks noGrp="1" noChangeArrowheads="1"/>
          </p:cNvSpPr>
          <p:nvPr>
            <p:ph type="title"/>
          </p:nvPr>
        </p:nvSpPr>
        <p:spPr/>
        <p:txBody>
          <a:bodyPr/>
          <a:lstStyle/>
          <a:p>
            <a:pPr algn="ctr"/>
            <a:r>
              <a:rPr lang="en-US" altLang="en-US">
                <a:solidFill>
                  <a:srgbClr val="FF0000"/>
                </a:solidFill>
              </a:rPr>
              <a:t>Penetration</a:t>
            </a:r>
            <a:r>
              <a:rPr lang="en-US" altLang="en-US"/>
              <a:t> </a:t>
            </a:r>
            <a:endParaRPr lang="en-GB" altLang="en-US"/>
          </a:p>
        </p:txBody>
      </p:sp>
      <p:sp>
        <p:nvSpPr>
          <p:cNvPr id="579587" name="Content Placeholder 2">
            <a:extLst>
              <a:ext uri="{FF2B5EF4-FFF2-40B4-BE49-F238E27FC236}">
                <a16:creationId xmlns:a16="http://schemas.microsoft.com/office/drawing/2014/main" id="{B87D94B6-895D-07A3-C47D-4B7CBA9FE47C}"/>
              </a:ext>
            </a:extLst>
          </p:cNvPr>
          <p:cNvSpPr>
            <a:spLocks noGrp="1"/>
          </p:cNvSpPr>
          <p:nvPr>
            <p:ph idx="1"/>
          </p:nvPr>
        </p:nvSpPr>
        <p:spPr>
          <a:xfrm>
            <a:off x="1752600" y="1905000"/>
            <a:ext cx="8763000" cy="4114800"/>
          </a:xfrm>
        </p:spPr>
        <p:txBody>
          <a:bodyPr/>
          <a:lstStyle/>
          <a:p>
            <a:pPr>
              <a:defRPr/>
            </a:pPr>
            <a:r>
              <a:rPr lang="en-US" altLang="en-US" dirty="0"/>
              <a:t>Selling a new product with a very low price</a:t>
            </a:r>
          </a:p>
          <a:p>
            <a:pPr>
              <a:defRPr/>
            </a:pPr>
            <a:r>
              <a:rPr lang="en-US" altLang="en-US" dirty="0"/>
              <a:t>The product is a copy or generic</a:t>
            </a:r>
          </a:p>
          <a:p>
            <a:pPr>
              <a:defRPr/>
            </a:pPr>
            <a:r>
              <a:rPr lang="en-US" altLang="en-US" dirty="0"/>
              <a:t>Advantages </a:t>
            </a:r>
          </a:p>
          <a:p>
            <a:pPr>
              <a:defRPr/>
            </a:pPr>
            <a:r>
              <a:rPr lang="en-US" altLang="en-US" dirty="0"/>
              <a:t>Disadvantages </a:t>
            </a:r>
            <a:endParaRPr lang="en-GB" altLang="en-US" dirty="0"/>
          </a:p>
          <a:p>
            <a:pPr marL="0" indent="0">
              <a:buNone/>
              <a:defRPr/>
            </a:pPr>
            <a:r>
              <a:rPr lang="en-US" altLang="en-US" dirty="0"/>
              <a:t> </a:t>
            </a:r>
            <a:endParaRPr lang="en-GB" altLang="en-US" dirty="0"/>
          </a:p>
          <a:p>
            <a:pPr>
              <a:defRPr/>
            </a:pPr>
            <a:endParaRPr lang="en-GB"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Title 1">
            <a:extLst>
              <a:ext uri="{FF2B5EF4-FFF2-40B4-BE49-F238E27FC236}">
                <a16:creationId xmlns:a16="http://schemas.microsoft.com/office/drawing/2014/main" id="{FF5DEAA1-48DC-2BFE-97F7-C4B072E2FAC6}"/>
              </a:ext>
            </a:extLst>
          </p:cNvPr>
          <p:cNvSpPr>
            <a:spLocks noGrp="1" noChangeArrowheads="1"/>
          </p:cNvSpPr>
          <p:nvPr>
            <p:ph type="title"/>
          </p:nvPr>
        </p:nvSpPr>
        <p:spPr/>
        <p:txBody>
          <a:bodyPr/>
          <a:lstStyle/>
          <a:p>
            <a:pPr algn="ctr"/>
            <a:r>
              <a:rPr lang="en-US" altLang="en-US">
                <a:solidFill>
                  <a:srgbClr val="FF0000"/>
                </a:solidFill>
              </a:rPr>
              <a:t>Cost</a:t>
            </a:r>
            <a:r>
              <a:rPr lang="en-US" altLang="en-US"/>
              <a:t> </a:t>
            </a:r>
            <a:r>
              <a:rPr lang="en-US" altLang="en-US">
                <a:solidFill>
                  <a:srgbClr val="FF0000"/>
                </a:solidFill>
              </a:rPr>
              <a:t>plus</a:t>
            </a:r>
            <a:endParaRPr lang="en-GB" altLang="en-US"/>
          </a:p>
        </p:txBody>
      </p:sp>
      <p:sp>
        <p:nvSpPr>
          <p:cNvPr id="579587" name="Content Placeholder 2">
            <a:extLst>
              <a:ext uri="{FF2B5EF4-FFF2-40B4-BE49-F238E27FC236}">
                <a16:creationId xmlns:a16="http://schemas.microsoft.com/office/drawing/2014/main" id="{20DFDDB7-B6FF-2172-D1E5-BC67447DB7F1}"/>
              </a:ext>
            </a:extLst>
          </p:cNvPr>
          <p:cNvSpPr>
            <a:spLocks noGrp="1"/>
          </p:cNvSpPr>
          <p:nvPr>
            <p:ph idx="1"/>
          </p:nvPr>
        </p:nvSpPr>
        <p:spPr>
          <a:xfrm>
            <a:off x="1752600" y="1905000"/>
            <a:ext cx="8763000" cy="4114800"/>
          </a:xfrm>
        </p:spPr>
        <p:txBody>
          <a:bodyPr/>
          <a:lstStyle/>
          <a:p>
            <a:pPr>
              <a:defRPr/>
            </a:pPr>
            <a:r>
              <a:rPr lang="en-US" altLang="en-US" dirty="0"/>
              <a:t>Selling a new product with profit margin up to 25%</a:t>
            </a:r>
          </a:p>
          <a:p>
            <a:pPr>
              <a:defRPr/>
            </a:pPr>
            <a:r>
              <a:rPr lang="en-US" altLang="en-US" dirty="0"/>
              <a:t>The product is a copy or generic</a:t>
            </a:r>
          </a:p>
          <a:p>
            <a:pPr>
              <a:defRPr/>
            </a:pPr>
            <a:r>
              <a:rPr lang="en-US" altLang="en-US" dirty="0"/>
              <a:t>Advantages </a:t>
            </a:r>
          </a:p>
          <a:p>
            <a:pPr>
              <a:defRPr/>
            </a:pPr>
            <a:r>
              <a:rPr lang="en-US" altLang="en-US" dirty="0"/>
              <a:t>Disadvantages </a:t>
            </a:r>
            <a:endParaRPr lang="en-GB" altLang="en-US" dirty="0"/>
          </a:p>
          <a:p>
            <a:pPr marL="0" indent="0">
              <a:buNone/>
              <a:defRPr/>
            </a:pPr>
            <a:r>
              <a:rPr lang="en-US" altLang="en-US" dirty="0"/>
              <a:t> </a:t>
            </a:r>
            <a:endParaRPr lang="en-GB" altLang="en-US" dirty="0"/>
          </a:p>
          <a:p>
            <a:pPr>
              <a:defRPr/>
            </a:pPr>
            <a:endParaRPr lang="en-GB"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itle 1">
            <a:extLst>
              <a:ext uri="{FF2B5EF4-FFF2-40B4-BE49-F238E27FC236}">
                <a16:creationId xmlns:a16="http://schemas.microsoft.com/office/drawing/2014/main" id="{3A6AD1B4-A534-CC9B-112C-0105AF518F09}"/>
              </a:ext>
            </a:extLst>
          </p:cNvPr>
          <p:cNvSpPr>
            <a:spLocks noGrp="1" noChangeArrowheads="1"/>
          </p:cNvSpPr>
          <p:nvPr>
            <p:ph type="title"/>
          </p:nvPr>
        </p:nvSpPr>
        <p:spPr/>
        <p:txBody>
          <a:bodyPr/>
          <a:lstStyle/>
          <a:p>
            <a:r>
              <a:rPr lang="en-US" altLang="en-US"/>
              <a:t>Cost plus / penetration </a:t>
            </a:r>
          </a:p>
        </p:txBody>
      </p:sp>
      <p:sp>
        <p:nvSpPr>
          <p:cNvPr id="3" name="Content Placeholder 2">
            <a:extLst>
              <a:ext uri="{FF2B5EF4-FFF2-40B4-BE49-F238E27FC236}">
                <a16:creationId xmlns:a16="http://schemas.microsoft.com/office/drawing/2014/main" id="{6AADB493-7D2C-6D1B-9EC3-0C79D8177DE8}"/>
              </a:ext>
            </a:extLst>
          </p:cNvPr>
          <p:cNvSpPr>
            <a:spLocks noGrp="1"/>
          </p:cNvSpPr>
          <p:nvPr>
            <p:ph idx="1"/>
          </p:nvPr>
        </p:nvSpPr>
        <p:spPr>
          <a:xfrm>
            <a:off x="1905000" y="1905000"/>
            <a:ext cx="4114800" cy="4114800"/>
          </a:xfrm>
        </p:spPr>
        <p:txBody>
          <a:bodyPr/>
          <a:lstStyle/>
          <a:p>
            <a:pPr>
              <a:defRPr/>
            </a:pPr>
            <a:r>
              <a:rPr lang="en-US" dirty="0"/>
              <a:t>Cost </a:t>
            </a:r>
          </a:p>
          <a:p>
            <a:pPr>
              <a:defRPr/>
            </a:pPr>
            <a:endParaRPr lang="en-US" dirty="0"/>
          </a:p>
          <a:p>
            <a:pPr marL="0" indent="0">
              <a:buNone/>
              <a:defRPr/>
            </a:pPr>
            <a:r>
              <a:rPr lang="en-US" dirty="0"/>
              <a:t>10=12.5 </a:t>
            </a:r>
          </a:p>
          <a:p>
            <a:pPr marL="0" indent="0">
              <a:buNone/>
              <a:defRPr/>
            </a:pPr>
            <a:r>
              <a:rPr lang="en-US" dirty="0"/>
              <a:t>20=25 </a:t>
            </a:r>
          </a:p>
        </p:txBody>
      </p:sp>
      <p:sp>
        <p:nvSpPr>
          <p:cNvPr id="4" name="Content Placeholder 2">
            <a:extLst>
              <a:ext uri="{FF2B5EF4-FFF2-40B4-BE49-F238E27FC236}">
                <a16:creationId xmlns:a16="http://schemas.microsoft.com/office/drawing/2014/main" id="{5E5D9130-F7CF-27D1-E152-7503A1B8E9FA}"/>
              </a:ext>
            </a:extLst>
          </p:cNvPr>
          <p:cNvSpPr txBox="1">
            <a:spLocks/>
          </p:cNvSpPr>
          <p:nvPr/>
        </p:nvSpPr>
        <p:spPr bwMode="auto">
          <a:xfrm>
            <a:off x="6588125" y="1879600"/>
            <a:ext cx="4114800" cy="4114800"/>
          </a:xfrm>
          <a:prstGeom prst="rect">
            <a:avLst/>
          </a:prstGeom>
          <a:noFill/>
          <a:ln>
            <a:noFill/>
          </a:ln>
          <a:effectLst/>
        </p:spPr>
        <p:txBody>
          <a:bodyPr/>
          <a:lstStyle>
            <a:lvl1pPr marL="342900" indent="-342900" algn="l" rtl="0" eaLnBrk="0" fontAlgn="base" hangingPunct="0">
              <a:spcBef>
                <a:spcPct val="20000"/>
              </a:spcBef>
              <a:spcAft>
                <a:spcPct val="0"/>
              </a:spcAft>
              <a:buClr>
                <a:schemeClr val="tx1"/>
              </a:buClr>
              <a:buSzPct val="70000"/>
              <a:buFont typeface="Wingdings" panose="05000000000000000000"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a:defRPr/>
            </a:pPr>
            <a:r>
              <a:rPr lang="en-US" kern="0" dirty="0"/>
              <a:t>Penetration</a:t>
            </a:r>
          </a:p>
          <a:p>
            <a:pPr marL="0" indent="0">
              <a:buNone/>
              <a:defRPr/>
            </a:pPr>
            <a:r>
              <a:rPr lang="en-US" kern="0" dirty="0"/>
              <a:t>10x100=1000</a:t>
            </a:r>
          </a:p>
          <a:p>
            <a:pPr marL="0" indent="0">
              <a:buNone/>
              <a:defRPr/>
            </a:pPr>
            <a:r>
              <a:rPr lang="en-US" kern="0" dirty="0"/>
              <a:t>8x110=880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Title 1">
            <a:extLst>
              <a:ext uri="{FF2B5EF4-FFF2-40B4-BE49-F238E27FC236}">
                <a16:creationId xmlns:a16="http://schemas.microsoft.com/office/drawing/2014/main" id="{33076EA0-C6EB-8594-7BAA-504A45CCE2C6}"/>
              </a:ext>
            </a:extLst>
          </p:cNvPr>
          <p:cNvSpPr>
            <a:spLocks noGrp="1" noChangeArrowheads="1"/>
          </p:cNvSpPr>
          <p:nvPr>
            <p:ph type="title"/>
          </p:nvPr>
        </p:nvSpPr>
        <p:spPr>
          <a:xfrm>
            <a:off x="2743200" y="2209801"/>
            <a:ext cx="7010400" cy="1527175"/>
          </a:xfrm>
        </p:spPr>
        <p:txBody>
          <a:bodyPr/>
          <a:lstStyle/>
          <a:p>
            <a:pPr algn="ctr"/>
            <a:r>
              <a:rPr lang="en-US" altLang="en-US">
                <a:solidFill>
                  <a:srgbClr val="FF0000"/>
                </a:solidFill>
              </a:rPr>
              <a:t>Cost</a:t>
            </a:r>
            <a:r>
              <a:rPr lang="en-US" altLang="en-US"/>
              <a:t> </a:t>
            </a:r>
            <a:r>
              <a:rPr lang="en-US" altLang="en-US">
                <a:solidFill>
                  <a:srgbClr val="FF0000"/>
                </a:solidFill>
              </a:rPr>
              <a:t>plus</a:t>
            </a:r>
            <a:r>
              <a:rPr lang="en-US" altLang="en-US"/>
              <a:t>= </a:t>
            </a:r>
            <a:r>
              <a:rPr lang="en-US" altLang="en-US">
                <a:solidFill>
                  <a:srgbClr val="FF0000"/>
                </a:solidFill>
              </a:rPr>
              <a:t>markup</a:t>
            </a:r>
            <a:r>
              <a:rPr lang="en-US" altLang="en-US"/>
              <a:t> </a:t>
            </a:r>
            <a:endParaRPr lang="en-GB"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a:extLst>
              <a:ext uri="{FF2B5EF4-FFF2-40B4-BE49-F238E27FC236}">
                <a16:creationId xmlns:a16="http://schemas.microsoft.com/office/drawing/2014/main" id="{A716FF77-5A9E-84AA-AD7B-C147450A2C67}"/>
              </a:ext>
            </a:extLst>
          </p:cNvPr>
          <p:cNvSpPr>
            <a:spLocks noGrp="1" noChangeArrowheads="1"/>
          </p:cNvSpPr>
          <p:nvPr>
            <p:ph type="title"/>
          </p:nvPr>
        </p:nvSpPr>
        <p:spPr>
          <a:xfrm>
            <a:off x="3048000" y="190501"/>
            <a:ext cx="7620000" cy="1527175"/>
          </a:xfrm>
        </p:spPr>
        <p:txBody>
          <a:bodyPr/>
          <a:lstStyle/>
          <a:p>
            <a:r>
              <a:rPr lang="en-US" altLang="en-US">
                <a:solidFill>
                  <a:srgbClr val="FF0000"/>
                </a:solidFill>
              </a:rPr>
              <a:t>Strengths of cost plus pricing</a:t>
            </a:r>
          </a:p>
        </p:txBody>
      </p:sp>
      <p:sp>
        <p:nvSpPr>
          <p:cNvPr id="587779" name="Rectangle 3">
            <a:extLst>
              <a:ext uri="{FF2B5EF4-FFF2-40B4-BE49-F238E27FC236}">
                <a16:creationId xmlns:a16="http://schemas.microsoft.com/office/drawing/2014/main" id="{41754E51-DEEA-36C1-6FF4-578C839BD550}"/>
              </a:ext>
            </a:extLst>
          </p:cNvPr>
          <p:cNvSpPr>
            <a:spLocks noGrp="1" noChangeArrowheads="1"/>
          </p:cNvSpPr>
          <p:nvPr>
            <p:ph type="body" idx="1"/>
          </p:nvPr>
        </p:nvSpPr>
        <p:spPr>
          <a:xfrm>
            <a:off x="1600200" y="1981200"/>
            <a:ext cx="8839200" cy="4114800"/>
          </a:xfrm>
        </p:spPr>
        <p:txBody>
          <a:bodyPr/>
          <a:lstStyle/>
          <a:p>
            <a:pPr marL="533400" indent="-533400">
              <a:buFont typeface="Wingdings" panose="05000000000000000000" pitchFamily="2" charset="2"/>
              <a:buAutoNum type="arabicPeriod"/>
            </a:pPr>
            <a:r>
              <a:rPr lang="en-US" altLang="en-US"/>
              <a:t>It is an easy method to be calculated</a:t>
            </a:r>
          </a:p>
          <a:p>
            <a:pPr marL="533400" indent="-533400">
              <a:buFont typeface="Wingdings" panose="05000000000000000000" pitchFamily="2" charset="2"/>
              <a:buAutoNum type="arabicPeriod"/>
            </a:pPr>
            <a:r>
              <a:rPr lang="en-US" altLang="en-US"/>
              <a:t>It can be seen to be fairer to both buyers and sellers</a:t>
            </a:r>
          </a:p>
          <a:p>
            <a:pPr marL="533400" indent="-533400">
              <a:buFont typeface="Wingdings" panose="05000000000000000000" pitchFamily="2" charset="2"/>
              <a:buAutoNum type="arabicPeriod"/>
            </a:pPr>
            <a:r>
              <a:rPr lang="en-US" altLang="en-US"/>
              <a:t>It provides a means of trying to ensure that all overheads are met in addition it tries to allow for profit return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a:extLst>
              <a:ext uri="{FF2B5EF4-FFF2-40B4-BE49-F238E27FC236}">
                <a16:creationId xmlns:a16="http://schemas.microsoft.com/office/drawing/2014/main" id="{208369D2-E531-20FC-2934-4C885BC9E949}"/>
              </a:ext>
            </a:extLst>
          </p:cNvPr>
          <p:cNvSpPr>
            <a:spLocks noGrp="1" noChangeArrowheads="1"/>
          </p:cNvSpPr>
          <p:nvPr>
            <p:ph type="title"/>
          </p:nvPr>
        </p:nvSpPr>
        <p:spPr>
          <a:xfrm>
            <a:off x="3048000" y="190501"/>
            <a:ext cx="7620000" cy="1527175"/>
          </a:xfrm>
        </p:spPr>
        <p:txBody>
          <a:bodyPr/>
          <a:lstStyle/>
          <a:p>
            <a:pPr algn="ctr"/>
            <a:r>
              <a:rPr lang="en-US" altLang="en-US">
                <a:solidFill>
                  <a:srgbClr val="FF0000"/>
                </a:solidFill>
              </a:rPr>
              <a:t>Weaknesses of cost plus pricing</a:t>
            </a:r>
          </a:p>
        </p:txBody>
      </p:sp>
      <p:sp>
        <p:nvSpPr>
          <p:cNvPr id="588803" name="Rectangle 3">
            <a:extLst>
              <a:ext uri="{FF2B5EF4-FFF2-40B4-BE49-F238E27FC236}">
                <a16:creationId xmlns:a16="http://schemas.microsoft.com/office/drawing/2014/main" id="{5B2A1DC8-BEC5-5F0E-241C-77E78320A185}"/>
              </a:ext>
            </a:extLst>
          </p:cNvPr>
          <p:cNvSpPr>
            <a:spLocks noGrp="1" noChangeArrowheads="1"/>
          </p:cNvSpPr>
          <p:nvPr>
            <p:ph type="body" idx="1"/>
          </p:nvPr>
        </p:nvSpPr>
        <p:spPr>
          <a:xfrm>
            <a:off x="1752600" y="1981200"/>
            <a:ext cx="8763000" cy="4114800"/>
          </a:xfrm>
        </p:spPr>
        <p:txBody>
          <a:bodyPr/>
          <a:lstStyle/>
          <a:p>
            <a:pPr marL="533400" indent="-533400">
              <a:buFont typeface="Wingdings" panose="05000000000000000000" pitchFamily="2" charset="2"/>
              <a:buAutoNum type="arabicPeriod"/>
            </a:pPr>
            <a:r>
              <a:rPr lang="en-US" altLang="en-US"/>
              <a:t>It takes no account of other elements in the marketing mix like product or place</a:t>
            </a:r>
          </a:p>
          <a:p>
            <a:pPr marL="533400" indent="-533400">
              <a:buFont typeface="Wingdings" panose="05000000000000000000" pitchFamily="2" charset="2"/>
              <a:buAutoNum type="arabicPeriod"/>
            </a:pPr>
            <a:r>
              <a:rPr lang="en-US" altLang="en-US"/>
              <a:t>It may be difficult to identify direct costs and overheads for each item</a:t>
            </a:r>
          </a:p>
          <a:p>
            <a:pPr marL="533400" indent="-533400">
              <a:buFont typeface="Wingdings" panose="05000000000000000000" pitchFamily="2" charset="2"/>
              <a:buAutoNum type="arabicPeriod"/>
            </a:pPr>
            <a:r>
              <a:rPr lang="en-US" altLang="en-US"/>
              <a:t>It does not reflect customers perceptions :cheap price =poor product</a:t>
            </a:r>
          </a:p>
          <a:p>
            <a:pPr marL="533400" indent="-533400">
              <a:buFont typeface="Wingdings" panose="05000000000000000000" pitchFamily="2" charset="2"/>
              <a:buAutoNum type="arabicPeriod"/>
            </a:pPr>
            <a:r>
              <a:rPr lang="en-US" altLang="en-US"/>
              <a:t>It does not consider the needs of customers</a:t>
            </a:r>
          </a:p>
          <a:p>
            <a:pPr marL="533400" indent="-533400">
              <a:buFont typeface="Wingdings" panose="05000000000000000000" pitchFamily="2" charset="2"/>
              <a:buAutoNum type="arabicPeriod"/>
            </a:pPr>
            <a:r>
              <a:rPr lang="en-US" altLang="en-US"/>
              <a:t>It does not consider the elasticity of demand for the product</a:t>
            </a:r>
          </a:p>
          <a:p>
            <a:pPr marL="533400" indent="-533400">
              <a:buFont typeface="Wingdings" panose="05000000000000000000" pitchFamily="2" charset="2"/>
              <a:buAutoNum type="arabicPeriod"/>
            </a:pPr>
            <a:endParaRPr lang="en-US" altLang="en-US"/>
          </a:p>
          <a:p>
            <a:pPr marL="533400" indent="-533400">
              <a:buFont typeface="Wingdings" panose="05000000000000000000" pitchFamily="2" charset="2"/>
              <a:buAutoNum type="arabicPeriod"/>
            </a:pPr>
            <a:endParaRPr lang="en-US"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5746" name="Group 2">
            <a:extLst>
              <a:ext uri="{FF2B5EF4-FFF2-40B4-BE49-F238E27FC236}">
                <a16:creationId xmlns:a16="http://schemas.microsoft.com/office/drawing/2014/main" id="{7EB87FAF-A907-ED20-AAD9-1B880FE9A7E5}"/>
              </a:ext>
            </a:extLst>
          </p:cNvPr>
          <p:cNvGrpSpPr>
            <a:grpSpLocks/>
          </p:cNvGrpSpPr>
          <p:nvPr/>
        </p:nvGrpSpPr>
        <p:grpSpPr bwMode="auto">
          <a:xfrm>
            <a:off x="3200400" y="2208214"/>
            <a:ext cx="4978400" cy="1538288"/>
            <a:chOff x="1056" y="1391"/>
            <a:chExt cx="3136" cy="969"/>
          </a:xfrm>
        </p:grpSpPr>
        <p:sp>
          <p:nvSpPr>
            <p:cNvPr id="589837" name="Pyr2">
              <a:extLst>
                <a:ext uri="{FF2B5EF4-FFF2-40B4-BE49-F238E27FC236}">
                  <a16:creationId xmlns:a16="http://schemas.microsoft.com/office/drawing/2014/main" id="{FB166EF5-475E-B4A1-7BD1-36612BFD9E7D}"/>
                </a:ext>
              </a:extLst>
            </p:cNvPr>
            <p:cNvSpPr>
              <a:spLocks noEditPoints="1"/>
            </p:cNvSpPr>
            <p:nvPr/>
          </p:nvSpPr>
          <p:spPr bwMode="auto">
            <a:xfrm>
              <a:off x="1621" y="1391"/>
              <a:ext cx="2571" cy="88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490 h 21600"/>
                <a:gd name="T14" fmla="*/ 15811 w 21600"/>
                <a:gd name="T15" fmla="*/ 21110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chemeClr val="folHlink"/>
            </a:solidFill>
            <a:ln w="9525">
              <a:round/>
              <a:headEnd/>
              <a:tailEnd/>
            </a:ln>
            <a:effectLst/>
            <a:scene3d>
              <a:camera prst="legacyObliqueBottomLeft"/>
              <a:lightRig rig="legacyFlat3" dir="t"/>
            </a:scene3d>
            <a:sp3d extrusionH="4302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CA"/>
            </a:p>
          </p:txBody>
        </p:sp>
        <p:sp>
          <p:nvSpPr>
            <p:cNvPr id="589838" name="Text Box 4">
              <a:extLst>
                <a:ext uri="{FF2B5EF4-FFF2-40B4-BE49-F238E27FC236}">
                  <a16:creationId xmlns:a16="http://schemas.microsoft.com/office/drawing/2014/main" id="{738622D0-2240-7C54-C19D-B71E6A62911F}"/>
                </a:ext>
              </a:extLst>
            </p:cNvPr>
            <p:cNvSpPr txBox="1">
              <a:spLocks noChangeArrowheads="1"/>
            </p:cNvSpPr>
            <p:nvPr/>
          </p:nvSpPr>
          <p:spPr bwMode="auto">
            <a:xfrm>
              <a:off x="1056" y="1488"/>
              <a:ext cx="2496"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50000"/>
                </a:spcBef>
                <a:buClrTx/>
                <a:buSzTx/>
                <a:buFontTx/>
                <a:buNone/>
              </a:pPr>
              <a:r>
                <a:rPr lang="en-US" altLang="en-US" sz="2400">
                  <a:solidFill>
                    <a:schemeClr val="tx1"/>
                  </a:solidFill>
                </a:rPr>
                <a:t>                      </a:t>
              </a:r>
              <a:r>
                <a:rPr lang="en-US" altLang="en-US" sz="2400">
                  <a:solidFill>
                    <a:schemeClr val="bg1"/>
                  </a:solidFill>
                </a:rPr>
                <a:t>Methods for              		Setting Prices</a:t>
              </a:r>
              <a:r>
                <a:rPr lang="en-US" altLang="en-US" sz="2400">
                  <a:solidFill>
                    <a:schemeClr val="bg1"/>
                  </a:solidFill>
                  <a:latin typeface="Times New Roman" panose="02020603050405020304" pitchFamily="18" charset="0"/>
                </a:rPr>
                <a:t>                                </a:t>
              </a:r>
            </a:p>
            <a:p>
              <a:pPr algn="ctr" eaLnBrk="1" hangingPunct="1">
                <a:spcBef>
                  <a:spcPct val="50000"/>
                </a:spcBef>
                <a:buClrTx/>
                <a:buSzTx/>
                <a:buFontTx/>
                <a:buNone/>
              </a:pPr>
              <a:endParaRPr lang="en-US" altLang="en-US" sz="2400">
                <a:solidFill>
                  <a:schemeClr val="bg1"/>
                </a:solidFill>
                <a:latin typeface="Times New Roman" panose="02020603050405020304" pitchFamily="18" charset="0"/>
              </a:endParaRPr>
            </a:p>
          </p:txBody>
        </p:sp>
      </p:grpSp>
      <p:grpSp>
        <p:nvGrpSpPr>
          <p:cNvPr id="1695749" name="Group 5">
            <a:extLst>
              <a:ext uri="{FF2B5EF4-FFF2-40B4-BE49-F238E27FC236}">
                <a16:creationId xmlns:a16="http://schemas.microsoft.com/office/drawing/2014/main" id="{260ADE23-492E-0E7F-4D2A-1FAEF1BC92E0}"/>
              </a:ext>
            </a:extLst>
          </p:cNvPr>
          <p:cNvGrpSpPr>
            <a:grpSpLocks/>
          </p:cNvGrpSpPr>
          <p:nvPr/>
        </p:nvGrpSpPr>
        <p:grpSpPr bwMode="auto">
          <a:xfrm>
            <a:off x="3011488" y="3609976"/>
            <a:ext cx="6253162" cy="1647825"/>
            <a:chOff x="937" y="2274"/>
            <a:chExt cx="3939" cy="1038"/>
          </a:xfrm>
        </p:grpSpPr>
        <p:sp>
          <p:nvSpPr>
            <p:cNvPr id="589835" name="Pyr3">
              <a:extLst>
                <a:ext uri="{FF2B5EF4-FFF2-40B4-BE49-F238E27FC236}">
                  <a16:creationId xmlns:a16="http://schemas.microsoft.com/office/drawing/2014/main" id="{155E337B-1D5F-DADD-3D58-03E6D8206B15}"/>
                </a:ext>
              </a:extLst>
            </p:cNvPr>
            <p:cNvSpPr>
              <a:spLocks noEditPoints="1"/>
            </p:cNvSpPr>
            <p:nvPr/>
          </p:nvSpPr>
          <p:spPr bwMode="auto">
            <a:xfrm>
              <a:off x="937" y="2274"/>
              <a:ext cx="3939" cy="88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86 w 21600"/>
                <a:gd name="T13" fmla="*/ 490 h 21600"/>
                <a:gd name="T14" fmla="*/ 16314 w 21600"/>
                <a:gd name="T15" fmla="*/ 21110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round/>
              <a:headEnd/>
              <a:tailEnd/>
            </a:ln>
            <a:effectLst/>
            <a:scene3d>
              <a:camera prst="legacyObliqueBottomLeft"/>
              <a:lightRig rig="legacyFlat3" dir="t"/>
            </a:scene3d>
            <a:sp3d extrusionH="430200" prstMaterial="legacyMatte">
              <a:bevelT w="13500" h="13500" prst="angle"/>
              <a:bevelB w="13500" h="13500" prst="angle"/>
              <a:extrusionClr>
                <a:srgbClr val="FFBE7D"/>
              </a:extrusionClr>
              <a:contourClr>
                <a:srgbClr val="FFBE7D"/>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CA"/>
            </a:p>
          </p:txBody>
        </p:sp>
        <p:sp>
          <p:nvSpPr>
            <p:cNvPr id="589836" name="Text Box 7">
              <a:extLst>
                <a:ext uri="{FF2B5EF4-FFF2-40B4-BE49-F238E27FC236}">
                  <a16:creationId xmlns:a16="http://schemas.microsoft.com/office/drawing/2014/main" id="{84FBC84F-C537-F8F9-4B6F-28C0CD3CC9F9}"/>
                </a:ext>
              </a:extLst>
            </p:cNvPr>
            <p:cNvSpPr txBox="1">
              <a:spLocks noChangeArrowheads="1"/>
            </p:cNvSpPr>
            <p:nvPr/>
          </p:nvSpPr>
          <p:spPr bwMode="auto">
            <a:xfrm>
              <a:off x="1296" y="2304"/>
              <a:ext cx="3312"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spcBef>
                  <a:spcPct val="0"/>
                </a:spcBef>
                <a:buClrTx/>
                <a:buSzTx/>
                <a:buFontTx/>
                <a:buNone/>
              </a:pPr>
              <a:r>
                <a:rPr lang="en-US" altLang="en-US" sz="2600">
                  <a:solidFill>
                    <a:srgbClr val="FFFFFF"/>
                  </a:solidFill>
                  <a:latin typeface="Tahoma" panose="020B0604030504040204" pitchFamily="34" charset="0"/>
                </a:rPr>
                <a:t>Going-Rate</a:t>
              </a:r>
              <a:r>
                <a:rPr lang="en-US" altLang="en-US" sz="2400">
                  <a:solidFill>
                    <a:srgbClr val="FFFFFF"/>
                  </a:solidFill>
                  <a:latin typeface="Tahoma" panose="020B0604030504040204" pitchFamily="34" charset="0"/>
                </a:rPr>
                <a:t> </a:t>
              </a:r>
            </a:p>
            <a:p>
              <a:pPr algn="ctr">
                <a:spcBef>
                  <a:spcPct val="0"/>
                </a:spcBef>
                <a:buClrTx/>
                <a:buSzTx/>
                <a:buFontTx/>
                <a:buNone/>
              </a:pPr>
              <a:r>
                <a:rPr lang="en-US" altLang="en-US" sz="2400">
                  <a:solidFill>
                    <a:srgbClr val="FFFFFF"/>
                  </a:solidFill>
                  <a:latin typeface="Tahoma" panose="020B0604030504040204" pitchFamily="34" charset="0"/>
                </a:rPr>
                <a:t>Company Sets Prices Based on What</a:t>
              </a:r>
            </a:p>
            <a:p>
              <a:pPr algn="ctr">
                <a:spcBef>
                  <a:spcPct val="0"/>
                </a:spcBef>
                <a:buClrTx/>
                <a:buSzTx/>
                <a:buFontTx/>
                <a:buNone/>
              </a:pPr>
              <a:r>
                <a:rPr lang="en-US" altLang="en-US" sz="2400">
                  <a:solidFill>
                    <a:srgbClr val="FFFFFF"/>
                  </a:solidFill>
                  <a:latin typeface="Tahoma" panose="020B0604030504040204" pitchFamily="34" charset="0"/>
                </a:rPr>
                <a:t>Competitors Are Charging</a:t>
              </a:r>
            </a:p>
            <a:p>
              <a:pPr algn="ctr">
                <a:spcBef>
                  <a:spcPct val="0"/>
                </a:spcBef>
                <a:buClrTx/>
                <a:buSzTx/>
                <a:buFontTx/>
                <a:buNone/>
              </a:pPr>
              <a:endParaRPr lang="en-US" altLang="en-US" sz="2400">
                <a:solidFill>
                  <a:schemeClr val="tx1"/>
                </a:solidFill>
              </a:endParaRPr>
            </a:p>
          </p:txBody>
        </p:sp>
      </p:grpSp>
      <p:grpSp>
        <p:nvGrpSpPr>
          <p:cNvPr id="1695752" name="Group 8">
            <a:extLst>
              <a:ext uri="{FF2B5EF4-FFF2-40B4-BE49-F238E27FC236}">
                <a16:creationId xmlns:a16="http://schemas.microsoft.com/office/drawing/2014/main" id="{89BAEBC0-7E96-7637-06CB-AA4AC3B375EE}"/>
              </a:ext>
            </a:extLst>
          </p:cNvPr>
          <p:cNvGrpSpPr>
            <a:grpSpLocks/>
          </p:cNvGrpSpPr>
          <p:nvPr/>
        </p:nvGrpSpPr>
        <p:grpSpPr bwMode="auto">
          <a:xfrm>
            <a:off x="1903413" y="4876800"/>
            <a:ext cx="8458200" cy="1676400"/>
            <a:chOff x="239" y="3072"/>
            <a:chExt cx="5328" cy="1056"/>
          </a:xfrm>
        </p:grpSpPr>
        <p:sp>
          <p:nvSpPr>
            <p:cNvPr id="589830" name="Pyr4">
              <a:extLst>
                <a:ext uri="{FF2B5EF4-FFF2-40B4-BE49-F238E27FC236}">
                  <a16:creationId xmlns:a16="http://schemas.microsoft.com/office/drawing/2014/main" id="{51FE5BD6-F8F0-7464-93DC-574377E016D9}"/>
                </a:ext>
              </a:extLst>
            </p:cNvPr>
            <p:cNvSpPr>
              <a:spLocks noEditPoints="1"/>
            </p:cNvSpPr>
            <p:nvPr/>
          </p:nvSpPr>
          <p:spPr bwMode="auto">
            <a:xfrm>
              <a:off x="239" y="3150"/>
              <a:ext cx="5328" cy="88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8 w 21600"/>
                <a:gd name="T13" fmla="*/ 490 h 21600"/>
                <a:gd name="T14" fmla="*/ 17311 w 21600"/>
                <a:gd name="T15" fmla="*/ 21110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chemeClr val="bg1"/>
            </a:solidFill>
            <a:ln w="9525">
              <a:round/>
              <a:headEnd/>
              <a:tailEnd/>
            </a:ln>
            <a:effectLst/>
            <a:scene3d>
              <a:camera prst="legacyObliqueBottomLeft"/>
              <a:lightRig rig="legacyFlat3" dir="t"/>
            </a:scene3d>
            <a:sp3d extrusionH="4302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CA"/>
            </a:p>
          </p:txBody>
        </p:sp>
        <p:sp>
          <p:nvSpPr>
            <p:cNvPr id="589831" name="Text Box 10">
              <a:extLst>
                <a:ext uri="{FF2B5EF4-FFF2-40B4-BE49-F238E27FC236}">
                  <a16:creationId xmlns:a16="http://schemas.microsoft.com/office/drawing/2014/main" id="{AB31EE77-BA17-97A6-5164-A8FB48DE528A}"/>
                </a:ext>
              </a:extLst>
            </p:cNvPr>
            <p:cNvSpPr txBox="1">
              <a:spLocks noChangeArrowheads="1"/>
            </p:cNvSpPr>
            <p:nvPr/>
          </p:nvSpPr>
          <p:spPr bwMode="auto">
            <a:xfrm>
              <a:off x="1200" y="3120"/>
              <a:ext cx="3360"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spcBef>
                  <a:spcPct val="0"/>
                </a:spcBef>
                <a:buClrTx/>
                <a:buSzTx/>
                <a:buFontTx/>
                <a:buNone/>
              </a:pPr>
              <a:r>
                <a:rPr lang="en-US" altLang="en-US" sz="2600">
                  <a:solidFill>
                    <a:srgbClr val="FFFFFF"/>
                  </a:solidFill>
                  <a:latin typeface="Tahoma" panose="020B0604030504040204" pitchFamily="34" charset="0"/>
                </a:rPr>
                <a:t>Sealed-Bid</a:t>
              </a:r>
            </a:p>
            <a:p>
              <a:pPr algn="ctr">
                <a:spcBef>
                  <a:spcPct val="0"/>
                </a:spcBef>
                <a:buClrTx/>
                <a:buSzTx/>
                <a:buFontTx/>
                <a:buNone/>
              </a:pPr>
              <a:r>
                <a:rPr lang="en-US" altLang="en-US" sz="2400">
                  <a:solidFill>
                    <a:srgbClr val="FFFFFF"/>
                  </a:solidFill>
                  <a:latin typeface="Tahoma" panose="020B0604030504040204" pitchFamily="34" charset="0"/>
                </a:rPr>
                <a:t>Company Sets Prices Based on </a:t>
              </a:r>
            </a:p>
            <a:p>
              <a:pPr algn="ctr">
                <a:spcBef>
                  <a:spcPct val="0"/>
                </a:spcBef>
                <a:buClrTx/>
                <a:buSzTx/>
                <a:buFontTx/>
                <a:buNone/>
              </a:pPr>
              <a:r>
                <a:rPr lang="en-US" altLang="en-US" sz="2400">
                  <a:solidFill>
                    <a:srgbClr val="FFFFFF"/>
                  </a:solidFill>
                  <a:latin typeface="Tahoma" panose="020B0604030504040204" pitchFamily="34" charset="0"/>
                </a:rPr>
                <a:t> What They Think Competitors </a:t>
              </a:r>
            </a:p>
            <a:p>
              <a:pPr algn="ctr">
                <a:spcBef>
                  <a:spcPct val="0"/>
                </a:spcBef>
                <a:buClrTx/>
                <a:buSzTx/>
                <a:buFontTx/>
                <a:buNone/>
              </a:pPr>
              <a:r>
                <a:rPr lang="en-US" altLang="en-US" sz="2400">
                  <a:solidFill>
                    <a:srgbClr val="FFFFFF"/>
                  </a:solidFill>
                  <a:latin typeface="Tahoma" panose="020B0604030504040204" pitchFamily="34" charset="0"/>
                </a:rPr>
                <a:t>Will Charge</a:t>
              </a:r>
            </a:p>
          </p:txBody>
        </p:sp>
        <p:sp>
          <p:nvSpPr>
            <p:cNvPr id="589832" name="Rectangle 11">
              <a:extLst>
                <a:ext uri="{FF2B5EF4-FFF2-40B4-BE49-F238E27FC236}">
                  <a16:creationId xmlns:a16="http://schemas.microsoft.com/office/drawing/2014/main" id="{5197986A-B768-65DE-8555-CFA9BA10AED7}"/>
                </a:ext>
              </a:extLst>
            </p:cNvPr>
            <p:cNvSpPr>
              <a:spLocks noChangeArrowheads="1"/>
            </p:cNvSpPr>
            <p:nvPr/>
          </p:nvSpPr>
          <p:spPr bwMode="auto">
            <a:xfrm>
              <a:off x="1324" y="3600"/>
              <a:ext cx="351"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4800">
                  <a:solidFill>
                    <a:schemeClr val="tx1"/>
                  </a:solidFill>
                  <a:latin typeface="Tahoma" panose="020B0604030504040204" pitchFamily="34" charset="0"/>
                </a:rPr>
                <a:t>?</a:t>
              </a:r>
            </a:p>
          </p:txBody>
        </p:sp>
        <p:sp>
          <p:nvSpPr>
            <p:cNvPr id="589833" name="Rectangle 12">
              <a:extLst>
                <a:ext uri="{FF2B5EF4-FFF2-40B4-BE49-F238E27FC236}">
                  <a16:creationId xmlns:a16="http://schemas.microsoft.com/office/drawing/2014/main" id="{E498FC89-8A6E-109D-C36B-2C4DD719B12D}"/>
                </a:ext>
              </a:extLst>
            </p:cNvPr>
            <p:cNvSpPr>
              <a:spLocks noChangeArrowheads="1"/>
            </p:cNvSpPr>
            <p:nvPr/>
          </p:nvSpPr>
          <p:spPr bwMode="auto">
            <a:xfrm>
              <a:off x="1149" y="3264"/>
              <a:ext cx="351"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204" tIns="39889" rIns="81204" bIns="39889">
              <a:spAutoFit/>
            </a:bodyPr>
            <a:lstStyle>
              <a:lvl1pPr defTabSz="820738">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820738">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820738">
                <a:spcBef>
                  <a:spcPct val="20000"/>
                </a:spcBef>
                <a:buClr>
                  <a:schemeClr val="accent2"/>
                </a:buClr>
                <a:buChar char="•"/>
                <a:defRPr sz="2400">
                  <a:solidFill>
                    <a:schemeClr val="tx2"/>
                  </a:solidFill>
                  <a:latin typeface="Arial" panose="020B0604020202020204" pitchFamily="34" charset="0"/>
                </a:defRPr>
              </a:lvl3pPr>
              <a:lvl4pPr marL="1600200" indent="-228600" defTabSz="820738">
                <a:spcBef>
                  <a:spcPct val="20000"/>
                </a:spcBef>
                <a:buClr>
                  <a:schemeClr val="tx1"/>
                </a:buClr>
                <a:buChar char="•"/>
                <a:defRPr sz="2000">
                  <a:solidFill>
                    <a:schemeClr val="tx2"/>
                  </a:solidFill>
                  <a:latin typeface="Arial" panose="020B0604020202020204" pitchFamily="34" charset="0"/>
                </a:defRPr>
              </a:lvl4pPr>
              <a:lvl5pPr marL="2057400" indent="-228600" defTabSz="820738">
                <a:spcBef>
                  <a:spcPct val="20000"/>
                </a:spcBef>
                <a:buChar char="•"/>
                <a:defRPr sz="2000">
                  <a:solidFill>
                    <a:schemeClr val="tx2"/>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2"/>
                  </a:solidFill>
                  <a:latin typeface="Arial" panose="020B0604020202020204" pitchFamily="34" charset="0"/>
                </a:defRPr>
              </a:lvl9pPr>
            </a:lstStyle>
            <a:p>
              <a:pPr>
                <a:lnSpc>
                  <a:spcPct val="90000"/>
                </a:lnSpc>
                <a:spcBef>
                  <a:spcPct val="0"/>
                </a:spcBef>
                <a:buClrTx/>
                <a:buSzTx/>
                <a:buFontTx/>
                <a:buNone/>
              </a:pPr>
              <a:r>
                <a:rPr lang="en-US" altLang="en-US" sz="4800">
                  <a:solidFill>
                    <a:schemeClr val="tx1"/>
                  </a:solidFill>
                  <a:latin typeface="Tahoma" panose="020B0604030504040204" pitchFamily="34" charset="0"/>
                </a:rPr>
                <a:t>?</a:t>
              </a:r>
            </a:p>
          </p:txBody>
        </p:sp>
        <p:pic>
          <p:nvPicPr>
            <p:cNvPr id="589834" name="Picture 13" descr="bs01060_">
              <a:extLst>
                <a:ext uri="{FF2B5EF4-FFF2-40B4-BE49-F238E27FC236}">
                  <a16:creationId xmlns:a16="http://schemas.microsoft.com/office/drawing/2014/main" id="{C9984814-B76D-061F-A226-B694DD0F3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 y="3072"/>
              <a:ext cx="9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9829" name="Rectangle 14">
            <a:extLst>
              <a:ext uri="{FF2B5EF4-FFF2-40B4-BE49-F238E27FC236}">
                <a16:creationId xmlns:a16="http://schemas.microsoft.com/office/drawing/2014/main" id="{575565B6-8FBC-46BA-E65D-0A1CCF2D44D9}"/>
              </a:ext>
            </a:extLst>
          </p:cNvPr>
          <p:cNvSpPr>
            <a:spLocks noGrp="1" noChangeArrowheads="1"/>
          </p:cNvSpPr>
          <p:nvPr>
            <p:ph type="title"/>
          </p:nvPr>
        </p:nvSpPr>
        <p:spPr/>
        <p:txBody>
          <a:bodyPr/>
          <a:lstStyle/>
          <a:p>
            <a:r>
              <a:rPr lang="en-US" altLang="en-US">
                <a:solidFill>
                  <a:srgbClr val="FF0000"/>
                </a:solidFill>
              </a:rPr>
              <a:t>Competition-Based Pricing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95746"/>
                                        </p:tgtEl>
                                        <p:attrNameLst>
                                          <p:attrName>style.visibility</p:attrName>
                                        </p:attrNameLst>
                                      </p:cBhvr>
                                      <p:to>
                                        <p:strVal val="visible"/>
                                      </p:to>
                                    </p:set>
                                    <p:anim calcmode="lin" valueType="num">
                                      <p:cBhvr additive="base">
                                        <p:cTn id="7" dur="500" fill="hold"/>
                                        <p:tgtEl>
                                          <p:spTgt spid="1695746"/>
                                        </p:tgtEl>
                                        <p:attrNameLst>
                                          <p:attrName>ppt_x</p:attrName>
                                        </p:attrNameLst>
                                      </p:cBhvr>
                                      <p:tavLst>
                                        <p:tav tm="0">
                                          <p:val>
                                            <p:strVal val="#ppt_x"/>
                                          </p:val>
                                        </p:tav>
                                        <p:tav tm="100000">
                                          <p:val>
                                            <p:strVal val="#ppt_x"/>
                                          </p:val>
                                        </p:tav>
                                      </p:tavLst>
                                    </p:anim>
                                    <p:anim calcmode="lin" valueType="num">
                                      <p:cBhvr additive="base">
                                        <p:cTn id="8" dur="500" fill="hold"/>
                                        <p:tgtEl>
                                          <p:spTgt spid="169574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695749"/>
                                        </p:tgtEl>
                                        <p:attrNameLst>
                                          <p:attrName>style.visibility</p:attrName>
                                        </p:attrNameLst>
                                      </p:cBhvr>
                                      <p:to>
                                        <p:strVal val="visible"/>
                                      </p:to>
                                    </p:set>
                                    <p:anim calcmode="lin" valueType="num">
                                      <p:cBhvr additive="base">
                                        <p:cTn id="12" dur="500" fill="hold"/>
                                        <p:tgtEl>
                                          <p:spTgt spid="1695749"/>
                                        </p:tgtEl>
                                        <p:attrNameLst>
                                          <p:attrName>ppt_x</p:attrName>
                                        </p:attrNameLst>
                                      </p:cBhvr>
                                      <p:tavLst>
                                        <p:tav tm="0">
                                          <p:val>
                                            <p:strVal val="#ppt_x"/>
                                          </p:val>
                                        </p:tav>
                                        <p:tav tm="100000">
                                          <p:val>
                                            <p:strVal val="#ppt_x"/>
                                          </p:val>
                                        </p:tav>
                                      </p:tavLst>
                                    </p:anim>
                                    <p:anim calcmode="lin" valueType="num">
                                      <p:cBhvr additive="base">
                                        <p:cTn id="13" dur="500" fill="hold"/>
                                        <p:tgtEl>
                                          <p:spTgt spid="169574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695752"/>
                                        </p:tgtEl>
                                        <p:attrNameLst>
                                          <p:attrName>style.visibility</p:attrName>
                                        </p:attrNameLst>
                                      </p:cBhvr>
                                      <p:to>
                                        <p:strVal val="visible"/>
                                      </p:to>
                                    </p:set>
                                    <p:anim calcmode="lin" valueType="num">
                                      <p:cBhvr additive="base">
                                        <p:cTn id="17" dur="500" fill="hold"/>
                                        <p:tgtEl>
                                          <p:spTgt spid="1695752"/>
                                        </p:tgtEl>
                                        <p:attrNameLst>
                                          <p:attrName>ppt_x</p:attrName>
                                        </p:attrNameLst>
                                      </p:cBhvr>
                                      <p:tavLst>
                                        <p:tav tm="0">
                                          <p:val>
                                            <p:strVal val="#ppt_x"/>
                                          </p:val>
                                        </p:tav>
                                        <p:tav tm="100000">
                                          <p:val>
                                            <p:strVal val="#ppt_x"/>
                                          </p:val>
                                        </p:tav>
                                      </p:tavLst>
                                    </p:anim>
                                    <p:anim calcmode="lin" valueType="num">
                                      <p:cBhvr additive="base">
                                        <p:cTn id="18" dur="500" fill="hold"/>
                                        <p:tgtEl>
                                          <p:spTgt spid="16957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Title 2">
            <a:extLst>
              <a:ext uri="{FF2B5EF4-FFF2-40B4-BE49-F238E27FC236}">
                <a16:creationId xmlns:a16="http://schemas.microsoft.com/office/drawing/2014/main" id="{3FFA6A83-1E28-031E-DE3E-05F69B8F72F7}"/>
              </a:ext>
            </a:extLst>
          </p:cNvPr>
          <p:cNvSpPr>
            <a:spLocks noGrp="1" noChangeArrowheads="1"/>
          </p:cNvSpPr>
          <p:nvPr>
            <p:ph type="title"/>
          </p:nvPr>
        </p:nvSpPr>
        <p:spPr/>
        <p:txBody>
          <a:bodyPr/>
          <a:lstStyle/>
          <a:p>
            <a:endParaRPr lang="en-US" altLang="en-US"/>
          </a:p>
        </p:txBody>
      </p:sp>
      <p:sp>
        <p:nvSpPr>
          <p:cNvPr id="590851" name="Content Placeholder 3">
            <a:extLst>
              <a:ext uri="{FF2B5EF4-FFF2-40B4-BE49-F238E27FC236}">
                <a16:creationId xmlns:a16="http://schemas.microsoft.com/office/drawing/2014/main" id="{8ABA576F-6C3B-073F-8606-4380CD82F4A2}"/>
              </a:ext>
            </a:extLst>
          </p:cNvPr>
          <p:cNvSpPr>
            <a:spLocks noGrp="1" noChangeArrowheads="1"/>
          </p:cNvSpPr>
          <p:nvPr>
            <p:ph idx="1"/>
          </p:nvPr>
        </p:nvSpPr>
        <p:spPr>
          <a:xfrm>
            <a:off x="1752600" y="1981200"/>
            <a:ext cx="8686800" cy="4114800"/>
          </a:xfrm>
        </p:spPr>
        <p:txBody>
          <a:bodyPr/>
          <a:lstStyle/>
          <a:p>
            <a:r>
              <a:rPr lang="en-US" altLang="en-US"/>
              <a:t>Tender </a:t>
            </a:r>
          </a:p>
          <a:p>
            <a:r>
              <a:rPr lang="en-US" altLang="en-US"/>
              <a:t>Reverse auction </a:t>
            </a:r>
          </a:p>
          <a:p>
            <a:endParaRPr lang="en-US" altLang="en-US"/>
          </a:p>
          <a:p>
            <a:r>
              <a:rPr lang="en-US" altLang="en-US"/>
              <a:t>Forward auction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1874" name="Rectangle 2">
            <a:extLst>
              <a:ext uri="{FF2B5EF4-FFF2-40B4-BE49-F238E27FC236}">
                <a16:creationId xmlns:a16="http://schemas.microsoft.com/office/drawing/2014/main" id="{79859672-4AAD-126D-8A34-C68359575C06}"/>
              </a:ext>
            </a:extLst>
          </p:cNvPr>
          <p:cNvSpPr>
            <a:spLocks noGrp="1" noChangeArrowheads="1"/>
          </p:cNvSpPr>
          <p:nvPr>
            <p:ph type="title"/>
          </p:nvPr>
        </p:nvSpPr>
        <p:spPr>
          <a:xfrm>
            <a:off x="3121026" y="319088"/>
            <a:ext cx="8537575" cy="946150"/>
          </a:xfrm>
        </p:spPr>
        <p:txBody>
          <a:bodyPr>
            <a:normAutofit fontScale="90000"/>
          </a:bodyPr>
          <a:lstStyle/>
          <a:p>
            <a:r>
              <a:rPr lang="en-US" altLang="en-US" sz="3800">
                <a:solidFill>
                  <a:srgbClr val="FF0000"/>
                </a:solidFill>
              </a:rPr>
              <a:t>New-Product Pricing Strategies</a:t>
            </a:r>
            <a:br>
              <a:rPr lang="en-US" altLang="en-US" sz="3800">
                <a:solidFill>
                  <a:srgbClr val="FF0000"/>
                </a:solidFill>
              </a:rPr>
            </a:br>
            <a:r>
              <a:rPr lang="en-US" altLang="en-US" sz="3800">
                <a:solidFill>
                  <a:srgbClr val="FF0000"/>
                </a:solidFill>
              </a:rPr>
              <a:t> (</a:t>
            </a:r>
            <a:r>
              <a:rPr lang="en-GB" altLang="en-US" sz="3800">
                <a:solidFill>
                  <a:srgbClr val="FF0000"/>
                </a:solidFill>
              </a:rPr>
              <a:t>Pioneer Pricing strategies)</a:t>
            </a:r>
            <a:endParaRPr lang="en-US" altLang="en-US" sz="3800">
              <a:solidFill>
                <a:srgbClr val="FF0000"/>
              </a:solidFill>
            </a:endParaRPr>
          </a:p>
        </p:txBody>
      </p:sp>
      <p:sp>
        <p:nvSpPr>
          <p:cNvPr id="1696771" name="Rectangle 3">
            <a:extLst>
              <a:ext uri="{FF2B5EF4-FFF2-40B4-BE49-F238E27FC236}">
                <a16:creationId xmlns:a16="http://schemas.microsoft.com/office/drawing/2014/main" id="{5D4874D8-BD7F-EB86-187C-5394B1317D62}"/>
              </a:ext>
            </a:extLst>
          </p:cNvPr>
          <p:cNvSpPr>
            <a:spLocks noGrp="1" noChangeArrowheads="1"/>
          </p:cNvSpPr>
          <p:nvPr>
            <p:ph type="body" sz="half" idx="1"/>
          </p:nvPr>
        </p:nvSpPr>
        <p:spPr>
          <a:xfrm>
            <a:off x="1676400" y="2057400"/>
            <a:ext cx="3810000" cy="4114800"/>
          </a:xfrm>
          <a:solidFill>
            <a:schemeClr val="accent2"/>
          </a:solidFill>
          <a:scene3d>
            <a:camera prst="legacyObliqueTopLeft"/>
            <a:lightRig rig="legacyFlat3" dir="t"/>
          </a:scene3d>
          <a:sp3d extrusionH="4302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flatTx/>
          </a:bodyPr>
          <a:lstStyle/>
          <a:p>
            <a:pPr algn="ctr">
              <a:spcBef>
                <a:spcPct val="0"/>
              </a:spcBef>
              <a:buClr>
                <a:schemeClr val="bg1"/>
              </a:buClr>
              <a:buFontTx/>
              <a:buNone/>
            </a:pPr>
            <a:r>
              <a:rPr lang="en-US" altLang="en-US" sz="2600">
                <a:solidFill>
                  <a:srgbClr val="FFFFFF"/>
                </a:solidFill>
              </a:rPr>
              <a:t>Market-Skimming</a:t>
            </a:r>
            <a:r>
              <a:rPr lang="en-US" altLang="en-US" sz="2200">
                <a:solidFill>
                  <a:srgbClr val="FFFFFF"/>
                </a:solidFill>
              </a:rPr>
              <a:t> </a:t>
            </a:r>
          </a:p>
          <a:p>
            <a:pPr>
              <a:spcBef>
                <a:spcPct val="0"/>
              </a:spcBef>
              <a:buClr>
                <a:schemeClr val="bg1"/>
              </a:buClr>
              <a:buFontTx/>
              <a:buNone/>
            </a:pPr>
            <a:endParaRPr lang="en-US" altLang="en-US" sz="2200">
              <a:solidFill>
                <a:srgbClr val="FFFFFF"/>
              </a:solidFill>
            </a:endParaRPr>
          </a:p>
          <a:p>
            <a:pPr>
              <a:spcBef>
                <a:spcPct val="0"/>
              </a:spcBef>
              <a:buClr>
                <a:schemeClr val="hlink"/>
              </a:buClr>
              <a:buFont typeface="Wingdings" panose="05000000000000000000" pitchFamily="2" charset="2"/>
              <a:buChar char="Ø"/>
            </a:pPr>
            <a:r>
              <a:rPr lang="en-US" altLang="en-US" sz="2200">
                <a:solidFill>
                  <a:srgbClr val="FFFFFF"/>
                </a:solidFill>
              </a:rPr>
              <a:t>Setting a High Price for a New Product to “Skim” Maximum Revenues from the Target Market.</a:t>
            </a:r>
          </a:p>
          <a:p>
            <a:pPr>
              <a:lnSpc>
                <a:spcPct val="90000"/>
              </a:lnSpc>
              <a:spcBef>
                <a:spcPct val="50000"/>
              </a:spcBef>
              <a:buClr>
                <a:schemeClr val="hlink"/>
              </a:buClr>
              <a:buFont typeface="Wingdings" panose="05000000000000000000" pitchFamily="2" charset="2"/>
              <a:buChar char="Ø"/>
            </a:pPr>
            <a:r>
              <a:rPr lang="en-US" altLang="en-US" sz="2200">
                <a:solidFill>
                  <a:srgbClr val="FFFFFF"/>
                </a:solidFill>
              </a:rPr>
              <a:t>Results in Fewer, But More Profitable Sales.</a:t>
            </a:r>
          </a:p>
          <a:p>
            <a:pPr>
              <a:lnSpc>
                <a:spcPct val="90000"/>
              </a:lnSpc>
              <a:spcBef>
                <a:spcPct val="50000"/>
              </a:spcBef>
              <a:buClr>
                <a:schemeClr val="hlink"/>
              </a:buClr>
              <a:buFont typeface="Wingdings" panose="05000000000000000000" pitchFamily="2" charset="2"/>
              <a:buChar char="Ø"/>
            </a:pPr>
            <a:r>
              <a:rPr lang="en-US" altLang="en-US" sz="2200">
                <a:solidFill>
                  <a:srgbClr val="FFFFFF"/>
                </a:solidFill>
              </a:rPr>
              <a:t>I.e. Intel</a:t>
            </a:r>
          </a:p>
          <a:p>
            <a:pPr>
              <a:lnSpc>
                <a:spcPct val="90000"/>
              </a:lnSpc>
              <a:spcBef>
                <a:spcPct val="50000"/>
              </a:spcBef>
              <a:buClr>
                <a:schemeClr val="hlink"/>
              </a:buClr>
              <a:buFont typeface="Wingdings" panose="05000000000000000000" pitchFamily="2" charset="2"/>
              <a:buNone/>
            </a:pPr>
            <a:endParaRPr lang="en-US" altLang="en-US" sz="2200">
              <a:solidFill>
                <a:srgbClr val="FFFFFF"/>
              </a:solidFill>
            </a:endParaRPr>
          </a:p>
          <a:p>
            <a:pPr>
              <a:lnSpc>
                <a:spcPct val="90000"/>
              </a:lnSpc>
              <a:spcBef>
                <a:spcPct val="50000"/>
              </a:spcBef>
              <a:buClr>
                <a:schemeClr val="hlink"/>
              </a:buClr>
              <a:buFont typeface="Wingdings" panose="05000000000000000000" pitchFamily="2" charset="2"/>
              <a:buBlip>
                <a:blip r:embed="rId3"/>
              </a:buBlip>
            </a:pPr>
            <a:endParaRPr lang="en-US" altLang="en-US" sz="2200">
              <a:solidFill>
                <a:srgbClr val="FFFFFF"/>
              </a:solidFill>
            </a:endParaRPr>
          </a:p>
        </p:txBody>
      </p:sp>
      <p:sp>
        <p:nvSpPr>
          <p:cNvPr id="1696772" name="Rectangle 4">
            <a:extLst>
              <a:ext uri="{FF2B5EF4-FFF2-40B4-BE49-F238E27FC236}">
                <a16:creationId xmlns:a16="http://schemas.microsoft.com/office/drawing/2014/main" id="{894CA902-AC46-D0B6-CFF9-BF748D23B443}"/>
              </a:ext>
            </a:extLst>
          </p:cNvPr>
          <p:cNvSpPr>
            <a:spLocks noGrp="1" noChangeArrowheads="1"/>
          </p:cNvSpPr>
          <p:nvPr>
            <p:ph type="body" sz="half" idx="2"/>
          </p:nvPr>
        </p:nvSpPr>
        <p:spPr>
          <a:xfrm>
            <a:off x="5867400" y="1905000"/>
            <a:ext cx="4343400" cy="4724400"/>
          </a:xfrm>
        </p:spPr>
        <p:txBody>
          <a:bodyPr/>
          <a:lstStyle/>
          <a:p>
            <a:pPr>
              <a:lnSpc>
                <a:spcPct val="90000"/>
              </a:lnSpc>
            </a:pPr>
            <a:r>
              <a:rPr lang="en-US" altLang="en-US" sz="2400"/>
              <a:t>Use Under These Conditions:</a:t>
            </a:r>
          </a:p>
          <a:p>
            <a:pPr lvl="1">
              <a:lnSpc>
                <a:spcPct val="90000"/>
              </a:lnSpc>
            </a:pPr>
            <a:r>
              <a:rPr lang="en-US" altLang="en-US"/>
              <a:t>Product’s Quality and Image Must Support Its Higher Price.</a:t>
            </a:r>
          </a:p>
          <a:p>
            <a:pPr lvl="1">
              <a:lnSpc>
                <a:spcPct val="90000"/>
              </a:lnSpc>
            </a:pPr>
            <a:r>
              <a:rPr lang="en-US" altLang="en-US"/>
              <a:t>Costs Can’t be so High that They Cancel the Advantage of Charging More.</a:t>
            </a:r>
          </a:p>
          <a:p>
            <a:pPr lvl="1">
              <a:lnSpc>
                <a:spcPct val="90000"/>
              </a:lnSpc>
            </a:pPr>
            <a:r>
              <a:rPr lang="en-US" altLang="en-US"/>
              <a:t>Competitors Shouldn’t be Able to Enter Market Easily and Undercut the High Price.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696771">
                                            <p:bg/>
                                          </p:spTgt>
                                        </p:tgtEl>
                                        <p:attrNameLst>
                                          <p:attrName>style.visibility</p:attrName>
                                        </p:attrNameLst>
                                      </p:cBhvr>
                                      <p:to>
                                        <p:strVal val="visible"/>
                                      </p:to>
                                    </p:set>
                                    <p:anim calcmode="lin" valueType="num">
                                      <p:cBhvr additive="base">
                                        <p:cTn id="7" dur="500" fill="hold"/>
                                        <p:tgtEl>
                                          <p:spTgt spid="1696771">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696771">
                                            <p:bg/>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696771">
                                            <p:txEl>
                                              <p:pRg st="0" end="0"/>
                                            </p:txEl>
                                          </p:spTgt>
                                        </p:tgtEl>
                                        <p:attrNameLst>
                                          <p:attrName>style.visibility</p:attrName>
                                        </p:attrNameLst>
                                      </p:cBhvr>
                                      <p:to>
                                        <p:strVal val="visible"/>
                                      </p:to>
                                    </p:set>
                                    <p:anim calcmode="lin" valueType="num">
                                      <p:cBhvr additive="base">
                                        <p:cTn id="12" dur="500" fill="hold"/>
                                        <p:tgtEl>
                                          <p:spTgt spid="16967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96771">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696771">
                                            <p:txEl>
                                              <p:pRg st="2" end="2"/>
                                            </p:txEl>
                                          </p:spTgt>
                                        </p:tgtEl>
                                        <p:attrNameLst>
                                          <p:attrName>style.visibility</p:attrName>
                                        </p:attrNameLst>
                                      </p:cBhvr>
                                      <p:to>
                                        <p:strVal val="visible"/>
                                      </p:to>
                                    </p:set>
                                    <p:anim calcmode="lin" valueType="num">
                                      <p:cBhvr additive="base">
                                        <p:cTn id="17" dur="500" fill="hold"/>
                                        <p:tgtEl>
                                          <p:spTgt spid="169677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96771">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1696771">
                                            <p:txEl>
                                              <p:pRg st="3" end="3"/>
                                            </p:txEl>
                                          </p:spTgt>
                                        </p:tgtEl>
                                        <p:attrNameLst>
                                          <p:attrName>style.visibility</p:attrName>
                                        </p:attrNameLst>
                                      </p:cBhvr>
                                      <p:to>
                                        <p:strVal val="visible"/>
                                      </p:to>
                                    </p:set>
                                    <p:anim calcmode="lin" valueType="num">
                                      <p:cBhvr additive="base">
                                        <p:cTn id="22" dur="500" fill="hold"/>
                                        <p:tgtEl>
                                          <p:spTgt spid="169677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696771">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1696771">
                                            <p:txEl>
                                              <p:pRg st="4" end="4"/>
                                            </p:txEl>
                                          </p:spTgt>
                                        </p:tgtEl>
                                        <p:attrNameLst>
                                          <p:attrName>style.visibility</p:attrName>
                                        </p:attrNameLst>
                                      </p:cBhvr>
                                      <p:to>
                                        <p:strVal val="visible"/>
                                      </p:to>
                                    </p:set>
                                    <p:anim calcmode="lin" valueType="num">
                                      <p:cBhvr additive="base">
                                        <p:cTn id="27" dur="500" fill="hold"/>
                                        <p:tgtEl>
                                          <p:spTgt spid="169677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96771">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nodeType="afterEffect">
                                  <p:stCondLst>
                                    <p:cond delay="0"/>
                                  </p:stCondLst>
                                  <p:childTnLst>
                                    <p:set>
                                      <p:cBhvr>
                                        <p:cTn id="31" dur="1" fill="hold">
                                          <p:stCondLst>
                                            <p:cond delay="0"/>
                                          </p:stCondLst>
                                        </p:cTn>
                                        <p:tgtEl>
                                          <p:spTgt spid="1696772">
                                            <p:txEl>
                                              <p:pRg st="0" end="0"/>
                                            </p:txEl>
                                          </p:spTgt>
                                        </p:tgtEl>
                                        <p:attrNameLst>
                                          <p:attrName>style.visibility</p:attrName>
                                        </p:attrNameLst>
                                      </p:cBhvr>
                                      <p:to>
                                        <p:strVal val="visible"/>
                                      </p:to>
                                    </p:set>
                                    <p:anim calcmode="lin" valueType="num">
                                      <p:cBhvr additive="base">
                                        <p:cTn id="32" dur="500" fill="hold"/>
                                        <p:tgtEl>
                                          <p:spTgt spid="1696772">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96772">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696772">
                                            <p:txEl>
                                              <p:pRg st="1" end="1"/>
                                            </p:txEl>
                                          </p:spTgt>
                                        </p:tgtEl>
                                        <p:attrNameLst>
                                          <p:attrName>style.visibility</p:attrName>
                                        </p:attrNameLst>
                                      </p:cBhvr>
                                      <p:to>
                                        <p:strVal val="visible"/>
                                      </p:to>
                                    </p:set>
                                    <p:anim calcmode="lin" valueType="num">
                                      <p:cBhvr additive="base">
                                        <p:cTn id="36" dur="500" fill="hold"/>
                                        <p:tgtEl>
                                          <p:spTgt spid="1696772">
                                            <p:txEl>
                                              <p:pRg st="1" end="1"/>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696772">
                                            <p:txEl>
                                              <p:pRg st="1" end="1"/>
                                            </p:txEl>
                                          </p:spTgt>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696772">
                                            <p:txEl>
                                              <p:pRg st="2" end="2"/>
                                            </p:txEl>
                                          </p:spTgt>
                                        </p:tgtEl>
                                        <p:attrNameLst>
                                          <p:attrName>style.visibility</p:attrName>
                                        </p:attrNameLst>
                                      </p:cBhvr>
                                      <p:to>
                                        <p:strVal val="visible"/>
                                      </p:to>
                                    </p:set>
                                    <p:anim calcmode="lin" valueType="num">
                                      <p:cBhvr additive="base">
                                        <p:cTn id="40" dur="500" fill="hold"/>
                                        <p:tgtEl>
                                          <p:spTgt spid="1696772">
                                            <p:txEl>
                                              <p:pRg st="2" end="2"/>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696772">
                                            <p:txEl>
                                              <p:pRg st="2" end="2"/>
                                            </p:txEl>
                                          </p:spTgt>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696772">
                                            <p:txEl>
                                              <p:pRg st="3" end="3"/>
                                            </p:txEl>
                                          </p:spTgt>
                                        </p:tgtEl>
                                        <p:attrNameLst>
                                          <p:attrName>style.visibility</p:attrName>
                                        </p:attrNameLst>
                                      </p:cBhvr>
                                      <p:to>
                                        <p:strVal val="visible"/>
                                      </p:to>
                                    </p:set>
                                    <p:anim calcmode="lin" valueType="num">
                                      <p:cBhvr additive="base">
                                        <p:cTn id="44" dur="500" fill="hold"/>
                                        <p:tgtEl>
                                          <p:spTgt spid="1696772">
                                            <p:txEl>
                                              <p:pRg st="3" end="3"/>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169677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6771" grpId="0" build="p" animBg="1" autoUpdateAnimBg="0" advAuto="0"/>
      <p:bldP spid="1696772"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4722" name="Group 2">
            <a:extLst>
              <a:ext uri="{FF2B5EF4-FFF2-40B4-BE49-F238E27FC236}">
                <a16:creationId xmlns:a16="http://schemas.microsoft.com/office/drawing/2014/main" id="{F55F7D0C-7D76-094E-3CD7-BC940C9B7C42}"/>
              </a:ext>
            </a:extLst>
          </p:cNvPr>
          <p:cNvGrpSpPr>
            <a:grpSpLocks/>
          </p:cNvGrpSpPr>
          <p:nvPr/>
        </p:nvGrpSpPr>
        <p:grpSpPr bwMode="auto">
          <a:xfrm>
            <a:off x="2133600" y="2514600"/>
            <a:ext cx="7696200" cy="4038600"/>
            <a:chOff x="384" y="1584"/>
            <a:chExt cx="4848" cy="2592"/>
          </a:xfrm>
        </p:grpSpPr>
        <p:sp>
          <p:nvSpPr>
            <p:cNvPr id="414725" name="Rectangle 3">
              <a:extLst>
                <a:ext uri="{FF2B5EF4-FFF2-40B4-BE49-F238E27FC236}">
                  <a16:creationId xmlns:a16="http://schemas.microsoft.com/office/drawing/2014/main" id="{76AC3F44-343D-963C-C0F2-6D79861A9E39}"/>
                </a:ext>
              </a:extLst>
            </p:cNvPr>
            <p:cNvSpPr>
              <a:spLocks noChangeArrowheads="1"/>
            </p:cNvSpPr>
            <p:nvPr/>
          </p:nvSpPr>
          <p:spPr bwMode="auto">
            <a:xfrm>
              <a:off x="484" y="3935"/>
              <a:ext cx="109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a typeface="MS PGothic" panose="020B0600070205080204" pitchFamily="34" charset="-128"/>
              </a:endParaRPr>
            </a:p>
          </p:txBody>
        </p:sp>
        <p:sp>
          <p:nvSpPr>
            <p:cNvPr id="414726" name="Rectangle 4">
              <a:extLst>
                <a:ext uri="{FF2B5EF4-FFF2-40B4-BE49-F238E27FC236}">
                  <a16:creationId xmlns:a16="http://schemas.microsoft.com/office/drawing/2014/main" id="{AC4C606E-E8CA-0845-ACC8-41DA669ACE65}"/>
                </a:ext>
              </a:extLst>
            </p:cNvPr>
            <p:cNvSpPr>
              <a:spLocks noChangeArrowheads="1"/>
            </p:cNvSpPr>
            <p:nvPr/>
          </p:nvSpPr>
          <p:spPr bwMode="auto">
            <a:xfrm>
              <a:off x="1892" y="3935"/>
              <a:ext cx="167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a typeface="MS PGothic" panose="020B0600070205080204" pitchFamily="34" charset="-128"/>
              </a:endParaRPr>
            </a:p>
          </p:txBody>
        </p:sp>
        <p:sp>
          <p:nvSpPr>
            <p:cNvPr id="1707013" name="Rectangle 5">
              <a:extLst>
                <a:ext uri="{FF2B5EF4-FFF2-40B4-BE49-F238E27FC236}">
                  <a16:creationId xmlns:a16="http://schemas.microsoft.com/office/drawing/2014/main" id="{0917E8B7-CE3B-0C32-F057-2CFBBE322D82}"/>
                </a:ext>
              </a:extLst>
            </p:cNvPr>
            <p:cNvSpPr>
              <a:spLocks noChangeArrowheads="1"/>
            </p:cNvSpPr>
            <p:nvPr/>
          </p:nvSpPr>
          <p:spPr bwMode="auto">
            <a:xfrm>
              <a:off x="384" y="1584"/>
              <a:ext cx="1565" cy="292"/>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Sales</a:t>
              </a:r>
            </a:p>
          </p:txBody>
        </p:sp>
        <p:sp>
          <p:nvSpPr>
            <p:cNvPr id="1707014" name="Rectangle 6">
              <a:extLst>
                <a:ext uri="{FF2B5EF4-FFF2-40B4-BE49-F238E27FC236}">
                  <a16:creationId xmlns:a16="http://schemas.microsoft.com/office/drawing/2014/main" id="{3889A518-825B-F3DB-FEAF-388E08203626}"/>
                </a:ext>
              </a:extLst>
            </p:cNvPr>
            <p:cNvSpPr>
              <a:spLocks noChangeArrowheads="1"/>
            </p:cNvSpPr>
            <p:nvPr/>
          </p:nvSpPr>
          <p:spPr bwMode="auto">
            <a:xfrm>
              <a:off x="384" y="1910"/>
              <a:ext cx="1565" cy="291"/>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Costs</a:t>
              </a:r>
            </a:p>
          </p:txBody>
        </p:sp>
        <p:sp>
          <p:nvSpPr>
            <p:cNvPr id="1707015" name="Rectangle 7">
              <a:extLst>
                <a:ext uri="{FF2B5EF4-FFF2-40B4-BE49-F238E27FC236}">
                  <a16:creationId xmlns:a16="http://schemas.microsoft.com/office/drawing/2014/main" id="{117FB5D6-54BB-E4F2-7A02-21DE303E4DFA}"/>
                </a:ext>
              </a:extLst>
            </p:cNvPr>
            <p:cNvSpPr>
              <a:spLocks noChangeArrowheads="1"/>
            </p:cNvSpPr>
            <p:nvPr/>
          </p:nvSpPr>
          <p:spPr bwMode="auto">
            <a:xfrm>
              <a:off x="384" y="2235"/>
              <a:ext cx="1565" cy="292"/>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Profits</a:t>
              </a:r>
            </a:p>
          </p:txBody>
        </p:sp>
        <p:sp>
          <p:nvSpPr>
            <p:cNvPr id="1707016" name="Rectangle 8">
              <a:extLst>
                <a:ext uri="{FF2B5EF4-FFF2-40B4-BE49-F238E27FC236}">
                  <a16:creationId xmlns:a16="http://schemas.microsoft.com/office/drawing/2014/main" id="{B4469364-EA63-783D-CB20-AB6C617F8F6B}"/>
                </a:ext>
              </a:extLst>
            </p:cNvPr>
            <p:cNvSpPr>
              <a:spLocks noChangeArrowheads="1"/>
            </p:cNvSpPr>
            <p:nvPr/>
          </p:nvSpPr>
          <p:spPr bwMode="auto">
            <a:xfrm>
              <a:off x="384" y="2561"/>
              <a:ext cx="1565" cy="292"/>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Marketing Objectives</a:t>
              </a:r>
            </a:p>
          </p:txBody>
        </p:sp>
        <p:sp>
          <p:nvSpPr>
            <p:cNvPr id="1707017" name="Rectangle 9">
              <a:extLst>
                <a:ext uri="{FF2B5EF4-FFF2-40B4-BE49-F238E27FC236}">
                  <a16:creationId xmlns:a16="http://schemas.microsoft.com/office/drawing/2014/main" id="{C6754C48-CD76-4B08-59E9-0192435D6A6D}"/>
                </a:ext>
              </a:extLst>
            </p:cNvPr>
            <p:cNvSpPr>
              <a:spLocks noChangeArrowheads="1"/>
            </p:cNvSpPr>
            <p:nvPr/>
          </p:nvSpPr>
          <p:spPr bwMode="auto">
            <a:xfrm>
              <a:off x="384" y="2887"/>
              <a:ext cx="1565" cy="290"/>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Product</a:t>
              </a:r>
            </a:p>
          </p:txBody>
        </p:sp>
        <p:sp>
          <p:nvSpPr>
            <p:cNvPr id="1707018" name="Rectangle 10">
              <a:extLst>
                <a:ext uri="{FF2B5EF4-FFF2-40B4-BE49-F238E27FC236}">
                  <a16:creationId xmlns:a16="http://schemas.microsoft.com/office/drawing/2014/main" id="{69C10900-E120-349D-531F-40D61BAB35D9}"/>
                </a:ext>
              </a:extLst>
            </p:cNvPr>
            <p:cNvSpPr>
              <a:spLocks noChangeArrowheads="1"/>
            </p:cNvSpPr>
            <p:nvPr/>
          </p:nvSpPr>
          <p:spPr bwMode="auto">
            <a:xfrm>
              <a:off x="384" y="3213"/>
              <a:ext cx="1565" cy="288"/>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Price</a:t>
              </a:r>
            </a:p>
          </p:txBody>
        </p:sp>
        <p:sp>
          <p:nvSpPr>
            <p:cNvPr id="1707019" name="Rectangle 11">
              <a:extLst>
                <a:ext uri="{FF2B5EF4-FFF2-40B4-BE49-F238E27FC236}">
                  <a16:creationId xmlns:a16="http://schemas.microsoft.com/office/drawing/2014/main" id="{9E4D5447-0F2F-E601-6723-427582AD9262}"/>
                </a:ext>
              </a:extLst>
            </p:cNvPr>
            <p:cNvSpPr>
              <a:spLocks noChangeArrowheads="1"/>
            </p:cNvSpPr>
            <p:nvPr/>
          </p:nvSpPr>
          <p:spPr bwMode="auto">
            <a:xfrm>
              <a:off x="2295" y="1584"/>
              <a:ext cx="2937" cy="292"/>
            </a:xfrm>
            <a:prstGeom prst="rect">
              <a:avLst/>
            </a:prstGeom>
            <a:gradFill rotWithShape="0">
              <a:gsLst>
                <a:gs pos="0">
                  <a:srgbClr val="B760F9"/>
                </a:gs>
                <a:gs pos="50000">
                  <a:srgbClr val="B760F9">
                    <a:gamma/>
                    <a:tint val="89804"/>
                    <a:invGamma/>
                  </a:srgbClr>
                </a:gs>
                <a:gs pos="100000">
                  <a:srgbClr val="B760F9"/>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Begin to slow</a:t>
              </a:r>
            </a:p>
          </p:txBody>
        </p:sp>
        <p:sp>
          <p:nvSpPr>
            <p:cNvPr id="1707020" name="Rectangle 12">
              <a:extLst>
                <a:ext uri="{FF2B5EF4-FFF2-40B4-BE49-F238E27FC236}">
                  <a16:creationId xmlns:a16="http://schemas.microsoft.com/office/drawing/2014/main" id="{D7EDF51A-DE42-FBAB-642F-9C7226462C48}"/>
                </a:ext>
              </a:extLst>
            </p:cNvPr>
            <p:cNvSpPr>
              <a:spLocks noChangeArrowheads="1"/>
            </p:cNvSpPr>
            <p:nvPr/>
          </p:nvSpPr>
          <p:spPr bwMode="auto">
            <a:xfrm>
              <a:off x="2295" y="1910"/>
              <a:ext cx="2937" cy="291"/>
            </a:xfrm>
            <a:prstGeom prst="rect">
              <a:avLst/>
            </a:prstGeom>
            <a:gradFill rotWithShape="0">
              <a:gsLst>
                <a:gs pos="0">
                  <a:srgbClr val="B760F9"/>
                </a:gs>
                <a:gs pos="50000">
                  <a:srgbClr val="B760F9">
                    <a:gamma/>
                    <a:tint val="89804"/>
                    <a:invGamma/>
                  </a:srgbClr>
                </a:gs>
                <a:gs pos="100000">
                  <a:srgbClr val="B760F9"/>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Low cost per customer</a:t>
              </a:r>
            </a:p>
          </p:txBody>
        </p:sp>
        <p:sp>
          <p:nvSpPr>
            <p:cNvPr id="1707021" name="Rectangle 13">
              <a:extLst>
                <a:ext uri="{FF2B5EF4-FFF2-40B4-BE49-F238E27FC236}">
                  <a16:creationId xmlns:a16="http://schemas.microsoft.com/office/drawing/2014/main" id="{E5856534-F193-66A2-9772-1EA46F33127E}"/>
                </a:ext>
              </a:extLst>
            </p:cNvPr>
            <p:cNvSpPr>
              <a:spLocks noChangeArrowheads="1"/>
            </p:cNvSpPr>
            <p:nvPr/>
          </p:nvSpPr>
          <p:spPr bwMode="auto">
            <a:xfrm>
              <a:off x="2295" y="2235"/>
              <a:ext cx="2937" cy="292"/>
            </a:xfrm>
            <a:prstGeom prst="rect">
              <a:avLst/>
            </a:prstGeom>
            <a:gradFill rotWithShape="0">
              <a:gsLst>
                <a:gs pos="0">
                  <a:srgbClr val="B760F9"/>
                </a:gs>
                <a:gs pos="50000">
                  <a:srgbClr val="B760F9">
                    <a:gamma/>
                    <a:tint val="89804"/>
                    <a:invGamma/>
                  </a:srgbClr>
                </a:gs>
                <a:gs pos="100000">
                  <a:srgbClr val="B760F9"/>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endParaRPr lang="en-US" sz="2000">
                <a:solidFill>
                  <a:srgbClr val="FFFFFF"/>
                </a:solidFill>
                <a:latin typeface="Tahoma" pitchFamily="34" charset="0"/>
              </a:endParaRPr>
            </a:p>
            <a:p>
              <a:pPr defTabSz="820738">
                <a:lnSpc>
                  <a:spcPct val="90000"/>
                </a:lnSpc>
                <a:defRPr/>
              </a:pPr>
              <a:r>
                <a:rPr lang="en-US" sz="2000">
                  <a:solidFill>
                    <a:srgbClr val="FFFFFF"/>
                  </a:solidFill>
                  <a:latin typeface="Tahoma" pitchFamily="34" charset="0"/>
                </a:rPr>
                <a:t>High profits, then lower profits</a:t>
              </a:r>
            </a:p>
            <a:p>
              <a:pPr defTabSz="820738">
                <a:lnSpc>
                  <a:spcPct val="90000"/>
                </a:lnSpc>
                <a:defRPr/>
              </a:pPr>
              <a:endParaRPr lang="en-US" sz="2000">
                <a:solidFill>
                  <a:srgbClr val="FFFFFF"/>
                </a:solidFill>
                <a:latin typeface="Tahoma" pitchFamily="34" charset="0"/>
              </a:endParaRPr>
            </a:p>
          </p:txBody>
        </p:sp>
        <p:sp>
          <p:nvSpPr>
            <p:cNvPr id="1707022" name="Rectangle 14">
              <a:extLst>
                <a:ext uri="{FF2B5EF4-FFF2-40B4-BE49-F238E27FC236}">
                  <a16:creationId xmlns:a16="http://schemas.microsoft.com/office/drawing/2014/main" id="{A0CF8FC7-BE72-A444-E233-170E1DA661DE}"/>
                </a:ext>
              </a:extLst>
            </p:cNvPr>
            <p:cNvSpPr>
              <a:spLocks noChangeArrowheads="1"/>
            </p:cNvSpPr>
            <p:nvPr/>
          </p:nvSpPr>
          <p:spPr bwMode="auto">
            <a:xfrm>
              <a:off x="2295" y="2544"/>
              <a:ext cx="2937" cy="336"/>
            </a:xfrm>
            <a:prstGeom prst="rect">
              <a:avLst/>
            </a:prstGeom>
            <a:gradFill rotWithShape="0">
              <a:gsLst>
                <a:gs pos="0">
                  <a:srgbClr val="B760F9"/>
                </a:gs>
                <a:gs pos="50000">
                  <a:srgbClr val="B760F9">
                    <a:gamma/>
                    <a:tint val="89804"/>
                    <a:invGamma/>
                  </a:srgbClr>
                </a:gs>
                <a:gs pos="100000">
                  <a:srgbClr val="B760F9"/>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Maximize profits while defending market share</a:t>
              </a:r>
            </a:p>
          </p:txBody>
        </p:sp>
        <p:sp>
          <p:nvSpPr>
            <p:cNvPr id="1707023" name="Rectangle 15">
              <a:extLst>
                <a:ext uri="{FF2B5EF4-FFF2-40B4-BE49-F238E27FC236}">
                  <a16:creationId xmlns:a16="http://schemas.microsoft.com/office/drawing/2014/main" id="{9B36706D-BC30-133A-E1B4-79E3C5C91836}"/>
                </a:ext>
              </a:extLst>
            </p:cNvPr>
            <p:cNvSpPr>
              <a:spLocks noChangeArrowheads="1"/>
            </p:cNvSpPr>
            <p:nvPr/>
          </p:nvSpPr>
          <p:spPr bwMode="auto">
            <a:xfrm>
              <a:off x="2295" y="2887"/>
              <a:ext cx="2937" cy="290"/>
            </a:xfrm>
            <a:prstGeom prst="rect">
              <a:avLst/>
            </a:prstGeom>
            <a:gradFill rotWithShape="0">
              <a:gsLst>
                <a:gs pos="0">
                  <a:srgbClr val="B760F9"/>
                </a:gs>
                <a:gs pos="50000">
                  <a:srgbClr val="B760F9">
                    <a:gamma/>
                    <a:tint val="89804"/>
                    <a:invGamma/>
                  </a:srgbClr>
                </a:gs>
                <a:gs pos="100000">
                  <a:srgbClr val="B760F9"/>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 May modify product</a:t>
              </a:r>
            </a:p>
          </p:txBody>
        </p:sp>
        <p:sp>
          <p:nvSpPr>
            <p:cNvPr id="1707024" name="Rectangle 16">
              <a:extLst>
                <a:ext uri="{FF2B5EF4-FFF2-40B4-BE49-F238E27FC236}">
                  <a16:creationId xmlns:a16="http://schemas.microsoft.com/office/drawing/2014/main" id="{EE4FFF1A-9F95-028E-EB18-E88EC05FEB54}"/>
                </a:ext>
              </a:extLst>
            </p:cNvPr>
            <p:cNvSpPr>
              <a:spLocks noChangeArrowheads="1"/>
            </p:cNvSpPr>
            <p:nvPr/>
          </p:nvSpPr>
          <p:spPr bwMode="auto">
            <a:xfrm>
              <a:off x="2295" y="3213"/>
              <a:ext cx="2937" cy="288"/>
            </a:xfrm>
            <a:prstGeom prst="rect">
              <a:avLst/>
            </a:prstGeom>
            <a:gradFill rotWithShape="0">
              <a:gsLst>
                <a:gs pos="0">
                  <a:srgbClr val="B760F9"/>
                </a:gs>
                <a:gs pos="50000">
                  <a:srgbClr val="B760F9">
                    <a:gamma/>
                    <a:tint val="89804"/>
                    <a:invGamma/>
                  </a:srgbClr>
                </a:gs>
                <a:gs pos="100000">
                  <a:srgbClr val="B760F9"/>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May decline</a:t>
              </a:r>
            </a:p>
          </p:txBody>
        </p:sp>
        <p:sp>
          <p:nvSpPr>
            <p:cNvPr id="1707025" name="Rectangle 17">
              <a:extLst>
                <a:ext uri="{FF2B5EF4-FFF2-40B4-BE49-F238E27FC236}">
                  <a16:creationId xmlns:a16="http://schemas.microsoft.com/office/drawing/2014/main" id="{2C557EB4-D283-6231-5ED6-D3FDC7B12A6B}"/>
                </a:ext>
              </a:extLst>
            </p:cNvPr>
            <p:cNvSpPr>
              <a:spLocks noChangeArrowheads="1"/>
            </p:cNvSpPr>
            <p:nvPr/>
          </p:nvSpPr>
          <p:spPr bwMode="auto">
            <a:xfrm>
              <a:off x="384" y="3533"/>
              <a:ext cx="1565" cy="291"/>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Distribution</a:t>
              </a:r>
            </a:p>
          </p:txBody>
        </p:sp>
        <p:sp>
          <p:nvSpPr>
            <p:cNvPr id="1707026" name="Rectangle 18">
              <a:extLst>
                <a:ext uri="{FF2B5EF4-FFF2-40B4-BE49-F238E27FC236}">
                  <a16:creationId xmlns:a16="http://schemas.microsoft.com/office/drawing/2014/main" id="{79B7EE7A-7359-D5A9-0FAD-B79754C4029A}"/>
                </a:ext>
              </a:extLst>
            </p:cNvPr>
            <p:cNvSpPr>
              <a:spLocks noChangeArrowheads="1"/>
            </p:cNvSpPr>
            <p:nvPr/>
          </p:nvSpPr>
          <p:spPr bwMode="auto">
            <a:xfrm>
              <a:off x="2295" y="3533"/>
              <a:ext cx="2937" cy="291"/>
            </a:xfrm>
            <a:prstGeom prst="rect">
              <a:avLst/>
            </a:prstGeom>
            <a:gradFill rotWithShape="0">
              <a:gsLst>
                <a:gs pos="0">
                  <a:srgbClr val="B760F9"/>
                </a:gs>
                <a:gs pos="50000">
                  <a:srgbClr val="B760F9">
                    <a:gamma/>
                    <a:tint val="89804"/>
                    <a:invGamma/>
                  </a:srgbClr>
                </a:gs>
                <a:gs pos="100000">
                  <a:srgbClr val="B760F9"/>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Build more intensive distribution</a:t>
              </a:r>
            </a:p>
          </p:txBody>
        </p:sp>
        <p:sp>
          <p:nvSpPr>
            <p:cNvPr id="1707027" name="AutoShape 19">
              <a:extLst>
                <a:ext uri="{FF2B5EF4-FFF2-40B4-BE49-F238E27FC236}">
                  <a16:creationId xmlns:a16="http://schemas.microsoft.com/office/drawing/2014/main" id="{DFC7290A-238D-D0F9-C8C4-0B16FFD2E9A7}"/>
                </a:ext>
              </a:extLst>
            </p:cNvPr>
            <p:cNvSpPr>
              <a:spLocks noChangeArrowheads="1"/>
            </p:cNvSpPr>
            <p:nvPr/>
          </p:nvSpPr>
          <p:spPr bwMode="auto">
            <a:xfrm>
              <a:off x="1991" y="1933"/>
              <a:ext cx="330" cy="272"/>
            </a:xfrm>
            <a:prstGeom prst="rightArrow">
              <a:avLst>
                <a:gd name="adj1" fmla="val 50000"/>
                <a:gd name="adj2" fmla="val 58989"/>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7028" name="AutoShape 20">
              <a:extLst>
                <a:ext uri="{FF2B5EF4-FFF2-40B4-BE49-F238E27FC236}">
                  <a16:creationId xmlns:a16="http://schemas.microsoft.com/office/drawing/2014/main" id="{0ADDFAC2-F13E-02BD-031D-E65A8A42F284}"/>
                </a:ext>
              </a:extLst>
            </p:cNvPr>
            <p:cNvSpPr>
              <a:spLocks noChangeArrowheads="1"/>
            </p:cNvSpPr>
            <p:nvPr/>
          </p:nvSpPr>
          <p:spPr bwMode="auto">
            <a:xfrm>
              <a:off x="1980" y="2267"/>
              <a:ext cx="320" cy="279"/>
            </a:xfrm>
            <a:prstGeom prst="rightArrow">
              <a:avLst>
                <a:gd name="adj1" fmla="val 50000"/>
                <a:gd name="adj2" fmla="val 57406"/>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7029" name="AutoShape 21">
              <a:extLst>
                <a:ext uri="{FF2B5EF4-FFF2-40B4-BE49-F238E27FC236}">
                  <a16:creationId xmlns:a16="http://schemas.microsoft.com/office/drawing/2014/main" id="{D4B7D70C-404B-0CF8-2556-F9E44465AEDA}"/>
                </a:ext>
              </a:extLst>
            </p:cNvPr>
            <p:cNvSpPr>
              <a:spLocks noChangeArrowheads="1"/>
            </p:cNvSpPr>
            <p:nvPr/>
          </p:nvSpPr>
          <p:spPr bwMode="auto">
            <a:xfrm>
              <a:off x="1989" y="2571"/>
              <a:ext cx="311" cy="280"/>
            </a:xfrm>
            <a:prstGeom prst="rightArrow">
              <a:avLst>
                <a:gd name="adj1" fmla="val 50000"/>
                <a:gd name="adj2" fmla="val 55592"/>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7030" name="AutoShape 22">
              <a:extLst>
                <a:ext uri="{FF2B5EF4-FFF2-40B4-BE49-F238E27FC236}">
                  <a16:creationId xmlns:a16="http://schemas.microsoft.com/office/drawing/2014/main" id="{0C51BE20-3263-5EC4-CF77-45174BA2F7CB}"/>
                </a:ext>
              </a:extLst>
            </p:cNvPr>
            <p:cNvSpPr>
              <a:spLocks noChangeArrowheads="1"/>
            </p:cNvSpPr>
            <p:nvPr/>
          </p:nvSpPr>
          <p:spPr bwMode="auto">
            <a:xfrm>
              <a:off x="1958" y="2914"/>
              <a:ext cx="352" cy="280"/>
            </a:xfrm>
            <a:prstGeom prst="rightArrow">
              <a:avLst>
                <a:gd name="adj1" fmla="val 50000"/>
                <a:gd name="adj2" fmla="val 62921"/>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7031" name="AutoShape 23">
              <a:extLst>
                <a:ext uri="{FF2B5EF4-FFF2-40B4-BE49-F238E27FC236}">
                  <a16:creationId xmlns:a16="http://schemas.microsoft.com/office/drawing/2014/main" id="{24DCFB09-46BF-E33A-F3C7-B39B11E8CCC6}"/>
                </a:ext>
              </a:extLst>
            </p:cNvPr>
            <p:cNvSpPr>
              <a:spLocks noChangeArrowheads="1"/>
            </p:cNvSpPr>
            <p:nvPr/>
          </p:nvSpPr>
          <p:spPr bwMode="auto">
            <a:xfrm>
              <a:off x="1980" y="3243"/>
              <a:ext cx="341" cy="281"/>
            </a:xfrm>
            <a:prstGeom prst="rightArrow">
              <a:avLst>
                <a:gd name="adj1" fmla="val 50000"/>
                <a:gd name="adj2" fmla="val 60738"/>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7032" name="AutoShape 24">
              <a:extLst>
                <a:ext uri="{FF2B5EF4-FFF2-40B4-BE49-F238E27FC236}">
                  <a16:creationId xmlns:a16="http://schemas.microsoft.com/office/drawing/2014/main" id="{5C2BDDAA-9A3E-F97C-B048-E18B7D0833FE}"/>
                </a:ext>
              </a:extLst>
            </p:cNvPr>
            <p:cNvSpPr>
              <a:spLocks noChangeArrowheads="1"/>
            </p:cNvSpPr>
            <p:nvPr/>
          </p:nvSpPr>
          <p:spPr bwMode="auto">
            <a:xfrm>
              <a:off x="1991" y="3546"/>
              <a:ext cx="330" cy="279"/>
            </a:xfrm>
            <a:prstGeom prst="rightArrow">
              <a:avLst>
                <a:gd name="adj1" fmla="val 50000"/>
                <a:gd name="adj2" fmla="val 58989"/>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7033" name="AutoShape 25">
              <a:extLst>
                <a:ext uri="{FF2B5EF4-FFF2-40B4-BE49-F238E27FC236}">
                  <a16:creationId xmlns:a16="http://schemas.microsoft.com/office/drawing/2014/main" id="{1F526F67-DF34-5524-D3CC-98377E93AA45}"/>
                </a:ext>
              </a:extLst>
            </p:cNvPr>
            <p:cNvSpPr>
              <a:spLocks noChangeArrowheads="1"/>
            </p:cNvSpPr>
            <p:nvPr/>
          </p:nvSpPr>
          <p:spPr bwMode="auto">
            <a:xfrm>
              <a:off x="1991" y="1612"/>
              <a:ext cx="319" cy="279"/>
            </a:xfrm>
            <a:prstGeom prst="rightArrow">
              <a:avLst>
                <a:gd name="adj1" fmla="val 50000"/>
                <a:gd name="adj2" fmla="val 57022"/>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sp>
          <p:nvSpPr>
            <p:cNvPr id="1707034" name="Rectangle 26">
              <a:extLst>
                <a:ext uri="{FF2B5EF4-FFF2-40B4-BE49-F238E27FC236}">
                  <a16:creationId xmlns:a16="http://schemas.microsoft.com/office/drawing/2014/main" id="{D1853839-EC1A-C811-8448-1791801F41DA}"/>
                </a:ext>
              </a:extLst>
            </p:cNvPr>
            <p:cNvSpPr>
              <a:spLocks noChangeArrowheads="1"/>
            </p:cNvSpPr>
            <p:nvPr/>
          </p:nvSpPr>
          <p:spPr bwMode="auto">
            <a:xfrm>
              <a:off x="395" y="3845"/>
              <a:ext cx="1563" cy="291"/>
            </a:xfrm>
            <a:prstGeom prst="rect">
              <a:avLst/>
            </a:prstGeom>
            <a:gradFill rotWithShape="0">
              <a:gsLst>
                <a:gs pos="0">
                  <a:srgbClr val="618FFD"/>
                </a:gs>
                <a:gs pos="50000">
                  <a:srgbClr val="618FFD">
                    <a:gamma/>
                    <a:tint val="89804"/>
                    <a:invGamma/>
                  </a:srgbClr>
                </a:gs>
                <a:gs pos="100000">
                  <a:srgbClr val="618FFD"/>
                </a:gs>
              </a:gsLst>
              <a:lin ang="2700000" scaled="1"/>
            </a:gradFill>
            <a:ln w="12700">
              <a:noFill/>
              <a:miter lim="800000"/>
              <a:headEnd/>
              <a:tailEnd/>
            </a:ln>
            <a:effectLst>
              <a:outerShdw blurRad="63500" dist="71842" dir="2700000" algn="ctr" rotWithShape="0">
                <a:schemeClr val="bg2">
                  <a:alpha val="74998"/>
                </a:schemeClr>
              </a:outerShdw>
            </a:effectLst>
          </p:spPr>
          <p:txBody>
            <a:bodyPr wrap="none" lIns="81204" tIns="39889" rIns="81204" bIns="39889" anchor="ctr" anchorCtr="1"/>
            <a:lstStyle/>
            <a:p>
              <a:pPr defTabSz="820738">
                <a:lnSpc>
                  <a:spcPct val="90000"/>
                </a:lnSpc>
                <a:defRPr/>
              </a:pPr>
              <a:r>
                <a:rPr lang="en-US" sz="2000">
                  <a:solidFill>
                    <a:srgbClr val="FFFFFF"/>
                  </a:solidFill>
                  <a:latin typeface="Tahoma" pitchFamily="34" charset="0"/>
                </a:rPr>
                <a:t>Advertising</a:t>
              </a:r>
            </a:p>
          </p:txBody>
        </p:sp>
        <p:sp>
          <p:nvSpPr>
            <p:cNvPr id="1707035" name="Rectangle 27">
              <a:extLst>
                <a:ext uri="{FF2B5EF4-FFF2-40B4-BE49-F238E27FC236}">
                  <a16:creationId xmlns:a16="http://schemas.microsoft.com/office/drawing/2014/main" id="{BB106A5F-0ADC-5538-FCFC-ED39EBB4FB02}"/>
                </a:ext>
              </a:extLst>
            </p:cNvPr>
            <p:cNvSpPr>
              <a:spLocks noChangeArrowheads="1"/>
            </p:cNvSpPr>
            <p:nvPr/>
          </p:nvSpPr>
          <p:spPr bwMode="auto">
            <a:xfrm>
              <a:off x="2310" y="3855"/>
              <a:ext cx="2922" cy="273"/>
            </a:xfrm>
            <a:prstGeom prst="rect">
              <a:avLst/>
            </a:prstGeom>
            <a:gradFill rotWithShape="0">
              <a:gsLst>
                <a:gs pos="0">
                  <a:srgbClr val="B760F9"/>
                </a:gs>
                <a:gs pos="50000">
                  <a:srgbClr val="B760F9">
                    <a:gamma/>
                    <a:tint val="89804"/>
                    <a:invGamma/>
                  </a:srgbClr>
                </a:gs>
                <a:gs pos="100000">
                  <a:srgbClr val="B760F9"/>
                </a:gs>
              </a:gsLst>
              <a:lin ang="2700000" scaled="1"/>
            </a:gradFill>
            <a:ln w="12700">
              <a:noFill/>
              <a:miter lim="800000"/>
              <a:headEnd/>
              <a:tailEnd/>
            </a:ln>
            <a:effectLst>
              <a:outerShdw blurRad="63500" dist="71842" dir="2700000" algn="ctr" rotWithShape="0">
                <a:schemeClr val="bg2">
                  <a:alpha val="74998"/>
                </a:schemeClr>
              </a:outerShdw>
            </a:effectLst>
          </p:spPr>
          <p:txBody>
            <a:bodyPr lIns="81204" tIns="39889" rIns="81204" bIns="39889" anchor="ctr" anchorCtr="1"/>
            <a:lstStyle/>
            <a:p>
              <a:pPr defTabSz="820738">
                <a:lnSpc>
                  <a:spcPct val="90000"/>
                </a:lnSpc>
                <a:defRPr/>
              </a:pPr>
              <a:r>
                <a:rPr lang="en-US" sz="2000">
                  <a:solidFill>
                    <a:srgbClr val="FFFFFF"/>
                  </a:solidFill>
                  <a:latin typeface="Tahoma" pitchFamily="34" charset="0"/>
                </a:rPr>
                <a:t>Stress brand differences and benefits</a:t>
              </a:r>
            </a:p>
          </p:txBody>
        </p:sp>
        <p:sp>
          <p:nvSpPr>
            <p:cNvPr id="1707036" name="AutoShape 28">
              <a:extLst>
                <a:ext uri="{FF2B5EF4-FFF2-40B4-BE49-F238E27FC236}">
                  <a16:creationId xmlns:a16="http://schemas.microsoft.com/office/drawing/2014/main" id="{5D3F5C60-0DE8-2CC1-6127-96C1900DC14B}"/>
                </a:ext>
              </a:extLst>
            </p:cNvPr>
            <p:cNvSpPr>
              <a:spLocks noChangeArrowheads="1"/>
            </p:cNvSpPr>
            <p:nvPr/>
          </p:nvSpPr>
          <p:spPr bwMode="auto">
            <a:xfrm>
              <a:off x="2002" y="3867"/>
              <a:ext cx="330" cy="281"/>
            </a:xfrm>
            <a:prstGeom prst="rightArrow">
              <a:avLst>
                <a:gd name="adj1" fmla="val 50000"/>
                <a:gd name="adj2" fmla="val 58779"/>
              </a:avLst>
            </a:prstGeom>
            <a:gradFill rotWithShape="0">
              <a:gsLst>
                <a:gs pos="0">
                  <a:srgbClr val="714400"/>
                </a:gs>
                <a:gs pos="100000">
                  <a:srgbClr val="714400">
                    <a:gamma/>
                    <a:tint val="89804"/>
                    <a:invGamma/>
                  </a:srgbClr>
                </a:gs>
              </a:gsLst>
              <a:lin ang="2700000" scaled="1"/>
            </a:gradFill>
            <a:ln w="12700">
              <a:noFill/>
              <a:miter lim="800000"/>
              <a:headEnd/>
              <a:tailEnd/>
            </a:ln>
            <a:effectLst>
              <a:outerShdw blurRad="63500" dist="107763" dir="2700000" algn="ctr" rotWithShape="0">
                <a:srgbClr val="714400">
                  <a:alpha val="74998"/>
                </a:srgbClr>
              </a:outerShdw>
            </a:effectLst>
          </p:spPr>
          <p:txBody>
            <a:bodyPr wrap="none" anchor="ctr"/>
            <a:lstStyle/>
            <a:p>
              <a:pPr>
                <a:defRPr/>
              </a:pPr>
              <a:endParaRPr lang="en-US"/>
            </a:p>
          </p:txBody>
        </p:sp>
      </p:grpSp>
      <p:sp>
        <p:nvSpPr>
          <p:cNvPr id="414723" name="Rectangle 29">
            <a:extLst>
              <a:ext uri="{FF2B5EF4-FFF2-40B4-BE49-F238E27FC236}">
                <a16:creationId xmlns:a16="http://schemas.microsoft.com/office/drawing/2014/main" id="{9E13841E-9106-7F52-A625-2907832FBF6B}"/>
              </a:ext>
            </a:extLst>
          </p:cNvPr>
          <p:cNvSpPr>
            <a:spLocks noChangeArrowheads="1"/>
          </p:cNvSpPr>
          <p:nvPr/>
        </p:nvSpPr>
        <p:spPr bwMode="auto">
          <a:xfrm>
            <a:off x="1809750" y="1905000"/>
            <a:ext cx="8858250" cy="51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04" tIns="39889" rIns="81204" bIns="39889">
            <a:spAutoFit/>
          </a:bodyPr>
          <a:lstStyle>
            <a:lvl1pPr defTabSz="722313">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722313">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722313">
              <a:spcBef>
                <a:spcPct val="20000"/>
              </a:spcBef>
              <a:buClr>
                <a:schemeClr val="accent2"/>
              </a:buClr>
              <a:buChar char="•"/>
              <a:defRPr sz="2400">
                <a:solidFill>
                  <a:schemeClr val="tx2"/>
                </a:solidFill>
                <a:latin typeface="Arial" panose="020B0604020202020204" pitchFamily="34" charset="0"/>
              </a:defRPr>
            </a:lvl3pPr>
            <a:lvl4pPr marL="1600200" indent="-228600" defTabSz="722313">
              <a:spcBef>
                <a:spcPct val="20000"/>
              </a:spcBef>
              <a:buClr>
                <a:schemeClr val="tx1"/>
              </a:buClr>
              <a:buChar char="•"/>
              <a:defRPr sz="2000">
                <a:solidFill>
                  <a:schemeClr val="tx2"/>
                </a:solidFill>
                <a:latin typeface="Arial" panose="020B0604020202020204" pitchFamily="34" charset="0"/>
              </a:defRPr>
            </a:lvl4pPr>
            <a:lvl5pPr marL="2057400" indent="-228600" defTabSz="722313">
              <a:spcBef>
                <a:spcPct val="20000"/>
              </a:spcBef>
              <a:buChar char="•"/>
              <a:defRPr sz="2000">
                <a:solidFill>
                  <a:schemeClr val="tx2"/>
                </a:solidFill>
                <a:latin typeface="Arial" panose="020B0604020202020204" pitchFamily="34" charset="0"/>
              </a:defRPr>
            </a:lvl5pPr>
            <a:lvl6pPr marL="2514600" indent="-228600" defTabSz="722313"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722313"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722313"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722313"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2800">
                <a:solidFill>
                  <a:srgbClr val="FFFFFF"/>
                </a:solidFill>
                <a:ea typeface="MS PGothic" panose="020B0600070205080204" pitchFamily="34" charset="-128"/>
              </a:rPr>
              <a:t>Summary of Characteristics, Objectives, &amp; Strategies</a:t>
            </a:r>
          </a:p>
        </p:txBody>
      </p:sp>
      <p:sp>
        <p:nvSpPr>
          <p:cNvPr id="414724" name="Rectangle 30">
            <a:extLst>
              <a:ext uri="{FF2B5EF4-FFF2-40B4-BE49-F238E27FC236}">
                <a16:creationId xmlns:a16="http://schemas.microsoft.com/office/drawing/2014/main" id="{9D661E54-B44E-C29C-803F-745DA3B2D1DE}"/>
              </a:ext>
            </a:extLst>
          </p:cNvPr>
          <p:cNvSpPr>
            <a:spLocks noGrp="1" noChangeArrowheads="1"/>
          </p:cNvSpPr>
          <p:nvPr>
            <p:ph type="title"/>
          </p:nvPr>
        </p:nvSpPr>
        <p:spPr/>
        <p:txBody>
          <a:bodyPr/>
          <a:lstStyle/>
          <a:p>
            <a:pPr algn="ctr" eaLnBrk="1" hangingPunct="1"/>
            <a:r>
              <a:rPr lang="en-US" altLang="en-US">
                <a:solidFill>
                  <a:srgbClr val="FF0000"/>
                </a:solidFill>
              </a:rPr>
              <a:t>Maturity Stage of the PLC</a:t>
            </a:r>
          </a:p>
        </p:txBody>
      </p:sp>
    </p:spTree>
  </p:cSld>
  <p:clrMapOvr>
    <a:masterClrMapping/>
  </p:clrMapOvr>
  <p:transition spd="slow">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a:extLst>
              <a:ext uri="{FF2B5EF4-FFF2-40B4-BE49-F238E27FC236}">
                <a16:creationId xmlns:a16="http://schemas.microsoft.com/office/drawing/2014/main" id="{B4780588-EEAA-B200-EFC0-589167AC0E2C}"/>
              </a:ext>
            </a:extLst>
          </p:cNvPr>
          <p:cNvSpPr>
            <a:spLocks noGrp="1" noChangeArrowheads="1"/>
          </p:cNvSpPr>
          <p:nvPr>
            <p:ph type="title"/>
          </p:nvPr>
        </p:nvSpPr>
        <p:spPr>
          <a:xfrm>
            <a:off x="3048000" y="190501"/>
            <a:ext cx="7391400" cy="1527175"/>
          </a:xfrm>
        </p:spPr>
        <p:txBody>
          <a:bodyPr/>
          <a:lstStyle/>
          <a:p>
            <a:r>
              <a:rPr lang="en-US" altLang="en-US">
                <a:solidFill>
                  <a:srgbClr val="FF0000"/>
                </a:solidFill>
              </a:rPr>
              <a:t>Example of skimming pricing</a:t>
            </a:r>
          </a:p>
        </p:txBody>
      </p:sp>
      <p:sp>
        <p:nvSpPr>
          <p:cNvPr id="593923" name="Rectangle 3">
            <a:extLst>
              <a:ext uri="{FF2B5EF4-FFF2-40B4-BE49-F238E27FC236}">
                <a16:creationId xmlns:a16="http://schemas.microsoft.com/office/drawing/2014/main" id="{6AA1276C-6728-9E93-4916-9BBB6F2E4B76}"/>
              </a:ext>
            </a:extLst>
          </p:cNvPr>
          <p:cNvSpPr>
            <a:spLocks noGrp="1" noChangeArrowheads="1"/>
          </p:cNvSpPr>
          <p:nvPr>
            <p:ph type="body" idx="1"/>
          </p:nvPr>
        </p:nvSpPr>
        <p:spPr>
          <a:xfrm>
            <a:off x="1752600" y="2133600"/>
            <a:ext cx="8763000" cy="4114800"/>
          </a:xfrm>
        </p:spPr>
        <p:txBody>
          <a:bodyPr/>
          <a:lstStyle/>
          <a:p>
            <a:pPr marL="533400" indent="-533400" algn="ctr">
              <a:buNone/>
            </a:pPr>
            <a:r>
              <a:rPr lang="en-US" altLang="en-US">
                <a:cs typeface="Arial" panose="020B0604020202020204" pitchFamily="34" charset="0"/>
              </a:rPr>
              <a:t>Apple launched its iPhone in this way, a high price was set and product availability was through a specific telephone network (rather than being available on all networks)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a:extLst>
              <a:ext uri="{FF2B5EF4-FFF2-40B4-BE49-F238E27FC236}">
                <a16:creationId xmlns:a16="http://schemas.microsoft.com/office/drawing/2014/main" id="{14BEE6B0-4607-888D-632C-8A7210924470}"/>
              </a:ext>
            </a:extLst>
          </p:cNvPr>
          <p:cNvSpPr>
            <a:spLocks noGrp="1" noChangeArrowheads="1"/>
          </p:cNvSpPr>
          <p:nvPr>
            <p:ph type="title"/>
          </p:nvPr>
        </p:nvSpPr>
        <p:spPr>
          <a:xfrm>
            <a:off x="3048000" y="190501"/>
            <a:ext cx="8534400" cy="1527175"/>
          </a:xfrm>
        </p:spPr>
        <p:txBody>
          <a:bodyPr/>
          <a:lstStyle/>
          <a:p>
            <a:r>
              <a:rPr lang="en-US" altLang="en-US">
                <a:solidFill>
                  <a:srgbClr val="FF0000"/>
                </a:solidFill>
              </a:rPr>
              <a:t>Strengths of skimming pricing</a:t>
            </a:r>
          </a:p>
        </p:txBody>
      </p:sp>
      <p:sp>
        <p:nvSpPr>
          <p:cNvPr id="594947" name="Rectangle 3">
            <a:extLst>
              <a:ext uri="{FF2B5EF4-FFF2-40B4-BE49-F238E27FC236}">
                <a16:creationId xmlns:a16="http://schemas.microsoft.com/office/drawing/2014/main" id="{6241C661-D5BA-E2A3-0A66-7D9CC811192C}"/>
              </a:ext>
            </a:extLst>
          </p:cNvPr>
          <p:cNvSpPr>
            <a:spLocks noGrp="1" noChangeArrowheads="1"/>
          </p:cNvSpPr>
          <p:nvPr>
            <p:ph type="body" idx="1"/>
          </p:nvPr>
        </p:nvSpPr>
        <p:spPr>
          <a:xfrm>
            <a:off x="1600200" y="1981200"/>
            <a:ext cx="9067800" cy="4114800"/>
          </a:xfrm>
        </p:spPr>
        <p:txBody>
          <a:bodyPr/>
          <a:lstStyle/>
          <a:p>
            <a:pPr marL="533400" indent="-533400">
              <a:buFont typeface="Wingdings" panose="05000000000000000000" pitchFamily="2" charset="2"/>
              <a:buAutoNum type="arabicPeriod"/>
            </a:pPr>
            <a:r>
              <a:rPr lang="en-US" altLang="en-US"/>
              <a:t>It allows for quick recovery on investment in the new product</a:t>
            </a:r>
          </a:p>
          <a:p>
            <a:pPr marL="533400" indent="-533400">
              <a:buFont typeface="Wingdings" panose="05000000000000000000" pitchFamily="2" charset="2"/>
              <a:buAutoNum type="arabicPeriod"/>
            </a:pPr>
            <a:r>
              <a:rPr lang="en-US" altLang="en-US"/>
              <a:t>It provides prestigious/quality image to customers</a:t>
            </a:r>
          </a:p>
          <a:p>
            <a:pPr marL="533400" indent="-533400">
              <a:buFont typeface="Wingdings" panose="05000000000000000000" pitchFamily="2" charset="2"/>
              <a:buAutoNum type="arabicPeriod"/>
            </a:pPr>
            <a:r>
              <a:rPr lang="en-US" altLang="en-US"/>
              <a:t>Higher prices are likely to appeal to innovator groups </a:t>
            </a:r>
            <a:endParaRPr lang="ar-EG" altLang="en-US">
              <a:cs typeface="Arial" panose="020B0604020202020204" pitchFamily="34" charset="0"/>
            </a:endParaRPr>
          </a:p>
          <a:p>
            <a:pPr marL="533400" indent="-533400">
              <a:buNone/>
            </a:pPr>
            <a:endParaRPr lang="en-US" altLang="en-US">
              <a:cs typeface="Arial" panose="020B0604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991FAD66-484E-5125-E92A-1493D7C19BB0}"/>
              </a:ext>
            </a:extLst>
          </p:cNvPr>
          <p:cNvSpPr>
            <a:spLocks noGrp="1" noChangeArrowheads="1"/>
          </p:cNvSpPr>
          <p:nvPr>
            <p:ph type="title"/>
          </p:nvPr>
        </p:nvSpPr>
        <p:spPr>
          <a:xfrm>
            <a:off x="2895600" y="609600"/>
            <a:ext cx="8915400" cy="579438"/>
          </a:xfrm>
        </p:spPr>
        <p:txBody>
          <a:bodyPr>
            <a:normAutofit fontScale="90000"/>
          </a:bodyPr>
          <a:lstStyle/>
          <a:p>
            <a:r>
              <a:rPr lang="en-US" altLang="en-US" sz="4000">
                <a:solidFill>
                  <a:srgbClr val="FF0000"/>
                </a:solidFill>
              </a:rPr>
              <a:t>Weaknesses of skimming pricing</a:t>
            </a:r>
          </a:p>
        </p:txBody>
      </p:sp>
      <p:sp>
        <p:nvSpPr>
          <p:cNvPr id="595971" name="Rectangle 3">
            <a:extLst>
              <a:ext uri="{FF2B5EF4-FFF2-40B4-BE49-F238E27FC236}">
                <a16:creationId xmlns:a16="http://schemas.microsoft.com/office/drawing/2014/main" id="{BF3C645C-DF95-C907-75A4-752665A3ACD2}"/>
              </a:ext>
            </a:extLst>
          </p:cNvPr>
          <p:cNvSpPr>
            <a:spLocks noGrp="1" noChangeArrowheads="1"/>
          </p:cNvSpPr>
          <p:nvPr>
            <p:ph type="body" idx="1"/>
          </p:nvPr>
        </p:nvSpPr>
        <p:spPr>
          <a:xfrm>
            <a:off x="1600200" y="1981200"/>
            <a:ext cx="8915400" cy="4114800"/>
          </a:xfrm>
        </p:spPr>
        <p:txBody>
          <a:bodyPr/>
          <a:lstStyle/>
          <a:p>
            <a:pPr marL="533400" indent="-533400">
              <a:buFont typeface="Wingdings" panose="05000000000000000000" pitchFamily="2" charset="2"/>
              <a:buAutoNum type="arabicPeriod"/>
            </a:pPr>
            <a:r>
              <a:rPr lang="en-US" altLang="en-US"/>
              <a:t>It may encourage the competitors to enter the market quickly</a:t>
            </a:r>
          </a:p>
          <a:p>
            <a:pPr marL="533400" indent="-533400">
              <a:buFont typeface="Wingdings" panose="05000000000000000000" pitchFamily="2" charset="2"/>
              <a:buAutoNum type="arabicPeriod"/>
            </a:pPr>
            <a:r>
              <a:rPr lang="en-US" altLang="en-US"/>
              <a:t>It results in lower levels of sales and so fewer economies of scale </a:t>
            </a:r>
            <a:endParaRPr lang="ar-EG" altLang="en-US">
              <a:cs typeface="Arial" panose="020B0604020202020204" pitchFamily="34" charset="0"/>
            </a:endParaRPr>
          </a:p>
          <a:p>
            <a:pPr marL="533400" indent="-533400">
              <a:buFont typeface="Wingdings" panose="05000000000000000000" pitchFamily="2" charset="2"/>
              <a:buAutoNum type="arabicPeriod"/>
            </a:pPr>
            <a:r>
              <a:rPr lang="en-US" altLang="en-US"/>
              <a:t>It may attract attention from regulatory bodies</a:t>
            </a:r>
            <a:endParaRPr lang="en-US" altLang="en-US">
              <a:cs typeface="Arial" panose="020B06040202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a:extLst>
              <a:ext uri="{FF2B5EF4-FFF2-40B4-BE49-F238E27FC236}">
                <a16:creationId xmlns:a16="http://schemas.microsoft.com/office/drawing/2014/main" id="{4887830C-B34E-730B-E873-E27DEB5ADF42}"/>
              </a:ext>
            </a:extLst>
          </p:cNvPr>
          <p:cNvSpPr>
            <a:spLocks noGrp="1" noChangeArrowheads="1"/>
          </p:cNvSpPr>
          <p:nvPr>
            <p:ph type="title"/>
          </p:nvPr>
        </p:nvSpPr>
        <p:spPr/>
        <p:txBody>
          <a:bodyPr/>
          <a:lstStyle/>
          <a:p>
            <a:pPr algn="ctr"/>
            <a:r>
              <a:rPr lang="en-US" altLang="en-US">
                <a:solidFill>
                  <a:srgbClr val="FF0000"/>
                </a:solidFill>
              </a:rPr>
              <a:t>Skimming </a:t>
            </a:r>
          </a:p>
        </p:txBody>
      </p:sp>
      <p:sp>
        <p:nvSpPr>
          <p:cNvPr id="596995" name="Rectangle 3">
            <a:extLst>
              <a:ext uri="{FF2B5EF4-FFF2-40B4-BE49-F238E27FC236}">
                <a16:creationId xmlns:a16="http://schemas.microsoft.com/office/drawing/2014/main" id="{E7F1D995-6E48-0D24-604A-7406D388E6BE}"/>
              </a:ext>
            </a:extLst>
          </p:cNvPr>
          <p:cNvSpPr>
            <a:spLocks noGrp="1" noChangeArrowheads="1"/>
          </p:cNvSpPr>
          <p:nvPr>
            <p:ph type="body" idx="1"/>
          </p:nvPr>
        </p:nvSpPr>
        <p:spPr>
          <a:xfrm>
            <a:off x="1676400" y="1905000"/>
            <a:ext cx="8763000" cy="4114800"/>
          </a:xfrm>
        </p:spPr>
        <p:txBody>
          <a:bodyPr/>
          <a:lstStyle/>
          <a:p>
            <a:r>
              <a:rPr lang="en-US" altLang="en-US"/>
              <a:t>It is commonly used in consumer electronics market </a:t>
            </a:r>
          </a:p>
          <a:p>
            <a:r>
              <a:rPr lang="en-US" altLang="en-US"/>
              <a:t>Recent research shows that customers are aware of skimming in electronics markets and are delaying purchases of new electronic devices until the prices drop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8018" name="Rectangle 2">
            <a:extLst>
              <a:ext uri="{FF2B5EF4-FFF2-40B4-BE49-F238E27FC236}">
                <a16:creationId xmlns:a16="http://schemas.microsoft.com/office/drawing/2014/main" id="{A005EE39-65AE-BC08-69F4-E46584C06045}"/>
              </a:ext>
            </a:extLst>
          </p:cNvPr>
          <p:cNvSpPr>
            <a:spLocks noGrp="1" noChangeArrowheads="1"/>
          </p:cNvSpPr>
          <p:nvPr>
            <p:ph type="title"/>
          </p:nvPr>
        </p:nvSpPr>
        <p:spPr>
          <a:xfrm>
            <a:off x="3187700" y="190501"/>
            <a:ext cx="7480300" cy="1527175"/>
          </a:xfrm>
        </p:spPr>
        <p:txBody>
          <a:bodyPr/>
          <a:lstStyle/>
          <a:p>
            <a:pPr algn="ctr"/>
            <a:r>
              <a:rPr lang="en-US" altLang="en-US">
                <a:solidFill>
                  <a:srgbClr val="FF0000"/>
                </a:solidFill>
              </a:rPr>
              <a:t>New-Product Pricing Strategies</a:t>
            </a:r>
          </a:p>
        </p:txBody>
      </p:sp>
      <p:sp>
        <p:nvSpPr>
          <p:cNvPr id="1700867" name="Rectangle 3">
            <a:extLst>
              <a:ext uri="{FF2B5EF4-FFF2-40B4-BE49-F238E27FC236}">
                <a16:creationId xmlns:a16="http://schemas.microsoft.com/office/drawing/2014/main" id="{5A104C6C-697A-B750-4386-5E243D30A2BE}"/>
              </a:ext>
            </a:extLst>
          </p:cNvPr>
          <p:cNvSpPr>
            <a:spLocks noGrp="1" noChangeArrowheads="1"/>
          </p:cNvSpPr>
          <p:nvPr>
            <p:ph type="body" sz="half" idx="2"/>
          </p:nvPr>
        </p:nvSpPr>
        <p:spPr>
          <a:xfrm>
            <a:off x="6324600" y="2057400"/>
            <a:ext cx="3810000" cy="4343400"/>
          </a:xfrm>
          <a:solidFill>
            <a:schemeClr val="hlink"/>
          </a:solidFill>
          <a:scene3d>
            <a:camera prst="legacyObliqueTop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flatTx/>
          </a:bodyPr>
          <a:lstStyle/>
          <a:p>
            <a:pPr algn="ctr">
              <a:lnSpc>
                <a:spcPct val="90000"/>
              </a:lnSpc>
              <a:spcBef>
                <a:spcPct val="0"/>
              </a:spcBef>
              <a:buClr>
                <a:schemeClr val="bg1"/>
              </a:buClr>
              <a:buFontTx/>
              <a:buNone/>
            </a:pPr>
            <a:r>
              <a:rPr lang="en-US" altLang="en-US" sz="2600">
                <a:solidFill>
                  <a:srgbClr val="FFFFFF"/>
                </a:solidFill>
              </a:rPr>
              <a:t>Market Penetration</a:t>
            </a:r>
            <a:r>
              <a:rPr lang="en-US" altLang="en-US" sz="2200">
                <a:solidFill>
                  <a:srgbClr val="FFFFFF"/>
                </a:solidFill>
              </a:rPr>
              <a:t> </a:t>
            </a:r>
          </a:p>
          <a:p>
            <a:pPr>
              <a:lnSpc>
                <a:spcPct val="90000"/>
              </a:lnSpc>
              <a:spcBef>
                <a:spcPct val="0"/>
              </a:spcBef>
              <a:buClr>
                <a:schemeClr val="bg1"/>
              </a:buClr>
              <a:buFontTx/>
              <a:buNone/>
            </a:pPr>
            <a:endParaRPr lang="en-US" altLang="en-US" sz="2200">
              <a:solidFill>
                <a:srgbClr val="FFFFFF"/>
              </a:solidFill>
            </a:endParaRPr>
          </a:p>
          <a:p>
            <a:pPr>
              <a:lnSpc>
                <a:spcPct val="90000"/>
              </a:lnSpc>
              <a:spcBef>
                <a:spcPct val="0"/>
              </a:spcBef>
              <a:buClr>
                <a:schemeClr val="accent2"/>
              </a:buClr>
              <a:buFont typeface="Wingdings" panose="05000000000000000000" pitchFamily="2" charset="2"/>
              <a:buChar char="Ø"/>
            </a:pPr>
            <a:r>
              <a:rPr lang="en-US" altLang="en-US" sz="2200">
                <a:solidFill>
                  <a:srgbClr val="FFFFFF"/>
                </a:solidFill>
              </a:rPr>
              <a:t>Setting a Low Price for a New Product in Order to “Penetrate” the Market Quickly and Deeply.</a:t>
            </a:r>
          </a:p>
          <a:p>
            <a:pPr>
              <a:lnSpc>
                <a:spcPct val="90000"/>
              </a:lnSpc>
              <a:spcBef>
                <a:spcPct val="0"/>
              </a:spcBef>
              <a:buClr>
                <a:schemeClr val="accent2"/>
              </a:buClr>
              <a:buFont typeface="Wingdings" panose="05000000000000000000" pitchFamily="2" charset="2"/>
              <a:buChar char="Ø"/>
            </a:pPr>
            <a:endParaRPr lang="en-US" altLang="en-US" sz="2200">
              <a:solidFill>
                <a:srgbClr val="FFFFFF"/>
              </a:solidFill>
            </a:endParaRPr>
          </a:p>
          <a:p>
            <a:pPr>
              <a:lnSpc>
                <a:spcPct val="90000"/>
              </a:lnSpc>
              <a:spcBef>
                <a:spcPct val="0"/>
              </a:spcBef>
              <a:buClr>
                <a:schemeClr val="accent2"/>
              </a:buClr>
              <a:buFont typeface="Wingdings" panose="05000000000000000000" pitchFamily="2" charset="2"/>
              <a:buChar char="Ø"/>
            </a:pPr>
            <a:r>
              <a:rPr lang="en-US" altLang="en-US" sz="2200">
                <a:solidFill>
                  <a:srgbClr val="FFFFFF"/>
                </a:solidFill>
              </a:rPr>
              <a:t>Attract a Large Number of Buyers and Win a Larger Market Share.</a:t>
            </a:r>
          </a:p>
          <a:p>
            <a:pPr>
              <a:lnSpc>
                <a:spcPct val="90000"/>
              </a:lnSpc>
              <a:spcBef>
                <a:spcPct val="0"/>
              </a:spcBef>
              <a:buClr>
                <a:schemeClr val="accent2"/>
              </a:buClr>
              <a:buFont typeface="Wingdings" panose="05000000000000000000" pitchFamily="2" charset="2"/>
              <a:buNone/>
            </a:pPr>
            <a:endParaRPr lang="en-US" altLang="en-US" sz="2200">
              <a:solidFill>
                <a:srgbClr val="FFFFFF"/>
              </a:solidFill>
            </a:endParaRPr>
          </a:p>
          <a:p>
            <a:pPr>
              <a:lnSpc>
                <a:spcPct val="90000"/>
              </a:lnSpc>
              <a:spcBef>
                <a:spcPct val="0"/>
              </a:spcBef>
              <a:buClr>
                <a:schemeClr val="accent2"/>
              </a:buClr>
              <a:buFont typeface="Wingdings" panose="05000000000000000000" pitchFamily="2" charset="2"/>
              <a:buChar char="Ø"/>
            </a:pPr>
            <a:r>
              <a:rPr lang="en-US" altLang="en-US" sz="2200">
                <a:solidFill>
                  <a:srgbClr val="FFFFFF"/>
                </a:solidFill>
              </a:rPr>
              <a:t>I.e. Dell</a:t>
            </a:r>
          </a:p>
        </p:txBody>
      </p:sp>
      <p:sp>
        <p:nvSpPr>
          <p:cNvPr id="1700868" name="Rectangle 4">
            <a:extLst>
              <a:ext uri="{FF2B5EF4-FFF2-40B4-BE49-F238E27FC236}">
                <a16:creationId xmlns:a16="http://schemas.microsoft.com/office/drawing/2014/main" id="{339CF621-5DAC-8B2D-CEEC-B5B073AC3672}"/>
              </a:ext>
            </a:extLst>
          </p:cNvPr>
          <p:cNvSpPr>
            <a:spLocks noGrp="1" noChangeArrowheads="1"/>
          </p:cNvSpPr>
          <p:nvPr>
            <p:ph type="body" sz="half" idx="1"/>
          </p:nvPr>
        </p:nvSpPr>
        <p:spPr>
          <a:xfrm>
            <a:off x="1676400" y="1828800"/>
            <a:ext cx="4343400" cy="4611688"/>
          </a:xfrm>
        </p:spPr>
        <p:txBody>
          <a:bodyPr/>
          <a:lstStyle/>
          <a:p>
            <a:pPr>
              <a:lnSpc>
                <a:spcPct val="90000"/>
              </a:lnSpc>
            </a:pPr>
            <a:r>
              <a:rPr lang="en-US" altLang="en-US" sz="2400"/>
              <a:t>Use Under These Conditions:</a:t>
            </a:r>
          </a:p>
          <a:p>
            <a:pPr lvl="1">
              <a:lnSpc>
                <a:spcPct val="90000"/>
              </a:lnSpc>
            </a:pPr>
            <a:r>
              <a:rPr lang="en-US" altLang="en-US"/>
              <a:t>Market Must be Highly Price-Sensitive so a Low Price Produces More Market Growth.</a:t>
            </a:r>
          </a:p>
          <a:p>
            <a:pPr lvl="1">
              <a:lnSpc>
                <a:spcPct val="90000"/>
              </a:lnSpc>
            </a:pPr>
            <a:r>
              <a:rPr lang="en-US" altLang="en-US"/>
              <a:t>Production/Distribution Costs Must Fall as Sales Volume Increases.</a:t>
            </a:r>
          </a:p>
          <a:p>
            <a:pPr lvl="1">
              <a:lnSpc>
                <a:spcPct val="90000"/>
              </a:lnSpc>
            </a:pPr>
            <a:r>
              <a:rPr lang="en-US" altLang="en-US"/>
              <a:t>Must Keep Out Competition &amp; Maintain Its Low Price Position or Benefits May Only be Temporary.</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700867">
                                            <p:txEl>
                                              <p:pRg st="0" end="0"/>
                                            </p:txEl>
                                          </p:spTgt>
                                        </p:tgtEl>
                                        <p:attrNameLst>
                                          <p:attrName>style.visibility</p:attrName>
                                        </p:attrNameLst>
                                      </p:cBhvr>
                                      <p:to>
                                        <p:strVal val="visible"/>
                                      </p:to>
                                    </p:set>
                                    <p:anim calcmode="lin" valueType="num">
                                      <p:cBhvr additive="base">
                                        <p:cTn id="7" dur="500" fill="hold"/>
                                        <p:tgtEl>
                                          <p:spTgt spid="17008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0086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700867">
                                            <p:txEl>
                                              <p:pRg st="2" end="2"/>
                                            </p:txEl>
                                          </p:spTgt>
                                        </p:tgtEl>
                                        <p:attrNameLst>
                                          <p:attrName>style.visibility</p:attrName>
                                        </p:attrNameLst>
                                      </p:cBhvr>
                                      <p:to>
                                        <p:strVal val="visible"/>
                                      </p:to>
                                    </p:set>
                                    <p:anim calcmode="lin" valueType="num">
                                      <p:cBhvr additive="base">
                                        <p:cTn id="12" dur="500" fill="hold"/>
                                        <p:tgtEl>
                                          <p:spTgt spid="1700867">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00867">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1700867">
                                            <p:txEl>
                                              <p:pRg st="4" end="4"/>
                                            </p:txEl>
                                          </p:spTgt>
                                        </p:tgtEl>
                                        <p:attrNameLst>
                                          <p:attrName>style.visibility</p:attrName>
                                        </p:attrNameLst>
                                      </p:cBhvr>
                                      <p:to>
                                        <p:strVal val="visible"/>
                                      </p:to>
                                    </p:set>
                                    <p:anim calcmode="lin" valueType="num">
                                      <p:cBhvr additive="base">
                                        <p:cTn id="17" dur="500" fill="hold"/>
                                        <p:tgtEl>
                                          <p:spTgt spid="1700867">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00867">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1700867">
                                            <p:txEl>
                                              <p:pRg st="6" end="6"/>
                                            </p:txEl>
                                          </p:spTgt>
                                        </p:tgtEl>
                                        <p:attrNameLst>
                                          <p:attrName>style.visibility</p:attrName>
                                        </p:attrNameLst>
                                      </p:cBhvr>
                                      <p:to>
                                        <p:strVal val="visible"/>
                                      </p:to>
                                    </p:set>
                                    <p:anim calcmode="lin" valueType="num">
                                      <p:cBhvr additive="base">
                                        <p:cTn id="22" dur="500" fill="hold"/>
                                        <p:tgtEl>
                                          <p:spTgt spid="1700867">
                                            <p:txEl>
                                              <p:pRg st="6" end="6"/>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700867">
                                            <p:txEl>
                                              <p:pRg st="6" end="6"/>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1700868">
                                            <p:txEl>
                                              <p:pRg st="0" end="0"/>
                                            </p:txEl>
                                          </p:spTgt>
                                        </p:tgtEl>
                                        <p:attrNameLst>
                                          <p:attrName>style.visibility</p:attrName>
                                        </p:attrNameLst>
                                      </p:cBhvr>
                                      <p:to>
                                        <p:strVal val="visible"/>
                                      </p:to>
                                    </p:set>
                                    <p:anim calcmode="lin" valueType="num">
                                      <p:cBhvr additive="base">
                                        <p:cTn id="27" dur="500" fill="hold"/>
                                        <p:tgtEl>
                                          <p:spTgt spid="1700868">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700868">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700868">
                                            <p:txEl>
                                              <p:pRg st="1" end="1"/>
                                            </p:txEl>
                                          </p:spTgt>
                                        </p:tgtEl>
                                        <p:attrNameLst>
                                          <p:attrName>style.visibility</p:attrName>
                                        </p:attrNameLst>
                                      </p:cBhvr>
                                      <p:to>
                                        <p:strVal val="visible"/>
                                      </p:to>
                                    </p:set>
                                    <p:anim calcmode="lin" valueType="num">
                                      <p:cBhvr additive="base">
                                        <p:cTn id="31" dur="500" fill="hold"/>
                                        <p:tgtEl>
                                          <p:spTgt spid="1700868">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00868">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700868">
                                            <p:txEl>
                                              <p:pRg st="2" end="2"/>
                                            </p:txEl>
                                          </p:spTgt>
                                        </p:tgtEl>
                                        <p:attrNameLst>
                                          <p:attrName>style.visibility</p:attrName>
                                        </p:attrNameLst>
                                      </p:cBhvr>
                                      <p:to>
                                        <p:strVal val="visible"/>
                                      </p:to>
                                    </p:set>
                                    <p:anim calcmode="lin" valueType="num">
                                      <p:cBhvr additive="base">
                                        <p:cTn id="35" dur="500" fill="hold"/>
                                        <p:tgtEl>
                                          <p:spTgt spid="1700868">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700868">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700868">
                                            <p:txEl>
                                              <p:pRg st="3" end="3"/>
                                            </p:txEl>
                                          </p:spTgt>
                                        </p:tgtEl>
                                        <p:attrNameLst>
                                          <p:attrName>style.visibility</p:attrName>
                                        </p:attrNameLst>
                                      </p:cBhvr>
                                      <p:to>
                                        <p:strVal val="visible"/>
                                      </p:to>
                                    </p:set>
                                    <p:anim calcmode="lin" valueType="num">
                                      <p:cBhvr additive="base">
                                        <p:cTn id="39" dur="500" fill="hold"/>
                                        <p:tgtEl>
                                          <p:spTgt spid="1700868">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70086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867" grpId="0" build="p" autoUpdateAnimBg="0" advAuto="0"/>
      <p:bldP spid="1700868" grpId="0" build="p" autoUpdateAnimBg="0" advAuto="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a:extLst>
              <a:ext uri="{FF2B5EF4-FFF2-40B4-BE49-F238E27FC236}">
                <a16:creationId xmlns:a16="http://schemas.microsoft.com/office/drawing/2014/main" id="{094471BE-CE6E-92EA-68EE-60263D6FEA4C}"/>
              </a:ext>
            </a:extLst>
          </p:cNvPr>
          <p:cNvSpPr>
            <a:spLocks noGrp="1" noChangeArrowheads="1"/>
          </p:cNvSpPr>
          <p:nvPr>
            <p:ph type="title"/>
          </p:nvPr>
        </p:nvSpPr>
        <p:spPr>
          <a:xfrm>
            <a:off x="3048000" y="190501"/>
            <a:ext cx="7620000" cy="1527175"/>
          </a:xfrm>
        </p:spPr>
        <p:txBody>
          <a:bodyPr/>
          <a:lstStyle/>
          <a:p>
            <a:r>
              <a:rPr lang="en-US" altLang="en-US">
                <a:solidFill>
                  <a:srgbClr val="FF0000"/>
                </a:solidFill>
              </a:rPr>
              <a:t>Strengths of penetration pricing</a:t>
            </a:r>
          </a:p>
        </p:txBody>
      </p:sp>
      <p:sp>
        <p:nvSpPr>
          <p:cNvPr id="600067" name="Rectangle 3">
            <a:extLst>
              <a:ext uri="{FF2B5EF4-FFF2-40B4-BE49-F238E27FC236}">
                <a16:creationId xmlns:a16="http://schemas.microsoft.com/office/drawing/2014/main" id="{72E589D6-85A6-6F34-0B3A-CA89F53A7A43}"/>
              </a:ext>
            </a:extLst>
          </p:cNvPr>
          <p:cNvSpPr>
            <a:spLocks noGrp="1" noChangeArrowheads="1"/>
          </p:cNvSpPr>
          <p:nvPr>
            <p:ph type="body" idx="1"/>
          </p:nvPr>
        </p:nvSpPr>
        <p:spPr>
          <a:xfrm>
            <a:off x="1676400" y="2286000"/>
            <a:ext cx="8839200" cy="4114800"/>
          </a:xfrm>
        </p:spPr>
        <p:txBody>
          <a:bodyPr/>
          <a:lstStyle/>
          <a:p>
            <a:pPr marL="533400" indent="-533400">
              <a:buFont typeface="Wingdings" panose="05000000000000000000" pitchFamily="2" charset="2"/>
              <a:buAutoNum type="arabicPeriod"/>
            </a:pPr>
            <a:r>
              <a:rPr lang="en-US" altLang="en-US"/>
              <a:t>Large sales volume</a:t>
            </a:r>
          </a:p>
          <a:p>
            <a:pPr marL="533400" indent="-533400">
              <a:buFont typeface="Wingdings" panose="05000000000000000000" pitchFamily="2" charset="2"/>
              <a:buAutoNum type="arabicPeriod"/>
            </a:pPr>
            <a:r>
              <a:rPr lang="en-US" altLang="en-US"/>
              <a:t>Economy of scale</a:t>
            </a:r>
          </a:p>
          <a:p>
            <a:pPr marL="533400" indent="-533400">
              <a:buFont typeface="Wingdings" panose="05000000000000000000" pitchFamily="2" charset="2"/>
              <a:buAutoNum type="arabicPeriod"/>
            </a:pPr>
            <a:r>
              <a:rPr lang="en-US" altLang="en-US"/>
              <a:t>Prevent competitors from entering the market</a:t>
            </a:r>
          </a:p>
          <a:p>
            <a:pPr marL="533400" indent="-533400">
              <a:buNone/>
            </a:pPr>
            <a:endParaRPr lang="en-US"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a:extLst>
              <a:ext uri="{FF2B5EF4-FFF2-40B4-BE49-F238E27FC236}">
                <a16:creationId xmlns:a16="http://schemas.microsoft.com/office/drawing/2014/main" id="{4447F886-140E-EC2D-4015-D693C87C2D3D}"/>
              </a:ext>
            </a:extLst>
          </p:cNvPr>
          <p:cNvSpPr>
            <a:spLocks noGrp="1" noChangeArrowheads="1"/>
          </p:cNvSpPr>
          <p:nvPr>
            <p:ph type="title"/>
          </p:nvPr>
        </p:nvSpPr>
        <p:spPr>
          <a:xfrm>
            <a:off x="2743200" y="685800"/>
            <a:ext cx="8077200" cy="579438"/>
          </a:xfrm>
        </p:spPr>
        <p:txBody>
          <a:bodyPr>
            <a:normAutofit fontScale="90000"/>
          </a:bodyPr>
          <a:lstStyle/>
          <a:p>
            <a:pPr algn="ctr"/>
            <a:r>
              <a:rPr lang="en-US" altLang="en-US">
                <a:solidFill>
                  <a:srgbClr val="FF0000"/>
                </a:solidFill>
              </a:rPr>
              <a:t>Weaknesses of penetration pricing</a:t>
            </a:r>
          </a:p>
        </p:txBody>
      </p:sp>
      <p:sp>
        <p:nvSpPr>
          <p:cNvPr id="601091" name="Rectangle 3">
            <a:extLst>
              <a:ext uri="{FF2B5EF4-FFF2-40B4-BE49-F238E27FC236}">
                <a16:creationId xmlns:a16="http://schemas.microsoft.com/office/drawing/2014/main" id="{26DD713E-4240-71B3-1B68-D4D2B6C1EBBB}"/>
              </a:ext>
            </a:extLst>
          </p:cNvPr>
          <p:cNvSpPr>
            <a:spLocks noGrp="1" noChangeArrowheads="1"/>
          </p:cNvSpPr>
          <p:nvPr>
            <p:ph type="body" idx="1"/>
          </p:nvPr>
        </p:nvSpPr>
        <p:spPr>
          <a:xfrm>
            <a:off x="1600200" y="1981200"/>
            <a:ext cx="8915400" cy="4114800"/>
          </a:xfrm>
        </p:spPr>
        <p:txBody>
          <a:bodyPr/>
          <a:lstStyle/>
          <a:p>
            <a:pPr marL="533400" indent="-533400">
              <a:buFont typeface="Wingdings" panose="05000000000000000000" pitchFamily="2" charset="2"/>
              <a:buAutoNum type="arabicPeriod"/>
            </a:pPr>
            <a:r>
              <a:rPr lang="en-US" altLang="en-US"/>
              <a:t>It is often difficult to raise price after using this policy</a:t>
            </a:r>
          </a:p>
          <a:p>
            <a:pPr marL="533400" indent="-533400">
              <a:buFont typeface="Wingdings" panose="05000000000000000000" pitchFamily="2" charset="2"/>
              <a:buAutoNum type="arabicPeriod"/>
            </a:pPr>
            <a:r>
              <a:rPr lang="en-US" altLang="en-US"/>
              <a:t>It may not be appropriate due to costs of R&amp;D and competitor positions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a:extLst>
              <a:ext uri="{FF2B5EF4-FFF2-40B4-BE49-F238E27FC236}">
                <a16:creationId xmlns:a16="http://schemas.microsoft.com/office/drawing/2014/main" id="{8127605E-8E46-973F-C9AD-0EE2025E2B60}"/>
              </a:ext>
            </a:extLst>
          </p:cNvPr>
          <p:cNvSpPr>
            <a:spLocks noGrp="1" noChangeArrowheads="1"/>
          </p:cNvSpPr>
          <p:nvPr>
            <p:ph type="title"/>
          </p:nvPr>
        </p:nvSpPr>
        <p:spPr/>
        <p:txBody>
          <a:bodyPr/>
          <a:lstStyle/>
          <a:p>
            <a:pPr algn="ctr"/>
            <a:r>
              <a:rPr lang="en-US" altLang="en-US">
                <a:solidFill>
                  <a:srgbClr val="FF0000"/>
                </a:solidFill>
              </a:rPr>
              <a:t>Strategic Pricing</a:t>
            </a:r>
          </a:p>
        </p:txBody>
      </p:sp>
      <p:graphicFrame>
        <p:nvGraphicFramePr>
          <p:cNvPr id="1768485" name="Group 37">
            <a:extLst>
              <a:ext uri="{FF2B5EF4-FFF2-40B4-BE49-F238E27FC236}">
                <a16:creationId xmlns:a16="http://schemas.microsoft.com/office/drawing/2014/main" id="{FA17C2EE-E13B-791D-A4D1-E1106F9C9E1B}"/>
              </a:ext>
            </a:extLst>
          </p:cNvPr>
          <p:cNvGraphicFramePr>
            <a:graphicFrameLocks noGrp="1"/>
          </p:cNvGraphicFramePr>
          <p:nvPr>
            <p:ph type="tbl" idx="1"/>
          </p:nvPr>
        </p:nvGraphicFramePr>
        <p:xfrm>
          <a:off x="2057400" y="1905000"/>
          <a:ext cx="8382000" cy="4297404"/>
        </p:xfrm>
        <a:graphic>
          <a:graphicData uri="http://schemas.openxmlformats.org/drawingml/2006/table">
            <a:tbl>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487629">
                <a:tc>
                  <a:txBody>
                    <a:bodyPr/>
                    <a:lstStyle>
                      <a:lvl1pPr>
                        <a:spcBef>
                          <a:spcPct val="20000"/>
                        </a:spcBef>
                        <a:buClr>
                          <a:schemeClr val="tx1"/>
                        </a:buClr>
                        <a:buSzPct val="70000"/>
                        <a:buFont typeface="Wingdings" pitchFamily="2" charset="2"/>
                        <a:defRPr sz="2600">
                          <a:solidFill>
                            <a:schemeClr val="tx2"/>
                          </a:solidFill>
                          <a:latin typeface="Arial" charset="0"/>
                        </a:defRPr>
                      </a:lvl1pPr>
                      <a:lvl2pPr>
                        <a:spcBef>
                          <a:spcPct val="20000"/>
                        </a:spcBef>
                        <a:buClr>
                          <a:schemeClr val="accent1"/>
                        </a:buClr>
                        <a:buSzPct val="75000"/>
                        <a:buFont typeface="Wingdings" pitchFamily="2" charset="2"/>
                        <a:defRPr sz="2400">
                          <a:solidFill>
                            <a:schemeClr val="tx2"/>
                          </a:solidFill>
                          <a:latin typeface="Arial" charset="0"/>
                        </a:defRPr>
                      </a:lvl2pPr>
                      <a:lvl3pPr>
                        <a:spcBef>
                          <a:spcPct val="20000"/>
                        </a:spcBef>
                        <a:buClr>
                          <a:schemeClr val="accent2"/>
                        </a:buClr>
                        <a:defRPr sz="2000">
                          <a:solidFill>
                            <a:schemeClr val="tx2"/>
                          </a:solidFill>
                          <a:latin typeface="Arial" charset="0"/>
                        </a:defRPr>
                      </a:lvl3pPr>
                      <a:lvl4pPr>
                        <a:spcBef>
                          <a:spcPct val="20000"/>
                        </a:spcBef>
                        <a:buClr>
                          <a:schemeClr val="tx1"/>
                        </a:buClr>
                        <a:defRPr>
                          <a:solidFill>
                            <a:schemeClr val="tx2"/>
                          </a:solidFill>
                          <a:latin typeface="Arial" charset="0"/>
                        </a:defRPr>
                      </a:lvl4pPr>
                      <a:lvl5pPr>
                        <a:spcBef>
                          <a:spcPct val="20000"/>
                        </a:spcBef>
                        <a:defRPr>
                          <a:solidFill>
                            <a:schemeClr val="tx2"/>
                          </a:solidFill>
                          <a:latin typeface="Arial" charset="0"/>
                        </a:defRPr>
                      </a:lvl5pPr>
                      <a:lvl6pPr fontAlgn="base">
                        <a:spcBef>
                          <a:spcPct val="20000"/>
                        </a:spcBef>
                        <a:spcAft>
                          <a:spcPct val="0"/>
                        </a:spcAft>
                        <a:defRPr>
                          <a:solidFill>
                            <a:schemeClr val="tx2"/>
                          </a:solidFill>
                          <a:latin typeface="Arial" charset="0"/>
                        </a:defRPr>
                      </a:lvl6pPr>
                      <a:lvl7pPr fontAlgn="base">
                        <a:spcBef>
                          <a:spcPct val="20000"/>
                        </a:spcBef>
                        <a:spcAft>
                          <a:spcPct val="0"/>
                        </a:spcAft>
                        <a:defRPr>
                          <a:solidFill>
                            <a:schemeClr val="tx2"/>
                          </a:solidFill>
                          <a:latin typeface="Arial" charset="0"/>
                        </a:defRPr>
                      </a:lvl7pPr>
                      <a:lvl8pPr fontAlgn="base">
                        <a:spcBef>
                          <a:spcPct val="20000"/>
                        </a:spcBef>
                        <a:spcAft>
                          <a:spcPct val="0"/>
                        </a:spcAft>
                        <a:defRPr>
                          <a:solidFill>
                            <a:schemeClr val="tx2"/>
                          </a:solidFill>
                          <a:latin typeface="Arial" charset="0"/>
                        </a:defRPr>
                      </a:lvl8pPr>
                      <a:lvl9pPr fontAlgn="base">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altLang="en-US" sz="2600" b="1" i="0" u="none" strike="noStrike" cap="none" normalizeH="0" baseline="0">
                          <a:ln>
                            <a:noFill/>
                          </a:ln>
                          <a:solidFill>
                            <a:schemeClr val="tx2"/>
                          </a:solidFill>
                          <a:effectLst>
                            <a:outerShdw blurRad="38100" dist="38100" dir="2700000" algn="tl">
                              <a:srgbClr val="C0C0C0"/>
                            </a:outerShdw>
                          </a:effectLst>
                          <a:latin typeface="Arial" charset="0"/>
                        </a:rPr>
                        <a:t>Price Skimming</a:t>
                      </a:r>
                    </a:p>
                  </a:txBody>
                  <a:tcPr marT="45697" marB="45697" horzOverflow="overflow">
                    <a:lnL cap="flat">
                      <a:noFill/>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0000"/>
                        <a:buFont typeface="Wingdings" pitchFamily="2" charset="2"/>
                        <a:defRPr sz="2600">
                          <a:solidFill>
                            <a:schemeClr val="tx2"/>
                          </a:solidFill>
                          <a:latin typeface="Arial" charset="0"/>
                        </a:defRPr>
                      </a:lvl1pPr>
                      <a:lvl2pPr>
                        <a:spcBef>
                          <a:spcPct val="20000"/>
                        </a:spcBef>
                        <a:buClr>
                          <a:schemeClr val="accent1"/>
                        </a:buClr>
                        <a:buSzPct val="75000"/>
                        <a:buFont typeface="Wingdings" pitchFamily="2" charset="2"/>
                        <a:defRPr sz="2400">
                          <a:solidFill>
                            <a:schemeClr val="tx2"/>
                          </a:solidFill>
                          <a:latin typeface="Arial" charset="0"/>
                        </a:defRPr>
                      </a:lvl2pPr>
                      <a:lvl3pPr>
                        <a:spcBef>
                          <a:spcPct val="20000"/>
                        </a:spcBef>
                        <a:buClr>
                          <a:schemeClr val="accent2"/>
                        </a:buClr>
                        <a:defRPr sz="2000">
                          <a:solidFill>
                            <a:schemeClr val="tx2"/>
                          </a:solidFill>
                          <a:latin typeface="Arial" charset="0"/>
                        </a:defRPr>
                      </a:lvl3pPr>
                      <a:lvl4pPr>
                        <a:spcBef>
                          <a:spcPct val="20000"/>
                        </a:spcBef>
                        <a:buClr>
                          <a:schemeClr val="tx1"/>
                        </a:buClr>
                        <a:defRPr>
                          <a:solidFill>
                            <a:schemeClr val="tx2"/>
                          </a:solidFill>
                          <a:latin typeface="Arial" charset="0"/>
                        </a:defRPr>
                      </a:lvl4pPr>
                      <a:lvl5pPr>
                        <a:spcBef>
                          <a:spcPct val="20000"/>
                        </a:spcBef>
                        <a:defRPr>
                          <a:solidFill>
                            <a:schemeClr val="tx2"/>
                          </a:solidFill>
                          <a:latin typeface="Arial" charset="0"/>
                        </a:defRPr>
                      </a:lvl5pPr>
                      <a:lvl6pPr fontAlgn="base">
                        <a:spcBef>
                          <a:spcPct val="20000"/>
                        </a:spcBef>
                        <a:spcAft>
                          <a:spcPct val="0"/>
                        </a:spcAft>
                        <a:defRPr>
                          <a:solidFill>
                            <a:schemeClr val="tx2"/>
                          </a:solidFill>
                          <a:latin typeface="Arial" charset="0"/>
                        </a:defRPr>
                      </a:lvl6pPr>
                      <a:lvl7pPr fontAlgn="base">
                        <a:spcBef>
                          <a:spcPct val="20000"/>
                        </a:spcBef>
                        <a:spcAft>
                          <a:spcPct val="0"/>
                        </a:spcAft>
                        <a:defRPr>
                          <a:solidFill>
                            <a:schemeClr val="tx2"/>
                          </a:solidFill>
                          <a:latin typeface="Arial" charset="0"/>
                        </a:defRPr>
                      </a:lvl7pPr>
                      <a:lvl8pPr fontAlgn="base">
                        <a:spcBef>
                          <a:spcPct val="20000"/>
                        </a:spcBef>
                        <a:spcAft>
                          <a:spcPct val="0"/>
                        </a:spcAft>
                        <a:defRPr>
                          <a:solidFill>
                            <a:schemeClr val="tx2"/>
                          </a:solidFill>
                          <a:latin typeface="Arial" charset="0"/>
                        </a:defRPr>
                      </a:lvl8pPr>
                      <a:lvl9pPr fontAlgn="base">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altLang="en-US" sz="2600" b="1" i="0" u="none" strike="noStrike" cap="none" normalizeH="0" baseline="0">
                          <a:ln>
                            <a:noFill/>
                          </a:ln>
                          <a:solidFill>
                            <a:schemeClr val="tx2"/>
                          </a:solidFill>
                          <a:effectLst>
                            <a:outerShdw blurRad="38100" dist="38100" dir="2700000" algn="tl">
                              <a:srgbClr val="C0C0C0"/>
                            </a:outerShdw>
                          </a:effectLst>
                          <a:latin typeface="Arial" charset="0"/>
                        </a:rPr>
                        <a:t>Price Penetration</a:t>
                      </a:r>
                    </a:p>
                  </a:txBody>
                  <a:tcPr marT="45697" marB="45697" horzOverflow="overflow">
                    <a:lnL w="381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pattFill prst="pct70">
                      <a:fgClr>
                        <a:schemeClr val="accent1"/>
                      </a:fgClr>
                      <a:bgClr>
                        <a:schemeClr val="bg1"/>
                      </a:bgClr>
                    </a:pattFill>
                  </a:tcPr>
                </a:tc>
                <a:extLst>
                  <a:ext uri="{0D108BD9-81ED-4DB2-BD59-A6C34878D82A}">
                    <a16:rowId xmlns:a16="http://schemas.microsoft.com/office/drawing/2014/main" val="10000"/>
                  </a:ext>
                </a:extLst>
              </a:tr>
              <a:tr h="426670">
                <a:tc>
                  <a:txBody>
                    <a:bodyPr/>
                    <a:lstStyle>
                      <a:lvl1pPr>
                        <a:spcBef>
                          <a:spcPct val="20000"/>
                        </a:spcBef>
                        <a:buClr>
                          <a:schemeClr val="tx1"/>
                        </a:buClr>
                        <a:buSzPct val="70000"/>
                        <a:buFont typeface="Wingdings" pitchFamily="2" charset="2"/>
                        <a:defRPr sz="2600">
                          <a:solidFill>
                            <a:schemeClr val="tx2"/>
                          </a:solidFill>
                          <a:latin typeface="Arial" charset="0"/>
                        </a:defRPr>
                      </a:lvl1pPr>
                      <a:lvl2pPr>
                        <a:spcBef>
                          <a:spcPct val="20000"/>
                        </a:spcBef>
                        <a:buClr>
                          <a:schemeClr val="accent1"/>
                        </a:buClr>
                        <a:buSzPct val="75000"/>
                        <a:buFont typeface="Wingdings" pitchFamily="2" charset="2"/>
                        <a:defRPr sz="2400">
                          <a:solidFill>
                            <a:schemeClr val="tx2"/>
                          </a:solidFill>
                          <a:latin typeface="Arial" charset="0"/>
                        </a:defRPr>
                      </a:lvl2pPr>
                      <a:lvl3pPr>
                        <a:spcBef>
                          <a:spcPct val="20000"/>
                        </a:spcBef>
                        <a:buClr>
                          <a:schemeClr val="accent2"/>
                        </a:buClr>
                        <a:defRPr sz="2000">
                          <a:solidFill>
                            <a:schemeClr val="tx2"/>
                          </a:solidFill>
                          <a:latin typeface="Arial" charset="0"/>
                        </a:defRPr>
                      </a:lvl3pPr>
                      <a:lvl4pPr>
                        <a:spcBef>
                          <a:spcPct val="20000"/>
                        </a:spcBef>
                        <a:buClr>
                          <a:schemeClr val="tx1"/>
                        </a:buClr>
                        <a:defRPr>
                          <a:solidFill>
                            <a:schemeClr val="tx2"/>
                          </a:solidFill>
                          <a:latin typeface="Arial" charset="0"/>
                        </a:defRPr>
                      </a:lvl4pPr>
                      <a:lvl5pPr>
                        <a:spcBef>
                          <a:spcPct val="20000"/>
                        </a:spcBef>
                        <a:defRPr>
                          <a:solidFill>
                            <a:schemeClr val="tx2"/>
                          </a:solidFill>
                          <a:latin typeface="Arial" charset="0"/>
                        </a:defRPr>
                      </a:lvl5pPr>
                      <a:lvl6pPr fontAlgn="base">
                        <a:spcBef>
                          <a:spcPct val="20000"/>
                        </a:spcBef>
                        <a:spcAft>
                          <a:spcPct val="0"/>
                        </a:spcAft>
                        <a:defRPr>
                          <a:solidFill>
                            <a:schemeClr val="tx2"/>
                          </a:solidFill>
                          <a:latin typeface="Arial" charset="0"/>
                        </a:defRPr>
                      </a:lvl6pPr>
                      <a:lvl7pPr fontAlgn="base">
                        <a:spcBef>
                          <a:spcPct val="20000"/>
                        </a:spcBef>
                        <a:spcAft>
                          <a:spcPct val="0"/>
                        </a:spcAft>
                        <a:defRPr>
                          <a:solidFill>
                            <a:schemeClr val="tx2"/>
                          </a:solidFill>
                          <a:latin typeface="Arial" charset="0"/>
                        </a:defRPr>
                      </a:lvl7pPr>
                      <a:lvl8pPr fontAlgn="base">
                        <a:spcBef>
                          <a:spcPct val="20000"/>
                        </a:spcBef>
                        <a:spcAft>
                          <a:spcPct val="0"/>
                        </a:spcAft>
                        <a:defRPr>
                          <a:solidFill>
                            <a:schemeClr val="tx2"/>
                          </a:solidFill>
                          <a:latin typeface="Arial" charset="0"/>
                        </a:defRPr>
                      </a:lvl8pPr>
                      <a:lvl9pPr fontAlgn="base">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altLang="en-US" sz="2200" b="0" i="0" u="none" strike="noStrike" cap="none" normalizeH="0" baseline="0">
                          <a:ln>
                            <a:noFill/>
                          </a:ln>
                          <a:solidFill>
                            <a:schemeClr val="tx2"/>
                          </a:solidFill>
                          <a:effectLst/>
                          <a:latin typeface="Arial" charset="0"/>
                        </a:rPr>
                        <a:t>High price/ unit</a:t>
                      </a:r>
                    </a:p>
                  </a:txBody>
                  <a:tcPr marT="45697" marB="45697" horzOverflow="overflow">
                    <a:lnL cap="flat">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0000"/>
                        <a:buFont typeface="Wingdings" pitchFamily="2" charset="2"/>
                        <a:defRPr sz="2600">
                          <a:solidFill>
                            <a:schemeClr val="tx2"/>
                          </a:solidFill>
                          <a:latin typeface="Arial" charset="0"/>
                        </a:defRPr>
                      </a:lvl1pPr>
                      <a:lvl2pPr>
                        <a:spcBef>
                          <a:spcPct val="20000"/>
                        </a:spcBef>
                        <a:buClr>
                          <a:schemeClr val="accent1"/>
                        </a:buClr>
                        <a:buSzPct val="75000"/>
                        <a:buFont typeface="Wingdings" pitchFamily="2" charset="2"/>
                        <a:defRPr sz="2400">
                          <a:solidFill>
                            <a:schemeClr val="tx2"/>
                          </a:solidFill>
                          <a:latin typeface="Arial" charset="0"/>
                        </a:defRPr>
                      </a:lvl2pPr>
                      <a:lvl3pPr>
                        <a:spcBef>
                          <a:spcPct val="20000"/>
                        </a:spcBef>
                        <a:buClr>
                          <a:schemeClr val="accent2"/>
                        </a:buClr>
                        <a:defRPr sz="2000">
                          <a:solidFill>
                            <a:schemeClr val="tx2"/>
                          </a:solidFill>
                          <a:latin typeface="Arial" charset="0"/>
                        </a:defRPr>
                      </a:lvl3pPr>
                      <a:lvl4pPr>
                        <a:spcBef>
                          <a:spcPct val="20000"/>
                        </a:spcBef>
                        <a:buClr>
                          <a:schemeClr val="tx1"/>
                        </a:buClr>
                        <a:defRPr>
                          <a:solidFill>
                            <a:schemeClr val="tx2"/>
                          </a:solidFill>
                          <a:latin typeface="Arial" charset="0"/>
                        </a:defRPr>
                      </a:lvl4pPr>
                      <a:lvl5pPr>
                        <a:spcBef>
                          <a:spcPct val="20000"/>
                        </a:spcBef>
                        <a:defRPr>
                          <a:solidFill>
                            <a:schemeClr val="tx2"/>
                          </a:solidFill>
                          <a:latin typeface="Arial" charset="0"/>
                        </a:defRPr>
                      </a:lvl5pPr>
                      <a:lvl6pPr fontAlgn="base">
                        <a:spcBef>
                          <a:spcPct val="20000"/>
                        </a:spcBef>
                        <a:spcAft>
                          <a:spcPct val="0"/>
                        </a:spcAft>
                        <a:defRPr>
                          <a:solidFill>
                            <a:schemeClr val="tx2"/>
                          </a:solidFill>
                          <a:latin typeface="Arial" charset="0"/>
                        </a:defRPr>
                      </a:lvl6pPr>
                      <a:lvl7pPr fontAlgn="base">
                        <a:spcBef>
                          <a:spcPct val="20000"/>
                        </a:spcBef>
                        <a:spcAft>
                          <a:spcPct val="0"/>
                        </a:spcAft>
                        <a:defRPr>
                          <a:solidFill>
                            <a:schemeClr val="tx2"/>
                          </a:solidFill>
                          <a:latin typeface="Arial" charset="0"/>
                        </a:defRPr>
                      </a:lvl7pPr>
                      <a:lvl8pPr fontAlgn="base">
                        <a:spcBef>
                          <a:spcPct val="20000"/>
                        </a:spcBef>
                        <a:spcAft>
                          <a:spcPct val="0"/>
                        </a:spcAft>
                        <a:defRPr>
                          <a:solidFill>
                            <a:schemeClr val="tx2"/>
                          </a:solidFill>
                          <a:latin typeface="Arial" charset="0"/>
                        </a:defRPr>
                      </a:lvl8pPr>
                      <a:lvl9pPr fontAlgn="base">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altLang="en-US" sz="2200" b="0" i="0" u="none" strike="noStrike" cap="none" normalizeH="0" baseline="0">
                          <a:ln>
                            <a:noFill/>
                          </a:ln>
                          <a:solidFill>
                            <a:schemeClr val="tx2"/>
                          </a:solidFill>
                          <a:effectLst/>
                          <a:latin typeface="Arial" charset="0"/>
                        </a:rPr>
                        <a:t>Low price/unit</a:t>
                      </a:r>
                    </a:p>
                  </a:txBody>
                  <a:tcPr marT="45697" marB="45697" horzOverflow="overflow">
                    <a:lnL w="38100" cap="flat" cmpd="sng" algn="ctr">
                      <a:solidFill>
                        <a:schemeClr val="tx1"/>
                      </a:solidFill>
                      <a:prstDash val="solid"/>
                      <a:round/>
                      <a:headEnd type="none" w="med" len="med"/>
                      <a:tailEnd type="none" w="med" len="med"/>
                    </a:lnL>
                    <a:lnR cap="flat">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70">
                      <a:fgClr>
                        <a:schemeClr val="accent1"/>
                      </a:fgClr>
                      <a:bgClr>
                        <a:schemeClr val="bg1"/>
                      </a:bgClr>
                    </a:pattFill>
                  </a:tcPr>
                </a:tc>
                <a:extLst>
                  <a:ext uri="{0D108BD9-81ED-4DB2-BD59-A6C34878D82A}">
                    <a16:rowId xmlns:a16="http://schemas.microsoft.com/office/drawing/2014/main" val="10001"/>
                  </a:ext>
                </a:extLst>
              </a:tr>
              <a:tr h="1097224">
                <a:tc>
                  <a:txBody>
                    <a:bodyPr/>
                    <a:lstStyle>
                      <a:lvl1pPr>
                        <a:spcBef>
                          <a:spcPct val="20000"/>
                        </a:spcBef>
                        <a:buClr>
                          <a:schemeClr val="tx1"/>
                        </a:buClr>
                        <a:buSzPct val="70000"/>
                        <a:buFont typeface="Wingdings" pitchFamily="2" charset="2"/>
                        <a:defRPr sz="2600">
                          <a:solidFill>
                            <a:schemeClr val="tx2"/>
                          </a:solidFill>
                          <a:latin typeface="Arial" charset="0"/>
                        </a:defRPr>
                      </a:lvl1pPr>
                      <a:lvl2pPr>
                        <a:spcBef>
                          <a:spcPct val="20000"/>
                        </a:spcBef>
                        <a:buClr>
                          <a:schemeClr val="accent1"/>
                        </a:buClr>
                        <a:buSzPct val="75000"/>
                        <a:buFont typeface="Wingdings" pitchFamily="2" charset="2"/>
                        <a:defRPr sz="2400">
                          <a:solidFill>
                            <a:schemeClr val="tx2"/>
                          </a:solidFill>
                          <a:latin typeface="Arial" charset="0"/>
                        </a:defRPr>
                      </a:lvl2pPr>
                      <a:lvl3pPr>
                        <a:spcBef>
                          <a:spcPct val="20000"/>
                        </a:spcBef>
                        <a:buClr>
                          <a:schemeClr val="accent2"/>
                        </a:buClr>
                        <a:defRPr sz="2000">
                          <a:solidFill>
                            <a:schemeClr val="tx2"/>
                          </a:solidFill>
                          <a:latin typeface="Arial" charset="0"/>
                        </a:defRPr>
                      </a:lvl3pPr>
                      <a:lvl4pPr>
                        <a:spcBef>
                          <a:spcPct val="20000"/>
                        </a:spcBef>
                        <a:buClr>
                          <a:schemeClr val="tx1"/>
                        </a:buClr>
                        <a:defRPr>
                          <a:solidFill>
                            <a:schemeClr val="tx2"/>
                          </a:solidFill>
                          <a:latin typeface="Arial" charset="0"/>
                        </a:defRPr>
                      </a:lvl4pPr>
                      <a:lvl5pPr>
                        <a:spcBef>
                          <a:spcPct val="20000"/>
                        </a:spcBef>
                        <a:defRPr>
                          <a:solidFill>
                            <a:schemeClr val="tx2"/>
                          </a:solidFill>
                          <a:latin typeface="Arial" charset="0"/>
                        </a:defRPr>
                      </a:lvl5pPr>
                      <a:lvl6pPr fontAlgn="base">
                        <a:spcBef>
                          <a:spcPct val="20000"/>
                        </a:spcBef>
                        <a:spcAft>
                          <a:spcPct val="0"/>
                        </a:spcAft>
                        <a:defRPr>
                          <a:solidFill>
                            <a:schemeClr val="tx2"/>
                          </a:solidFill>
                          <a:latin typeface="Arial" charset="0"/>
                        </a:defRPr>
                      </a:lvl6pPr>
                      <a:lvl7pPr fontAlgn="base">
                        <a:spcBef>
                          <a:spcPct val="20000"/>
                        </a:spcBef>
                        <a:spcAft>
                          <a:spcPct val="0"/>
                        </a:spcAft>
                        <a:defRPr>
                          <a:solidFill>
                            <a:schemeClr val="tx2"/>
                          </a:solidFill>
                          <a:latin typeface="Arial" charset="0"/>
                        </a:defRPr>
                      </a:lvl7pPr>
                      <a:lvl8pPr fontAlgn="base">
                        <a:spcBef>
                          <a:spcPct val="20000"/>
                        </a:spcBef>
                        <a:spcAft>
                          <a:spcPct val="0"/>
                        </a:spcAft>
                        <a:defRPr>
                          <a:solidFill>
                            <a:schemeClr val="tx2"/>
                          </a:solidFill>
                          <a:latin typeface="Arial" charset="0"/>
                        </a:defRPr>
                      </a:lvl8pPr>
                      <a:lvl9pPr fontAlgn="base">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altLang="en-US" sz="2200" b="0" i="0" u="none" strike="noStrike" cap="none" normalizeH="0" baseline="0">
                          <a:ln>
                            <a:noFill/>
                          </a:ln>
                          <a:solidFill>
                            <a:schemeClr val="tx2"/>
                          </a:solidFill>
                          <a:effectLst/>
                          <a:latin typeface="Arial" charset="0"/>
                        </a:rPr>
                        <a:t>New products with little price sensitivity (introduction stage of PLC)</a:t>
                      </a:r>
                    </a:p>
                  </a:txBody>
                  <a:tcPr marT="45697" marB="45697" horzOverflow="overflow">
                    <a:lnL cap="flat">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0000"/>
                        <a:buFont typeface="Wingdings" pitchFamily="2" charset="2"/>
                        <a:defRPr sz="2600">
                          <a:solidFill>
                            <a:schemeClr val="tx2"/>
                          </a:solidFill>
                          <a:latin typeface="Arial" charset="0"/>
                        </a:defRPr>
                      </a:lvl1pPr>
                      <a:lvl2pPr>
                        <a:spcBef>
                          <a:spcPct val="20000"/>
                        </a:spcBef>
                        <a:buClr>
                          <a:schemeClr val="accent1"/>
                        </a:buClr>
                        <a:buSzPct val="75000"/>
                        <a:buFont typeface="Wingdings" pitchFamily="2" charset="2"/>
                        <a:defRPr sz="2400">
                          <a:solidFill>
                            <a:schemeClr val="tx2"/>
                          </a:solidFill>
                          <a:latin typeface="Arial" charset="0"/>
                        </a:defRPr>
                      </a:lvl2pPr>
                      <a:lvl3pPr>
                        <a:spcBef>
                          <a:spcPct val="20000"/>
                        </a:spcBef>
                        <a:buClr>
                          <a:schemeClr val="accent2"/>
                        </a:buClr>
                        <a:defRPr sz="2000">
                          <a:solidFill>
                            <a:schemeClr val="tx2"/>
                          </a:solidFill>
                          <a:latin typeface="Arial" charset="0"/>
                        </a:defRPr>
                      </a:lvl3pPr>
                      <a:lvl4pPr>
                        <a:spcBef>
                          <a:spcPct val="20000"/>
                        </a:spcBef>
                        <a:buClr>
                          <a:schemeClr val="tx1"/>
                        </a:buClr>
                        <a:defRPr>
                          <a:solidFill>
                            <a:schemeClr val="tx2"/>
                          </a:solidFill>
                          <a:latin typeface="Arial" charset="0"/>
                        </a:defRPr>
                      </a:lvl4pPr>
                      <a:lvl5pPr>
                        <a:spcBef>
                          <a:spcPct val="20000"/>
                        </a:spcBef>
                        <a:defRPr>
                          <a:solidFill>
                            <a:schemeClr val="tx2"/>
                          </a:solidFill>
                          <a:latin typeface="Arial" charset="0"/>
                        </a:defRPr>
                      </a:lvl5pPr>
                      <a:lvl6pPr fontAlgn="base">
                        <a:spcBef>
                          <a:spcPct val="20000"/>
                        </a:spcBef>
                        <a:spcAft>
                          <a:spcPct val="0"/>
                        </a:spcAft>
                        <a:defRPr>
                          <a:solidFill>
                            <a:schemeClr val="tx2"/>
                          </a:solidFill>
                          <a:latin typeface="Arial" charset="0"/>
                        </a:defRPr>
                      </a:lvl6pPr>
                      <a:lvl7pPr fontAlgn="base">
                        <a:spcBef>
                          <a:spcPct val="20000"/>
                        </a:spcBef>
                        <a:spcAft>
                          <a:spcPct val="0"/>
                        </a:spcAft>
                        <a:defRPr>
                          <a:solidFill>
                            <a:schemeClr val="tx2"/>
                          </a:solidFill>
                          <a:latin typeface="Arial" charset="0"/>
                        </a:defRPr>
                      </a:lvl7pPr>
                      <a:lvl8pPr fontAlgn="base">
                        <a:spcBef>
                          <a:spcPct val="20000"/>
                        </a:spcBef>
                        <a:spcAft>
                          <a:spcPct val="0"/>
                        </a:spcAft>
                        <a:defRPr>
                          <a:solidFill>
                            <a:schemeClr val="tx2"/>
                          </a:solidFill>
                          <a:latin typeface="Arial" charset="0"/>
                        </a:defRPr>
                      </a:lvl8pPr>
                      <a:lvl9pPr fontAlgn="base">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altLang="en-US" sz="2200" b="0" i="0" u="none" strike="noStrike" cap="none" normalizeH="0" baseline="0">
                          <a:ln>
                            <a:noFill/>
                          </a:ln>
                          <a:solidFill>
                            <a:schemeClr val="tx2"/>
                          </a:solidFill>
                          <a:effectLst/>
                          <a:latin typeface="Arial" charset="0"/>
                        </a:rPr>
                        <a:t>When you want to acquire large MS</a:t>
                      </a:r>
                    </a:p>
                  </a:txBody>
                  <a:tcPr marT="45697" marB="45697" horzOverflow="overflow">
                    <a:lnL w="381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70">
                      <a:fgClr>
                        <a:schemeClr val="accent1"/>
                      </a:fgClr>
                      <a:bgClr>
                        <a:schemeClr val="bg1"/>
                      </a:bgClr>
                    </a:pattFill>
                  </a:tcPr>
                </a:tc>
                <a:extLst>
                  <a:ext uri="{0D108BD9-81ED-4DB2-BD59-A6C34878D82A}">
                    <a16:rowId xmlns:a16="http://schemas.microsoft.com/office/drawing/2014/main" val="10002"/>
                  </a:ext>
                </a:extLst>
              </a:tr>
              <a:tr h="761947">
                <a:tc>
                  <a:txBody>
                    <a:bodyPr/>
                    <a:lstStyle>
                      <a:lvl1pPr>
                        <a:spcBef>
                          <a:spcPct val="20000"/>
                        </a:spcBef>
                        <a:buClr>
                          <a:schemeClr val="tx1"/>
                        </a:buClr>
                        <a:buSzPct val="70000"/>
                        <a:buFont typeface="Wingdings" pitchFamily="2" charset="2"/>
                        <a:defRPr sz="2600">
                          <a:solidFill>
                            <a:schemeClr val="tx2"/>
                          </a:solidFill>
                          <a:latin typeface="Arial" charset="0"/>
                        </a:defRPr>
                      </a:lvl1pPr>
                      <a:lvl2pPr>
                        <a:spcBef>
                          <a:spcPct val="20000"/>
                        </a:spcBef>
                        <a:buClr>
                          <a:schemeClr val="accent1"/>
                        </a:buClr>
                        <a:buSzPct val="75000"/>
                        <a:buFont typeface="Wingdings" pitchFamily="2" charset="2"/>
                        <a:defRPr sz="2400">
                          <a:solidFill>
                            <a:schemeClr val="tx2"/>
                          </a:solidFill>
                          <a:latin typeface="Arial" charset="0"/>
                        </a:defRPr>
                      </a:lvl2pPr>
                      <a:lvl3pPr>
                        <a:spcBef>
                          <a:spcPct val="20000"/>
                        </a:spcBef>
                        <a:buClr>
                          <a:schemeClr val="accent2"/>
                        </a:buClr>
                        <a:defRPr sz="2000">
                          <a:solidFill>
                            <a:schemeClr val="tx2"/>
                          </a:solidFill>
                          <a:latin typeface="Arial" charset="0"/>
                        </a:defRPr>
                      </a:lvl3pPr>
                      <a:lvl4pPr>
                        <a:spcBef>
                          <a:spcPct val="20000"/>
                        </a:spcBef>
                        <a:buClr>
                          <a:schemeClr val="tx1"/>
                        </a:buClr>
                        <a:defRPr>
                          <a:solidFill>
                            <a:schemeClr val="tx2"/>
                          </a:solidFill>
                          <a:latin typeface="Arial" charset="0"/>
                        </a:defRPr>
                      </a:lvl4pPr>
                      <a:lvl5pPr>
                        <a:spcBef>
                          <a:spcPct val="20000"/>
                        </a:spcBef>
                        <a:defRPr>
                          <a:solidFill>
                            <a:schemeClr val="tx2"/>
                          </a:solidFill>
                          <a:latin typeface="Arial" charset="0"/>
                        </a:defRPr>
                      </a:lvl5pPr>
                      <a:lvl6pPr fontAlgn="base">
                        <a:spcBef>
                          <a:spcPct val="20000"/>
                        </a:spcBef>
                        <a:spcAft>
                          <a:spcPct val="0"/>
                        </a:spcAft>
                        <a:defRPr>
                          <a:solidFill>
                            <a:schemeClr val="tx2"/>
                          </a:solidFill>
                          <a:latin typeface="Arial" charset="0"/>
                        </a:defRPr>
                      </a:lvl6pPr>
                      <a:lvl7pPr fontAlgn="base">
                        <a:spcBef>
                          <a:spcPct val="20000"/>
                        </a:spcBef>
                        <a:spcAft>
                          <a:spcPct val="0"/>
                        </a:spcAft>
                        <a:defRPr>
                          <a:solidFill>
                            <a:schemeClr val="tx2"/>
                          </a:solidFill>
                          <a:latin typeface="Arial" charset="0"/>
                        </a:defRPr>
                      </a:lvl7pPr>
                      <a:lvl8pPr fontAlgn="base">
                        <a:spcBef>
                          <a:spcPct val="20000"/>
                        </a:spcBef>
                        <a:spcAft>
                          <a:spcPct val="0"/>
                        </a:spcAft>
                        <a:defRPr>
                          <a:solidFill>
                            <a:schemeClr val="tx2"/>
                          </a:solidFill>
                          <a:latin typeface="Arial" charset="0"/>
                        </a:defRPr>
                      </a:lvl8pPr>
                      <a:lvl9pPr fontAlgn="base">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altLang="en-US" sz="2200" b="0" i="0" u="none" strike="noStrike" cap="none" normalizeH="0" baseline="0">
                          <a:ln>
                            <a:noFill/>
                          </a:ln>
                          <a:solidFill>
                            <a:schemeClr val="tx2"/>
                          </a:solidFill>
                          <a:effectLst/>
                          <a:latin typeface="Arial" charset="0"/>
                        </a:rPr>
                        <a:t>Drop price when market comes into existence</a:t>
                      </a:r>
                    </a:p>
                  </a:txBody>
                  <a:tcPr marT="45697" marB="45697" horzOverflow="overflow">
                    <a:lnL cap="flat">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0000"/>
                        <a:buFont typeface="Wingdings" pitchFamily="2" charset="2"/>
                        <a:defRPr sz="2600">
                          <a:solidFill>
                            <a:schemeClr val="tx2"/>
                          </a:solidFill>
                          <a:latin typeface="Arial" charset="0"/>
                        </a:defRPr>
                      </a:lvl1pPr>
                      <a:lvl2pPr>
                        <a:spcBef>
                          <a:spcPct val="20000"/>
                        </a:spcBef>
                        <a:buClr>
                          <a:schemeClr val="accent1"/>
                        </a:buClr>
                        <a:buSzPct val="75000"/>
                        <a:buFont typeface="Wingdings" pitchFamily="2" charset="2"/>
                        <a:defRPr sz="2400">
                          <a:solidFill>
                            <a:schemeClr val="tx2"/>
                          </a:solidFill>
                          <a:latin typeface="Arial" charset="0"/>
                        </a:defRPr>
                      </a:lvl2pPr>
                      <a:lvl3pPr>
                        <a:spcBef>
                          <a:spcPct val="20000"/>
                        </a:spcBef>
                        <a:buClr>
                          <a:schemeClr val="accent2"/>
                        </a:buClr>
                        <a:defRPr sz="2000">
                          <a:solidFill>
                            <a:schemeClr val="tx2"/>
                          </a:solidFill>
                          <a:latin typeface="Arial" charset="0"/>
                        </a:defRPr>
                      </a:lvl3pPr>
                      <a:lvl4pPr>
                        <a:spcBef>
                          <a:spcPct val="20000"/>
                        </a:spcBef>
                        <a:buClr>
                          <a:schemeClr val="tx1"/>
                        </a:buClr>
                        <a:defRPr>
                          <a:solidFill>
                            <a:schemeClr val="tx2"/>
                          </a:solidFill>
                          <a:latin typeface="Arial" charset="0"/>
                        </a:defRPr>
                      </a:lvl4pPr>
                      <a:lvl5pPr>
                        <a:spcBef>
                          <a:spcPct val="20000"/>
                        </a:spcBef>
                        <a:defRPr>
                          <a:solidFill>
                            <a:schemeClr val="tx2"/>
                          </a:solidFill>
                          <a:latin typeface="Arial" charset="0"/>
                        </a:defRPr>
                      </a:lvl5pPr>
                      <a:lvl6pPr fontAlgn="base">
                        <a:spcBef>
                          <a:spcPct val="20000"/>
                        </a:spcBef>
                        <a:spcAft>
                          <a:spcPct val="0"/>
                        </a:spcAft>
                        <a:defRPr>
                          <a:solidFill>
                            <a:schemeClr val="tx2"/>
                          </a:solidFill>
                          <a:latin typeface="Arial" charset="0"/>
                        </a:defRPr>
                      </a:lvl6pPr>
                      <a:lvl7pPr fontAlgn="base">
                        <a:spcBef>
                          <a:spcPct val="20000"/>
                        </a:spcBef>
                        <a:spcAft>
                          <a:spcPct val="0"/>
                        </a:spcAft>
                        <a:defRPr>
                          <a:solidFill>
                            <a:schemeClr val="tx2"/>
                          </a:solidFill>
                          <a:latin typeface="Arial" charset="0"/>
                        </a:defRPr>
                      </a:lvl7pPr>
                      <a:lvl8pPr fontAlgn="base">
                        <a:spcBef>
                          <a:spcPct val="20000"/>
                        </a:spcBef>
                        <a:spcAft>
                          <a:spcPct val="0"/>
                        </a:spcAft>
                        <a:defRPr>
                          <a:solidFill>
                            <a:schemeClr val="tx2"/>
                          </a:solidFill>
                          <a:latin typeface="Arial" charset="0"/>
                        </a:defRPr>
                      </a:lvl8pPr>
                      <a:lvl9pPr fontAlgn="base">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altLang="en-US" sz="2200" b="0" i="0" u="none" strike="noStrike" cap="none" normalizeH="0" baseline="0">
                          <a:ln>
                            <a:noFill/>
                          </a:ln>
                          <a:solidFill>
                            <a:schemeClr val="tx2"/>
                          </a:solidFill>
                          <a:effectLst/>
                          <a:latin typeface="Arial" charset="0"/>
                        </a:rPr>
                        <a:t>Applies to “me too” products</a:t>
                      </a:r>
                    </a:p>
                  </a:txBody>
                  <a:tcPr marT="45697" marB="45697" horzOverflow="overflow">
                    <a:lnL w="381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70">
                      <a:fgClr>
                        <a:schemeClr val="accent1"/>
                      </a:fgClr>
                      <a:bgClr>
                        <a:schemeClr val="bg1"/>
                      </a:bgClr>
                    </a:pattFill>
                  </a:tcPr>
                </a:tc>
                <a:extLst>
                  <a:ext uri="{0D108BD9-81ED-4DB2-BD59-A6C34878D82A}">
                    <a16:rowId xmlns:a16="http://schemas.microsoft.com/office/drawing/2014/main" val="10003"/>
                  </a:ext>
                </a:extLst>
              </a:tr>
              <a:tr h="761947">
                <a:tc>
                  <a:txBody>
                    <a:bodyPr/>
                    <a:lstStyle>
                      <a:lvl1pPr>
                        <a:spcBef>
                          <a:spcPct val="20000"/>
                        </a:spcBef>
                        <a:buClr>
                          <a:schemeClr val="tx1"/>
                        </a:buClr>
                        <a:buSzPct val="70000"/>
                        <a:buFont typeface="Wingdings" pitchFamily="2" charset="2"/>
                        <a:defRPr sz="2600">
                          <a:solidFill>
                            <a:schemeClr val="tx2"/>
                          </a:solidFill>
                          <a:latin typeface="Arial" charset="0"/>
                        </a:defRPr>
                      </a:lvl1pPr>
                      <a:lvl2pPr>
                        <a:spcBef>
                          <a:spcPct val="20000"/>
                        </a:spcBef>
                        <a:buClr>
                          <a:schemeClr val="accent1"/>
                        </a:buClr>
                        <a:buSzPct val="75000"/>
                        <a:buFont typeface="Wingdings" pitchFamily="2" charset="2"/>
                        <a:defRPr sz="2400">
                          <a:solidFill>
                            <a:schemeClr val="tx2"/>
                          </a:solidFill>
                          <a:latin typeface="Arial" charset="0"/>
                        </a:defRPr>
                      </a:lvl2pPr>
                      <a:lvl3pPr>
                        <a:spcBef>
                          <a:spcPct val="20000"/>
                        </a:spcBef>
                        <a:buClr>
                          <a:schemeClr val="accent2"/>
                        </a:buClr>
                        <a:defRPr sz="2000">
                          <a:solidFill>
                            <a:schemeClr val="tx2"/>
                          </a:solidFill>
                          <a:latin typeface="Arial" charset="0"/>
                        </a:defRPr>
                      </a:lvl3pPr>
                      <a:lvl4pPr>
                        <a:spcBef>
                          <a:spcPct val="20000"/>
                        </a:spcBef>
                        <a:buClr>
                          <a:schemeClr val="tx1"/>
                        </a:buClr>
                        <a:defRPr>
                          <a:solidFill>
                            <a:schemeClr val="tx2"/>
                          </a:solidFill>
                          <a:latin typeface="Arial" charset="0"/>
                        </a:defRPr>
                      </a:lvl4pPr>
                      <a:lvl5pPr>
                        <a:spcBef>
                          <a:spcPct val="20000"/>
                        </a:spcBef>
                        <a:defRPr>
                          <a:solidFill>
                            <a:schemeClr val="tx2"/>
                          </a:solidFill>
                          <a:latin typeface="Arial" charset="0"/>
                        </a:defRPr>
                      </a:lvl5pPr>
                      <a:lvl6pPr fontAlgn="base">
                        <a:spcBef>
                          <a:spcPct val="20000"/>
                        </a:spcBef>
                        <a:spcAft>
                          <a:spcPct val="0"/>
                        </a:spcAft>
                        <a:defRPr>
                          <a:solidFill>
                            <a:schemeClr val="tx2"/>
                          </a:solidFill>
                          <a:latin typeface="Arial" charset="0"/>
                        </a:defRPr>
                      </a:lvl6pPr>
                      <a:lvl7pPr fontAlgn="base">
                        <a:spcBef>
                          <a:spcPct val="20000"/>
                        </a:spcBef>
                        <a:spcAft>
                          <a:spcPct val="0"/>
                        </a:spcAft>
                        <a:defRPr>
                          <a:solidFill>
                            <a:schemeClr val="tx2"/>
                          </a:solidFill>
                          <a:latin typeface="Arial" charset="0"/>
                        </a:defRPr>
                      </a:lvl7pPr>
                      <a:lvl8pPr fontAlgn="base">
                        <a:spcBef>
                          <a:spcPct val="20000"/>
                        </a:spcBef>
                        <a:spcAft>
                          <a:spcPct val="0"/>
                        </a:spcAft>
                        <a:defRPr>
                          <a:solidFill>
                            <a:schemeClr val="tx2"/>
                          </a:solidFill>
                          <a:latin typeface="Arial" charset="0"/>
                        </a:defRPr>
                      </a:lvl8pPr>
                      <a:lvl9pPr fontAlgn="base">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altLang="en-US" sz="2200" b="0" i="0" u="none" strike="noStrike" cap="none" normalizeH="0" baseline="0">
                          <a:ln>
                            <a:noFill/>
                          </a:ln>
                          <a:solidFill>
                            <a:schemeClr val="tx2"/>
                          </a:solidFill>
                          <a:effectLst/>
                          <a:latin typeface="Arial" charset="0"/>
                        </a:rPr>
                        <a:t>Market can be segmented easily</a:t>
                      </a:r>
                    </a:p>
                  </a:txBody>
                  <a:tcPr marT="45697" marB="45697" horzOverflow="overflow">
                    <a:lnL cap="flat">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0000"/>
                        <a:buFont typeface="Wingdings" pitchFamily="2" charset="2"/>
                        <a:defRPr sz="2600">
                          <a:solidFill>
                            <a:schemeClr val="tx2"/>
                          </a:solidFill>
                          <a:latin typeface="Arial" charset="0"/>
                        </a:defRPr>
                      </a:lvl1pPr>
                      <a:lvl2pPr>
                        <a:spcBef>
                          <a:spcPct val="20000"/>
                        </a:spcBef>
                        <a:buClr>
                          <a:schemeClr val="accent1"/>
                        </a:buClr>
                        <a:buSzPct val="75000"/>
                        <a:buFont typeface="Wingdings" pitchFamily="2" charset="2"/>
                        <a:defRPr sz="2400">
                          <a:solidFill>
                            <a:schemeClr val="tx2"/>
                          </a:solidFill>
                          <a:latin typeface="Arial" charset="0"/>
                        </a:defRPr>
                      </a:lvl2pPr>
                      <a:lvl3pPr>
                        <a:spcBef>
                          <a:spcPct val="20000"/>
                        </a:spcBef>
                        <a:buClr>
                          <a:schemeClr val="accent2"/>
                        </a:buClr>
                        <a:defRPr sz="2000">
                          <a:solidFill>
                            <a:schemeClr val="tx2"/>
                          </a:solidFill>
                          <a:latin typeface="Arial" charset="0"/>
                        </a:defRPr>
                      </a:lvl3pPr>
                      <a:lvl4pPr>
                        <a:spcBef>
                          <a:spcPct val="20000"/>
                        </a:spcBef>
                        <a:buClr>
                          <a:schemeClr val="tx1"/>
                        </a:buClr>
                        <a:defRPr>
                          <a:solidFill>
                            <a:schemeClr val="tx2"/>
                          </a:solidFill>
                          <a:latin typeface="Arial" charset="0"/>
                        </a:defRPr>
                      </a:lvl4pPr>
                      <a:lvl5pPr>
                        <a:spcBef>
                          <a:spcPct val="20000"/>
                        </a:spcBef>
                        <a:defRPr>
                          <a:solidFill>
                            <a:schemeClr val="tx2"/>
                          </a:solidFill>
                          <a:latin typeface="Arial" charset="0"/>
                        </a:defRPr>
                      </a:lvl5pPr>
                      <a:lvl6pPr fontAlgn="base">
                        <a:spcBef>
                          <a:spcPct val="20000"/>
                        </a:spcBef>
                        <a:spcAft>
                          <a:spcPct val="0"/>
                        </a:spcAft>
                        <a:defRPr>
                          <a:solidFill>
                            <a:schemeClr val="tx2"/>
                          </a:solidFill>
                          <a:latin typeface="Arial" charset="0"/>
                        </a:defRPr>
                      </a:lvl6pPr>
                      <a:lvl7pPr fontAlgn="base">
                        <a:spcBef>
                          <a:spcPct val="20000"/>
                        </a:spcBef>
                        <a:spcAft>
                          <a:spcPct val="0"/>
                        </a:spcAft>
                        <a:defRPr>
                          <a:solidFill>
                            <a:schemeClr val="tx2"/>
                          </a:solidFill>
                          <a:latin typeface="Arial" charset="0"/>
                        </a:defRPr>
                      </a:lvl7pPr>
                      <a:lvl8pPr fontAlgn="base">
                        <a:spcBef>
                          <a:spcPct val="20000"/>
                        </a:spcBef>
                        <a:spcAft>
                          <a:spcPct val="0"/>
                        </a:spcAft>
                        <a:defRPr>
                          <a:solidFill>
                            <a:schemeClr val="tx2"/>
                          </a:solidFill>
                          <a:latin typeface="Arial" charset="0"/>
                        </a:defRPr>
                      </a:lvl8pPr>
                      <a:lvl9pPr fontAlgn="base">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altLang="en-US" sz="2200" b="0" i="0" u="none" strike="noStrike" cap="none" normalizeH="0" baseline="0">
                          <a:ln>
                            <a:noFill/>
                          </a:ln>
                          <a:solidFill>
                            <a:schemeClr val="tx2"/>
                          </a:solidFill>
                          <a:effectLst/>
                          <a:latin typeface="Arial" charset="0"/>
                        </a:rPr>
                        <a:t>Low price aided by high promotions</a:t>
                      </a:r>
                    </a:p>
                  </a:txBody>
                  <a:tcPr marT="45697" marB="45697" horzOverflow="overflow">
                    <a:lnL w="381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70">
                      <a:fgClr>
                        <a:schemeClr val="accent1"/>
                      </a:fgClr>
                      <a:bgClr>
                        <a:schemeClr val="bg1"/>
                      </a:bgClr>
                    </a:pattFill>
                  </a:tcPr>
                </a:tc>
                <a:extLst>
                  <a:ext uri="{0D108BD9-81ED-4DB2-BD59-A6C34878D82A}">
                    <a16:rowId xmlns:a16="http://schemas.microsoft.com/office/drawing/2014/main" val="10004"/>
                  </a:ext>
                </a:extLst>
              </a:tr>
              <a:tr h="761947">
                <a:tc>
                  <a:txBody>
                    <a:bodyPr/>
                    <a:lstStyle>
                      <a:lvl1pPr>
                        <a:spcBef>
                          <a:spcPct val="20000"/>
                        </a:spcBef>
                        <a:buClr>
                          <a:schemeClr val="tx1"/>
                        </a:buClr>
                        <a:buSzPct val="70000"/>
                        <a:buFont typeface="Wingdings" pitchFamily="2" charset="2"/>
                        <a:defRPr sz="2600">
                          <a:solidFill>
                            <a:schemeClr val="tx2"/>
                          </a:solidFill>
                          <a:latin typeface="Arial" charset="0"/>
                        </a:defRPr>
                      </a:lvl1pPr>
                      <a:lvl2pPr>
                        <a:spcBef>
                          <a:spcPct val="20000"/>
                        </a:spcBef>
                        <a:buClr>
                          <a:schemeClr val="accent1"/>
                        </a:buClr>
                        <a:buSzPct val="75000"/>
                        <a:buFont typeface="Wingdings" pitchFamily="2" charset="2"/>
                        <a:defRPr sz="2400">
                          <a:solidFill>
                            <a:schemeClr val="tx2"/>
                          </a:solidFill>
                          <a:latin typeface="Arial" charset="0"/>
                        </a:defRPr>
                      </a:lvl2pPr>
                      <a:lvl3pPr>
                        <a:spcBef>
                          <a:spcPct val="20000"/>
                        </a:spcBef>
                        <a:buClr>
                          <a:schemeClr val="accent2"/>
                        </a:buClr>
                        <a:defRPr sz="2000">
                          <a:solidFill>
                            <a:schemeClr val="tx2"/>
                          </a:solidFill>
                          <a:latin typeface="Arial" charset="0"/>
                        </a:defRPr>
                      </a:lvl3pPr>
                      <a:lvl4pPr>
                        <a:spcBef>
                          <a:spcPct val="20000"/>
                        </a:spcBef>
                        <a:buClr>
                          <a:schemeClr val="tx1"/>
                        </a:buClr>
                        <a:defRPr>
                          <a:solidFill>
                            <a:schemeClr val="tx2"/>
                          </a:solidFill>
                          <a:latin typeface="Arial" charset="0"/>
                        </a:defRPr>
                      </a:lvl4pPr>
                      <a:lvl5pPr>
                        <a:spcBef>
                          <a:spcPct val="20000"/>
                        </a:spcBef>
                        <a:defRPr>
                          <a:solidFill>
                            <a:schemeClr val="tx2"/>
                          </a:solidFill>
                          <a:latin typeface="Arial" charset="0"/>
                        </a:defRPr>
                      </a:lvl5pPr>
                      <a:lvl6pPr fontAlgn="base">
                        <a:spcBef>
                          <a:spcPct val="20000"/>
                        </a:spcBef>
                        <a:spcAft>
                          <a:spcPct val="0"/>
                        </a:spcAft>
                        <a:defRPr>
                          <a:solidFill>
                            <a:schemeClr val="tx2"/>
                          </a:solidFill>
                          <a:latin typeface="Arial" charset="0"/>
                        </a:defRPr>
                      </a:lvl6pPr>
                      <a:lvl7pPr fontAlgn="base">
                        <a:spcBef>
                          <a:spcPct val="20000"/>
                        </a:spcBef>
                        <a:spcAft>
                          <a:spcPct val="0"/>
                        </a:spcAft>
                        <a:defRPr>
                          <a:solidFill>
                            <a:schemeClr val="tx2"/>
                          </a:solidFill>
                          <a:latin typeface="Arial" charset="0"/>
                        </a:defRPr>
                      </a:lvl7pPr>
                      <a:lvl8pPr fontAlgn="base">
                        <a:spcBef>
                          <a:spcPct val="20000"/>
                        </a:spcBef>
                        <a:spcAft>
                          <a:spcPct val="0"/>
                        </a:spcAft>
                        <a:defRPr>
                          <a:solidFill>
                            <a:schemeClr val="tx2"/>
                          </a:solidFill>
                          <a:latin typeface="Arial" charset="0"/>
                        </a:defRPr>
                      </a:lvl8pPr>
                      <a:lvl9pPr fontAlgn="base">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altLang="en-US" sz="2200" b="0" i="0" u="none" strike="noStrike" cap="none" normalizeH="0" baseline="0">
                          <a:ln>
                            <a:noFill/>
                          </a:ln>
                          <a:solidFill>
                            <a:schemeClr val="tx2"/>
                          </a:solidFill>
                          <a:effectLst/>
                          <a:latin typeface="Arial" charset="0"/>
                        </a:rPr>
                        <a:t>Profit is made on a per unit base</a:t>
                      </a:r>
                    </a:p>
                  </a:txBody>
                  <a:tcPr marT="45697" marB="45697" horzOverflow="overflow">
                    <a:lnL cap="flat">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0000"/>
                        <a:buFont typeface="Wingdings" pitchFamily="2" charset="2"/>
                        <a:defRPr sz="2600">
                          <a:solidFill>
                            <a:schemeClr val="tx2"/>
                          </a:solidFill>
                          <a:latin typeface="Arial" charset="0"/>
                        </a:defRPr>
                      </a:lvl1pPr>
                      <a:lvl2pPr>
                        <a:spcBef>
                          <a:spcPct val="20000"/>
                        </a:spcBef>
                        <a:buClr>
                          <a:schemeClr val="accent1"/>
                        </a:buClr>
                        <a:buSzPct val="75000"/>
                        <a:buFont typeface="Wingdings" pitchFamily="2" charset="2"/>
                        <a:defRPr sz="2400">
                          <a:solidFill>
                            <a:schemeClr val="tx2"/>
                          </a:solidFill>
                          <a:latin typeface="Arial" charset="0"/>
                        </a:defRPr>
                      </a:lvl2pPr>
                      <a:lvl3pPr>
                        <a:spcBef>
                          <a:spcPct val="20000"/>
                        </a:spcBef>
                        <a:buClr>
                          <a:schemeClr val="accent2"/>
                        </a:buClr>
                        <a:defRPr sz="2000">
                          <a:solidFill>
                            <a:schemeClr val="tx2"/>
                          </a:solidFill>
                          <a:latin typeface="Arial" charset="0"/>
                        </a:defRPr>
                      </a:lvl3pPr>
                      <a:lvl4pPr>
                        <a:spcBef>
                          <a:spcPct val="20000"/>
                        </a:spcBef>
                        <a:buClr>
                          <a:schemeClr val="tx1"/>
                        </a:buClr>
                        <a:defRPr>
                          <a:solidFill>
                            <a:schemeClr val="tx2"/>
                          </a:solidFill>
                          <a:latin typeface="Arial" charset="0"/>
                        </a:defRPr>
                      </a:lvl4pPr>
                      <a:lvl5pPr>
                        <a:spcBef>
                          <a:spcPct val="20000"/>
                        </a:spcBef>
                        <a:defRPr>
                          <a:solidFill>
                            <a:schemeClr val="tx2"/>
                          </a:solidFill>
                          <a:latin typeface="Arial" charset="0"/>
                        </a:defRPr>
                      </a:lvl5pPr>
                      <a:lvl6pPr fontAlgn="base">
                        <a:spcBef>
                          <a:spcPct val="20000"/>
                        </a:spcBef>
                        <a:spcAft>
                          <a:spcPct val="0"/>
                        </a:spcAft>
                        <a:defRPr>
                          <a:solidFill>
                            <a:schemeClr val="tx2"/>
                          </a:solidFill>
                          <a:latin typeface="Arial" charset="0"/>
                        </a:defRPr>
                      </a:lvl6pPr>
                      <a:lvl7pPr fontAlgn="base">
                        <a:spcBef>
                          <a:spcPct val="20000"/>
                        </a:spcBef>
                        <a:spcAft>
                          <a:spcPct val="0"/>
                        </a:spcAft>
                        <a:defRPr>
                          <a:solidFill>
                            <a:schemeClr val="tx2"/>
                          </a:solidFill>
                          <a:latin typeface="Arial" charset="0"/>
                        </a:defRPr>
                      </a:lvl7pPr>
                      <a:lvl8pPr fontAlgn="base">
                        <a:spcBef>
                          <a:spcPct val="20000"/>
                        </a:spcBef>
                        <a:spcAft>
                          <a:spcPct val="0"/>
                        </a:spcAft>
                        <a:defRPr>
                          <a:solidFill>
                            <a:schemeClr val="tx2"/>
                          </a:solidFill>
                          <a:latin typeface="Arial" charset="0"/>
                        </a:defRPr>
                      </a:lvl8pPr>
                      <a:lvl9pPr fontAlgn="base">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altLang="en-US" sz="2200" b="0" i="0" u="none" strike="noStrike" cap="none" normalizeH="0" baseline="0">
                          <a:ln>
                            <a:noFill/>
                          </a:ln>
                          <a:solidFill>
                            <a:schemeClr val="tx2"/>
                          </a:solidFill>
                          <a:effectLst/>
                          <a:latin typeface="Arial" charset="0"/>
                        </a:rPr>
                        <a:t>Profit is made through volume sales</a:t>
                      </a:r>
                    </a:p>
                  </a:txBody>
                  <a:tcPr marT="45697" marB="45697" horzOverflow="overflow">
                    <a:lnL w="381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pct70">
                      <a:fgClr>
                        <a:schemeClr val="accent1"/>
                      </a:fgClr>
                      <a:bgClr>
                        <a:schemeClr val="bg1"/>
                      </a:bgClr>
                    </a:pattFill>
                  </a:tcPr>
                </a:tc>
                <a:extLst>
                  <a:ext uri="{0D108BD9-81ED-4DB2-BD59-A6C34878D82A}">
                    <a16:rowId xmlns:a16="http://schemas.microsoft.com/office/drawing/2014/main" val="10005"/>
                  </a:ext>
                </a:extLst>
              </a:tr>
            </a:tbl>
          </a:graphicData>
        </a:graphic>
      </p:graphicFrame>
      <p:sp>
        <p:nvSpPr>
          <p:cNvPr id="602136" name="Text Box 36">
            <a:extLst>
              <a:ext uri="{FF2B5EF4-FFF2-40B4-BE49-F238E27FC236}">
                <a16:creationId xmlns:a16="http://schemas.microsoft.com/office/drawing/2014/main" id="{62173FD0-76AA-F202-C218-20BFCD0ABECC}"/>
              </a:ext>
            </a:extLst>
          </p:cNvPr>
          <p:cNvSpPr txBox="1">
            <a:spLocks noChangeArrowheads="1"/>
          </p:cNvSpPr>
          <p:nvPr/>
        </p:nvSpPr>
        <p:spPr bwMode="auto">
          <a:xfrm>
            <a:off x="8686801" y="6510339"/>
            <a:ext cx="1908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ClrTx/>
              <a:buSzTx/>
              <a:buFontTx/>
              <a:buNone/>
            </a:pPr>
            <a:r>
              <a:rPr lang="en-US" altLang="en-US" sz="1200">
                <a:solidFill>
                  <a:schemeClr val="tx1"/>
                </a:solidFill>
                <a:cs typeface="Arial" panose="020B0604020202020204" pitchFamily="34" charset="0"/>
              </a:rPr>
              <a:t>Beamish &amp; Ashford, 2007</a:t>
            </a:r>
            <a:endParaRPr lang="en-US" altLang="en-US" sz="1800">
              <a:solidFill>
                <a:schemeClr val="tx1"/>
              </a:solidFill>
              <a:cs typeface="Arial" panose="020B060402020202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a:extLst>
              <a:ext uri="{FF2B5EF4-FFF2-40B4-BE49-F238E27FC236}">
                <a16:creationId xmlns:a16="http://schemas.microsoft.com/office/drawing/2014/main" id="{50F0995D-0E20-A066-01FA-DF1D6B082E13}"/>
              </a:ext>
            </a:extLst>
          </p:cNvPr>
          <p:cNvSpPr>
            <a:spLocks noGrp="1" noChangeArrowheads="1"/>
          </p:cNvSpPr>
          <p:nvPr>
            <p:ph type="title"/>
          </p:nvPr>
        </p:nvSpPr>
        <p:spPr>
          <a:xfrm>
            <a:off x="3581400" y="228601"/>
            <a:ext cx="9144000" cy="519113"/>
          </a:xfrm>
        </p:spPr>
        <p:txBody>
          <a:bodyPr>
            <a:normAutofit fontScale="90000"/>
          </a:bodyPr>
          <a:lstStyle/>
          <a:p>
            <a:r>
              <a:rPr lang="en-US" altLang="en-US" sz="3800">
                <a:solidFill>
                  <a:srgbClr val="FF0000"/>
                </a:solidFill>
                <a:cs typeface="Times New Roman" panose="02020603050405020304" pitchFamily="18" charset="0"/>
              </a:rPr>
              <a:t>New-Product Pricing</a:t>
            </a:r>
          </a:p>
        </p:txBody>
      </p:sp>
      <p:sp>
        <p:nvSpPr>
          <p:cNvPr id="603139" name="Rectangle 3">
            <a:extLst>
              <a:ext uri="{FF2B5EF4-FFF2-40B4-BE49-F238E27FC236}">
                <a16:creationId xmlns:a16="http://schemas.microsoft.com/office/drawing/2014/main" id="{0FE5FD06-706E-65EE-79D1-C3E6E9B19C05}"/>
              </a:ext>
            </a:extLst>
          </p:cNvPr>
          <p:cNvSpPr>
            <a:spLocks noGrp="1" noChangeArrowheads="1"/>
          </p:cNvSpPr>
          <p:nvPr>
            <p:ph type="body" idx="1"/>
          </p:nvPr>
        </p:nvSpPr>
        <p:spPr>
          <a:xfrm>
            <a:off x="1600200" y="1524000"/>
            <a:ext cx="9144000" cy="5867400"/>
          </a:xfrm>
        </p:spPr>
        <p:txBody>
          <a:bodyPr/>
          <a:lstStyle/>
          <a:p>
            <a:pPr marL="222250" indent="-222250">
              <a:buFont typeface="Wingdings" panose="05000000000000000000" pitchFamily="2" charset="2"/>
              <a:buChar char="q"/>
            </a:pPr>
            <a:r>
              <a:rPr lang="en-US" altLang="en-US" sz="2000" u="sng"/>
              <a:t>Skimming Price</a:t>
            </a:r>
          </a:p>
          <a:p>
            <a:pPr marL="519113" lvl="1" indent="-182563">
              <a:buSzPct val="80000"/>
              <a:buFont typeface="Wingdings" panose="05000000000000000000" pitchFamily="2" charset="2"/>
              <a:buChar char="Ø"/>
            </a:pPr>
            <a:r>
              <a:rPr lang="en-US" altLang="en-US" sz="2000"/>
              <a:t>A very high, premium price</a:t>
            </a:r>
          </a:p>
          <a:p>
            <a:pPr marL="519113" lvl="1" indent="-182563">
              <a:buSzPct val="80000"/>
              <a:buFont typeface="Wingdings" panose="05000000000000000000" pitchFamily="2" charset="2"/>
              <a:buChar char="Ø"/>
            </a:pPr>
            <a:r>
              <a:rPr lang="en-US" altLang="en-US" sz="2000"/>
              <a:t>Product is new &amp; highly desirable with unique benefits</a:t>
            </a:r>
          </a:p>
          <a:p>
            <a:pPr marL="519113" lvl="1" indent="-182563">
              <a:buSzPct val="80000"/>
              <a:buFont typeface="Wingdings" panose="05000000000000000000" pitchFamily="2" charset="2"/>
              <a:buChar char="Ø"/>
            </a:pPr>
            <a:r>
              <a:rPr lang="en-US" altLang="en-US" sz="2000"/>
              <a:t>Demand is highly inelastic</a:t>
            </a:r>
          </a:p>
          <a:p>
            <a:pPr marL="519113" lvl="1" indent="-182563">
              <a:buSzPct val="80000"/>
              <a:buFont typeface="Wingdings" panose="05000000000000000000" pitchFamily="2" charset="2"/>
              <a:buChar char="Ø"/>
            </a:pPr>
            <a:r>
              <a:rPr lang="en-US" altLang="en-US" sz="2000"/>
              <a:t>Allows the company to recover R&amp;D &amp; promotional costs</a:t>
            </a:r>
          </a:p>
          <a:p>
            <a:pPr marL="519113" lvl="1" indent="-182563">
              <a:buSzPct val="80000"/>
              <a:buFont typeface="Wingdings" panose="05000000000000000000" pitchFamily="2" charset="2"/>
              <a:buChar char="Ø"/>
            </a:pPr>
            <a:r>
              <a:rPr lang="en-US" altLang="en-US" sz="2000"/>
              <a:t>There is a high barrier for entry to competitors</a:t>
            </a:r>
          </a:p>
          <a:p>
            <a:pPr marL="222250" indent="-222250">
              <a:buFont typeface="Wingdings" panose="05000000000000000000" pitchFamily="2" charset="2"/>
              <a:buChar char="q"/>
            </a:pPr>
            <a:r>
              <a:rPr lang="en-US" altLang="en-US" sz="2000" u="sng"/>
              <a:t>Penetration Pricing</a:t>
            </a:r>
          </a:p>
          <a:p>
            <a:pPr marL="519113" lvl="1" indent="-182563">
              <a:buSzPct val="80000"/>
              <a:buFont typeface="Wingdings" panose="05000000000000000000" pitchFamily="2" charset="2"/>
              <a:buChar char="Ø"/>
            </a:pPr>
            <a:r>
              <a:rPr lang="en-US" altLang="en-US" sz="2000"/>
              <a:t>A very low price to encourage consumers to buy</a:t>
            </a:r>
          </a:p>
          <a:p>
            <a:pPr marL="519113" lvl="1" indent="-182563">
              <a:buSzPct val="80000"/>
              <a:buFont typeface="Wingdings" panose="05000000000000000000" pitchFamily="2" charset="2"/>
              <a:buChar char="Ø"/>
            </a:pPr>
            <a:r>
              <a:rPr lang="en-US" altLang="en-US" sz="2000"/>
              <a:t>The objective is to sell more at a short period of time</a:t>
            </a:r>
          </a:p>
          <a:p>
            <a:pPr marL="519113" lvl="1" indent="-182563">
              <a:buSzPct val="80000"/>
              <a:buFont typeface="Wingdings" panose="05000000000000000000" pitchFamily="2" charset="2"/>
              <a:buChar char="Ø"/>
            </a:pPr>
            <a:r>
              <a:rPr lang="en-US" altLang="en-US" sz="2000"/>
              <a:t>Discourage competitors to enter the market (increase entry barriers)</a:t>
            </a:r>
          </a:p>
          <a:p>
            <a:pPr marL="222250" indent="-222250">
              <a:buFont typeface="Wingdings" panose="05000000000000000000" pitchFamily="2" charset="2"/>
              <a:buChar char="q"/>
            </a:pPr>
            <a:r>
              <a:rPr lang="en-US" altLang="en-US" sz="2000" u="sng"/>
              <a:t>Trial Pricing</a:t>
            </a:r>
            <a:r>
              <a:rPr lang="en-US" altLang="en-US" sz="2000"/>
              <a:t>	</a:t>
            </a:r>
          </a:p>
          <a:p>
            <a:pPr marL="519113" lvl="1" indent="-182563">
              <a:buSzPct val="80000"/>
              <a:buFont typeface="Wingdings" panose="05000000000000000000" pitchFamily="2" charset="2"/>
              <a:buChar char="Ø"/>
            </a:pPr>
            <a:r>
              <a:rPr lang="en-US" altLang="en-US" sz="2000"/>
              <a:t>Pricing a new product low for a limited period of time in order to lower the risk for consumers</a:t>
            </a:r>
          </a:p>
          <a:p>
            <a:pPr marL="519113" lvl="1" indent="-182563">
              <a:buSzPct val="80000"/>
              <a:buFont typeface="Wingdings" panose="05000000000000000000" pitchFamily="2" charset="2"/>
              <a:buChar char="Ø"/>
            </a:pPr>
            <a:r>
              <a:rPr lang="en-US" altLang="en-US" sz="2000"/>
              <a:t>Win customer acceptance first, and then make profits later</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a:extLst>
              <a:ext uri="{FF2B5EF4-FFF2-40B4-BE49-F238E27FC236}">
                <a16:creationId xmlns:a16="http://schemas.microsoft.com/office/drawing/2014/main" id="{4F35D76E-B8E2-5A07-F1E1-08486BCB5D49}"/>
              </a:ext>
            </a:extLst>
          </p:cNvPr>
          <p:cNvSpPr>
            <a:spLocks noGrp="1" noChangeArrowheads="1"/>
          </p:cNvSpPr>
          <p:nvPr>
            <p:ph type="title"/>
          </p:nvPr>
        </p:nvSpPr>
        <p:spPr>
          <a:xfrm>
            <a:off x="3048000" y="152401"/>
            <a:ext cx="7010400" cy="1527175"/>
          </a:xfrm>
        </p:spPr>
        <p:txBody>
          <a:bodyPr/>
          <a:lstStyle/>
          <a:p>
            <a:pPr algn="ctr"/>
            <a:r>
              <a:rPr lang="en-US" altLang="en-US">
                <a:solidFill>
                  <a:srgbClr val="FF0000"/>
                </a:solidFill>
              </a:rPr>
              <a:t>Perceived value pricing</a:t>
            </a:r>
          </a:p>
        </p:txBody>
      </p:sp>
      <p:sp>
        <p:nvSpPr>
          <p:cNvPr id="604163" name="Rectangle 3">
            <a:extLst>
              <a:ext uri="{FF2B5EF4-FFF2-40B4-BE49-F238E27FC236}">
                <a16:creationId xmlns:a16="http://schemas.microsoft.com/office/drawing/2014/main" id="{6B848EB5-C858-6EBB-BDE2-99B42A213B22}"/>
              </a:ext>
            </a:extLst>
          </p:cNvPr>
          <p:cNvSpPr>
            <a:spLocks noGrp="1" noChangeArrowheads="1"/>
          </p:cNvSpPr>
          <p:nvPr>
            <p:ph type="body" idx="1"/>
          </p:nvPr>
        </p:nvSpPr>
        <p:spPr>
          <a:xfrm>
            <a:off x="1752600" y="1905000"/>
            <a:ext cx="8915400" cy="4114800"/>
          </a:xfrm>
        </p:spPr>
        <p:txBody>
          <a:bodyPr/>
          <a:lstStyle/>
          <a:p>
            <a:r>
              <a:rPr lang="en-US" altLang="en-US"/>
              <a:t>Is perhaps one of the most marketing oriented ways of setting prices </a:t>
            </a:r>
          </a:p>
          <a:p>
            <a:r>
              <a:rPr lang="en-US" altLang="en-US"/>
              <a:t>The price is set on the perceived value of the product to the customer </a:t>
            </a:r>
          </a:p>
          <a:p>
            <a:r>
              <a:rPr lang="en-US" altLang="en-US"/>
              <a:t>The marketer uses other elements of the mix (product or promotion ) to build the perceived value of the product or service in the mind of customers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01DD46D-208C-EB2A-1FC6-98F8D8FE7C98}"/>
              </a:ext>
            </a:extLst>
          </p:cNvPr>
          <p:cNvSpPr>
            <a:spLocks noGrp="1" noChangeArrowheads="1"/>
          </p:cNvSpPr>
          <p:nvPr>
            <p:ph type="title" idx="4294967295"/>
          </p:nvPr>
        </p:nvSpPr>
        <p:spPr>
          <a:xfrm>
            <a:off x="3276600" y="228600"/>
            <a:ext cx="8229600" cy="1143000"/>
          </a:xfrm>
        </p:spPr>
        <p:txBody>
          <a:bodyPr/>
          <a:lstStyle/>
          <a:p>
            <a:r>
              <a:rPr lang="en-US" altLang="en-US" sz="3400" b="1">
                <a:solidFill>
                  <a:srgbClr val="FF0000"/>
                </a:solidFill>
              </a:rPr>
              <a:t>Market Evolution</a:t>
            </a:r>
            <a:endParaRPr lang="en-SG" altLang="en-US" sz="3400" b="1">
              <a:solidFill>
                <a:srgbClr val="FF0000"/>
              </a:solidFill>
            </a:endParaRPr>
          </a:p>
        </p:txBody>
      </p:sp>
      <p:sp>
        <p:nvSpPr>
          <p:cNvPr id="416771" name="Slide Number Placeholder 2">
            <a:extLst>
              <a:ext uri="{FF2B5EF4-FFF2-40B4-BE49-F238E27FC236}">
                <a16:creationId xmlns:a16="http://schemas.microsoft.com/office/drawing/2014/main" id="{93DDE4D2-3BB3-A396-779A-0170D89C3306}"/>
              </a:ext>
            </a:extLst>
          </p:cNvPr>
          <p:cNvSpPr txBox="1">
            <a:spLocks noGrp="1"/>
          </p:cNvSpPr>
          <p:nvPr/>
        </p:nvSpPr>
        <p:spPr bwMode="auto">
          <a:xfrm>
            <a:off x="8305800"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r" eaLnBrk="1" hangingPunct="1">
              <a:spcBef>
                <a:spcPct val="0"/>
              </a:spcBef>
              <a:buClrTx/>
              <a:buSzTx/>
              <a:buFontTx/>
              <a:buNone/>
            </a:pPr>
            <a:r>
              <a:rPr lang="en-SG" altLang="ar-EG" sz="1200">
                <a:solidFill>
                  <a:srgbClr val="898989"/>
                </a:solidFill>
                <a:cs typeface="Arial" panose="020B0604020202020204" pitchFamily="34" charset="0"/>
              </a:rPr>
              <a:t>10-</a:t>
            </a:r>
            <a:fld id="{35A84DB3-A554-4CFF-B61B-0EABF68815A3}" type="slidenum">
              <a:rPr lang="en-SG" altLang="ar-EG" sz="1200">
                <a:solidFill>
                  <a:srgbClr val="898989"/>
                </a:solidFill>
                <a:cs typeface="Arial" panose="020B0604020202020204" pitchFamily="34" charset="0"/>
              </a:rPr>
              <a:pPr algn="r" eaLnBrk="1" hangingPunct="1">
                <a:spcBef>
                  <a:spcPct val="0"/>
                </a:spcBef>
                <a:buClrTx/>
                <a:buSzTx/>
                <a:buFontTx/>
                <a:buNone/>
              </a:pPr>
              <a:t>9</a:t>
            </a:fld>
            <a:endParaRPr lang="en-SG" altLang="ar-EG" sz="1200">
              <a:solidFill>
                <a:srgbClr val="898989"/>
              </a:solidFill>
              <a:cs typeface="Arial" panose="020B0604020202020204" pitchFamily="34" charset="0"/>
            </a:endParaRPr>
          </a:p>
        </p:txBody>
      </p:sp>
      <p:pic>
        <p:nvPicPr>
          <p:cNvPr id="4" name="Picture 4" descr="LEGO copy">
            <a:extLst>
              <a:ext uri="{FF2B5EF4-FFF2-40B4-BE49-F238E27FC236}">
                <a16:creationId xmlns:a16="http://schemas.microsoft.com/office/drawing/2014/main" id="{446FBE7D-83DA-9DD7-BC1F-CC0C9E6AB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6" t="1819" r="7550" b="5455"/>
          <a:stretch>
            <a:fillRect/>
          </a:stretch>
        </p:blipFill>
        <p:spPr bwMode="auto">
          <a:xfrm>
            <a:off x="8001001" y="609600"/>
            <a:ext cx="2436813"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773" name="Picture 2">
            <a:extLst>
              <a:ext uri="{FF2B5EF4-FFF2-40B4-BE49-F238E27FC236}">
                <a16:creationId xmlns:a16="http://schemas.microsoft.com/office/drawing/2014/main" id="{1C57833E-3DEC-21EE-1531-0292A6412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38576"/>
            <a:ext cx="86868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4)">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a:extLst>
              <a:ext uri="{FF2B5EF4-FFF2-40B4-BE49-F238E27FC236}">
                <a16:creationId xmlns:a16="http://schemas.microsoft.com/office/drawing/2014/main" id="{2B4FBE8F-7237-1247-51A3-E476768DB2EA}"/>
              </a:ext>
            </a:extLst>
          </p:cNvPr>
          <p:cNvSpPr>
            <a:spLocks noGrp="1" noChangeArrowheads="1"/>
          </p:cNvSpPr>
          <p:nvPr>
            <p:ph type="title"/>
          </p:nvPr>
        </p:nvSpPr>
        <p:spPr/>
        <p:txBody>
          <a:bodyPr/>
          <a:lstStyle/>
          <a:p>
            <a:pPr algn="ctr"/>
            <a:r>
              <a:rPr lang="en-US" altLang="en-US" b="1">
                <a:solidFill>
                  <a:srgbClr val="FF0000"/>
                </a:solidFill>
              </a:rPr>
              <a:t>Demand pricing</a:t>
            </a:r>
          </a:p>
        </p:txBody>
      </p:sp>
      <p:sp>
        <p:nvSpPr>
          <p:cNvPr id="605187" name="Rectangle 3">
            <a:extLst>
              <a:ext uri="{FF2B5EF4-FFF2-40B4-BE49-F238E27FC236}">
                <a16:creationId xmlns:a16="http://schemas.microsoft.com/office/drawing/2014/main" id="{C75994F9-931B-33B9-234C-3D615E1990E9}"/>
              </a:ext>
            </a:extLst>
          </p:cNvPr>
          <p:cNvSpPr>
            <a:spLocks noGrp="1" noChangeArrowheads="1"/>
          </p:cNvSpPr>
          <p:nvPr>
            <p:ph type="body" idx="1"/>
          </p:nvPr>
        </p:nvSpPr>
        <p:spPr>
          <a:xfrm>
            <a:off x="1676400" y="1905000"/>
            <a:ext cx="8763000" cy="4114800"/>
          </a:xfrm>
        </p:spPr>
        <p:txBody>
          <a:bodyPr/>
          <a:lstStyle/>
          <a:p>
            <a:r>
              <a:rPr lang="en-US" altLang="en-US" sz="2600"/>
              <a:t>This method is customer-oriented, because prices are set at a level that will ensure that demand for the product is at a point that will meet corporate objectives. For example, a company may be able to produce economically at a particular level, so the price will be set to ensure that demand reaches that level, no more and no less. Alternatively, demand pricing can be used to determine the point at which profit will be maximized, i.e. the point at which a further increase in price will reduce the production run past the most economical point.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a:extLst>
              <a:ext uri="{FF2B5EF4-FFF2-40B4-BE49-F238E27FC236}">
                <a16:creationId xmlns:a16="http://schemas.microsoft.com/office/drawing/2014/main" id="{AABA8FCA-B17F-0ABB-F944-9C74CCF32686}"/>
              </a:ext>
            </a:extLst>
          </p:cNvPr>
          <p:cNvSpPr>
            <a:spLocks noGrp="1" noChangeArrowheads="1"/>
          </p:cNvSpPr>
          <p:nvPr>
            <p:ph type="title"/>
          </p:nvPr>
        </p:nvSpPr>
        <p:spPr>
          <a:xfrm>
            <a:off x="4419600" y="563564"/>
            <a:ext cx="7467600" cy="701675"/>
          </a:xfrm>
        </p:spPr>
        <p:txBody>
          <a:bodyPr>
            <a:normAutofit fontScale="90000"/>
          </a:bodyPr>
          <a:lstStyle/>
          <a:p>
            <a:r>
              <a:rPr lang="en-US" altLang="en-US" sz="5000">
                <a:solidFill>
                  <a:srgbClr val="FF0000"/>
                </a:solidFill>
              </a:rPr>
              <a:t>EDLP</a:t>
            </a:r>
          </a:p>
        </p:txBody>
      </p:sp>
      <p:sp>
        <p:nvSpPr>
          <p:cNvPr id="606211" name="Rectangle 3">
            <a:extLst>
              <a:ext uri="{FF2B5EF4-FFF2-40B4-BE49-F238E27FC236}">
                <a16:creationId xmlns:a16="http://schemas.microsoft.com/office/drawing/2014/main" id="{12CD2A0C-F13B-3F7B-B935-CCC39D6D2670}"/>
              </a:ext>
            </a:extLst>
          </p:cNvPr>
          <p:cNvSpPr>
            <a:spLocks noGrp="1" noChangeArrowheads="1"/>
          </p:cNvSpPr>
          <p:nvPr>
            <p:ph type="body" idx="1"/>
          </p:nvPr>
        </p:nvSpPr>
        <p:spPr>
          <a:xfrm>
            <a:off x="1676400" y="1828800"/>
            <a:ext cx="8991600" cy="4114800"/>
          </a:xfrm>
        </p:spPr>
        <p:txBody>
          <a:bodyPr/>
          <a:lstStyle/>
          <a:p>
            <a:pPr>
              <a:lnSpc>
                <a:spcPct val="90000"/>
              </a:lnSpc>
              <a:buFont typeface="Wingdings" panose="05000000000000000000" pitchFamily="2" charset="2"/>
              <a:buNone/>
            </a:pPr>
            <a:r>
              <a:rPr lang="en-US" altLang="en-US" sz="2100"/>
              <a:t>- </a:t>
            </a:r>
            <a:r>
              <a:rPr lang="en-US" altLang="en-US" sz="2600"/>
              <a:t>An important type of value pricing is everyday low pricing which involves charging a constant , everyday low price with few or no temporary price discounts. In contrast , </a:t>
            </a:r>
            <a:r>
              <a:rPr lang="en-US" altLang="en-US" sz="2600" b="1"/>
              <a:t>high –low pricing</a:t>
            </a:r>
            <a:r>
              <a:rPr lang="en-US" altLang="en-US" sz="2600"/>
              <a:t> involves charging higher prices on an everyday basis ,but running frequent promotions to temporarily lower prices on selected items below the EDLP level</a:t>
            </a:r>
            <a:endParaRPr lang="en-US" altLang="en-US"/>
          </a:p>
          <a:p>
            <a:pPr>
              <a:lnSpc>
                <a:spcPct val="90000"/>
              </a:lnSpc>
              <a:buFont typeface="Wingdings" panose="05000000000000000000" pitchFamily="2" charset="2"/>
              <a:buNone/>
            </a:pPr>
            <a:endParaRPr lang="en-US" altLang="en-US"/>
          </a:p>
          <a:p>
            <a:pPr algn="ctr">
              <a:lnSpc>
                <a:spcPct val="90000"/>
              </a:lnSpc>
              <a:buFont typeface="Wingdings" panose="05000000000000000000" pitchFamily="2" charset="2"/>
              <a:buNone/>
            </a:pPr>
            <a:r>
              <a:rPr lang="en-US" altLang="en-US">
                <a:solidFill>
                  <a:schemeClr val="hlink"/>
                </a:solidFill>
              </a:rPr>
              <a:t>The king of EDLP is Wal-Mart that practically defined the concept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a:extLst>
              <a:ext uri="{FF2B5EF4-FFF2-40B4-BE49-F238E27FC236}">
                <a16:creationId xmlns:a16="http://schemas.microsoft.com/office/drawing/2014/main" id="{E9B73C1E-D306-1161-AF0E-F0DD4A086F1D}"/>
              </a:ext>
            </a:extLst>
          </p:cNvPr>
          <p:cNvSpPr>
            <a:spLocks noGrp="1" noChangeArrowheads="1"/>
          </p:cNvSpPr>
          <p:nvPr>
            <p:ph type="title"/>
          </p:nvPr>
        </p:nvSpPr>
        <p:spPr>
          <a:xfrm>
            <a:off x="1447800" y="2709864"/>
            <a:ext cx="5562600" cy="3081337"/>
          </a:xfrm>
        </p:spPr>
        <p:txBody>
          <a:bodyPr>
            <a:normAutofit fontScale="90000"/>
          </a:bodyPr>
          <a:lstStyle/>
          <a:p>
            <a:pPr algn="ctr"/>
            <a:r>
              <a:rPr lang="en-US" altLang="en-US" sz="3800"/>
              <a:t>To offer everyday low prices a company must first have everyday low costs</a:t>
            </a:r>
            <a:br>
              <a:rPr lang="en-US" altLang="en-US" sz="3800"/>
            </a:br>
            <a:br>
              <a:rPr lang="en-US" altLang="en-US" sz="3800"/>
            </a:br>
            <a:br>
              <a:rPr lang="en-US" altLang="en-US" sz="3800"/>
            </a:br>
            <a:endParaRPr lang="en-US" altLang="en-US" sz="3800"/>
          </a:p>
        </p:txBody>
      </p:sp>
      <p:graphicFrame>
        <p:nvGraphicFramePr>
          <p:cNvPr id="607235" name="Object 3">
            <a:extLst>
              <a:ext uri="{FF2B5EF4-FFF2-40B4-BE49-F238E27FC236}">
                <a16:creationId xmlns:a16="http://schemas.microsoft.com/office/drawing/2014/main" id="{1F5EE4F3-E233-03E3-08A7-283CCE20BABA}"/>
              </a:ext>
            </a:extLst>
          </p:cNvPr>
          <p:cNvGraphicFramePr>
            <a:graphicFrameLocks noGrp="1" noChangeAspect="1"/>
          </p:cNvGraphicFramePr>
          <p:nvPr>
            <p:ph idx="1"/>
          </p:nvPr>
        </p:nvGraphicFramePr>
        <p:xfrm>
          <a:off x="6689726" y="304800"/>
          <a:ext cx="3368675" cy="4876800"/>
        </p:xfrm>
        <a:graphic>
          <a:graphicData uri="http://schemas.openxmlformats.org/presentationml/2006/ole">
            <mc:AlternateContent xmlns:mc="http://schemas.openxmlformats.org/markup-compatibility/2006">
              <mc:Choice xmlns:v="urn:schemas-microsoft-com:vml" Requires="v">
                <p:oleObj name="Clip" r:id="rId2" imgW="3467100" imgH="5018088" progId="MS_ClipArt_Gallery.2">
                  <p:embed/>
                </p:oleObj>
              </mc:Choice>
              <mc:Fallback>
                <p:oleObj name="Clip" r:id="rId2" imgW="3467100" imgH="5018088" progId="MS_ClipArt_Gallery.2">
                  <p:embed/>
                  <p:pic>
                    <p:nvPicPr>
                      <p:cNvPr id="607235" name="Object 3">
                        <a:extLst>
                          <a:ext uri="{FF2B5EF4-FFF2-40B4-BE49-F238E27FC236}">
                            <a16:creationId xmlns:a16="http://schemas.microsoft.com/office/drawing/2014/main" id="{1F5EE4F3-E233-03E3-08A7-283CCE20BABA}"/>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726" y="304800"/>
                        <a:ext cx="33686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a:extLst>
              <a:ext uri="{FF2B5EF4-FFF2-40B4-BE49-F238E27FC236}">
                <a16:creationId xmlns:a16="http://schemas.microsoft.com/office/drawing/2014/main" id="{DAAA0D9B-84D8-3871-F289-B69B75B19417}"/>
              </a:ext>
            </a:extLst>
          </p:cNvPr>
          <p:cNvSpPr>
            <a:spLocks noGrp="1" noChangeArrowheads="1"/>
          </p:cNvSpPr>
          <p:nvPr>
            <p:ph type="title"/>
          </p:nvPr>
        </p:nvSpPr>
        <p:spPr>
          <a:xfrm>
            <a:off x="3048000" y="349251"/>
            <a:ext cx="7010400" cy="1368425"/>
          </a:xfrm>
        </p:spPr>
        <p:txBody>
          <a:bodyPr/>
          <a:lstStyle/>
          <a:p>
            <a:r>
              <a:rPr lang="en-US" altLang="en-US" sz="3800">
                <a:solidFill>
                  <a:srgbClr val="FF0000"/>
                </a:solidFill>
              </a:rPr>
              <a:t>Pricing for Multiple Products</a:t>
            </a:r>
          </a:p>
        </p:txBody>
      </p:sp>
      <p:sp>
        <p:nvSpPr>
          <p:cNvPr id="608259" name="Rectangle 3">
            <a:extLst>
              <a:ext uri="{FF2B5EF4-FFF2-40B4-BE49-F238E27FC236}">
                <a16:creationId xmlns:a16="http://schemas.microsoft.com/office/drawing/2014/main" id="{DB92F879-DE2D-2F69-B54F-054744DCFD83}"/>
              </a:ext>
            </a:extLst>
          </p:cNvPr>
          <p:cNvSpPr>
            <a:spLocks noGrp="1" noChangeArrowheads="1"/>
          </p:cNvSpPr>
          <p:nvPr>
            <p:ph type="body" idx="1"/>
          </p:nvPr>
        </p:nvSpPr>
        <p:spPr>
          <a:xfrm>
            <a:off x="1524000" y="1905000"/>
            <a:ext cx="8991600" cy="4114800"/>
          </a:xfrm>
        </p:spPr>
        <p:txBody>
          <a:bodyPr/>
          <a:lstStyle/>
          <a:p>
            <a:pPr>
              <a:buFont typeface="Wingdings" panose="05000000000000000000" pitchFamily="2" charset="2"/>
              <a:buNone/>
            </a:pPr>
            <a:endParaRPr lang="en-US" altLang="en-US" sz="2600"/>
          </a:p>
          <a:p>
            <a:pPr lvl="1"/>
            <a:r>
              <a:rPr lang="en-US" altLang="en-US" b="1"/>
              <a:t>Price bundling</a:t>
            </a:r>
            <a:r>
              <a:rPr lang="en-US" altLang="en-US"/>
              <a:t> (e.g., monitor, keyboard, CPU in a computer package)</a:t>
            </a:r>
          </a:p>
          <a:p>
            <a:pPr lvl="1">
              <a:buFont typeface="Wingdings" panose="05000000000000000000" pitchFamily="2" charset="2"/>
              <a:buNone/>
            </a:pPr>
            <a:endParaRPr lang="en-US" altLang="en-US"/>
          </a:p>
          <a:p>
            <a:pPr lvl="1"/>
            <a:r>
              <a:rPr lang="en-US" altLang="en-US" b="1"/>
              <a:t>Captive pricing</a:t>
            </a:r>
            <a:r>
              <a:rPr lang="en-US" altLang="en-US"/>
              <a:t> (e.g., razors and razor blades)</a:t>
            </a:r>
          </a:p>
          <a:p>
            <a:pPr>
              <a:buFont typeface="Wingdings" panose="05000000000000000000" pitchFamily="2" charset="2"/>
              <a:buNone/>
            </a:pPr>
            <a:endParaRPr lang="en-US" alt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9282" name="Rectangle 2">
            <a:extLst>
              <a:ext uri="{FF2B5EF4-FFF2-40B4-BE49-F238E27FC236}">
                <a16:creationId xmlns:a16="http://schemas.microsoft.com/office/drawing/2014/main" id="{B909C0F7-BF29-9CED-8848-75D5318BA6B2}"/>
              </a:ext>
            </a:extLst>
          </p:cNvPr>
          <p:cNvSpPr>
            <a:spLocks noGrp="1" noChangeArrowheads="1"/>
          </p:cNvSpPr>
          <p:nvPr>
            <p:ph type="title"/>
          </p:nvPr>
        </p:nvSpPr>
        <p:spPr>
          <a:xfrm>
            <a:off x="3048000" y="152401"/>
            <a:ext cx="7391400" cy="1527175"/>
          </a:xfrm>
        </p:spPr>
        <p:txBody>
          <a:bodyPr/>
          <a:lstStyle/>
          <a:p>
            <a:r>
              <a:rPr lang="en-US" altLang="en-US">
                <a:solidFill>
                  <a:srgbClr val="FF0000"/>
                </a:solidFill>
              </a:rPr>
              <a:t>Product Mix-Pricing Strategies</a:t>
            </a:r>
          </a:p>
        </p:txBody>
      </p:sp>
      <p:sp>
        <p:nvSpPr>
          <p:cNvPr id="1714179" name="Rectangle 3">
            <a:extLst>
              <a:ext uri="{FF2B5EF4-FFF2-40B4-BE49-F238E27FC236}">
                <a16:creationId xmlns:a16="http://schemas.microsoft.com/office/drawing/2014/main" id="{8EAE9C91-6E0B-2325-5E7B-334712785145}"/>
              </a:ext>
            </a:extLst>
          </p:cNvPr>
          <p:cNvSpPr>
            <a:spLocks noGrp="1" noChangeArrowheads="1"/>
          </p:cNvSpPr>
          <p:nvPr>
            <p:ph type="body" sz="half" idx="1"/>
          </p:nvPr>
        </p:nvSpPr>
        <p:spPr>
          <a:xfrm>
            <a:off x="2209800" y="2017714"/>
            <a:ext cx="4306888" cy="4230687"/>
          </a:xfrm>
        </p:spPr>
        <p:txBody>
          <a:bodyPr/>
          <a:lstStyle/>
          <a:p>
            <a:r>
              <a:rPr lang="en-US" altLang="en-US">
                <a:solidFill>
                  <a:schemeClr val="hlink"/>
                </a:solidFill>
              </a:rPr>
              <a:t>Optional-Product</a:t>
            </a:r>
          </a:p>
          <a:p>
            <a:pPr lvl="1"/>
            <a:r>
              <a:rPr lang="en-US" altLang="en-US"/>
              <a:t>Pricing optional or accessory products sold with the main product. i.e camera bag.</a:t>
            </a:r>
          </a:p>
          <a:p>
            <a:r>
              <a:rPr lang="en-US" altLang="en-US">
                <a:solidFill>
                  <a:schemeClr val="hlink"/>
                </a:solidFill>
              </a:rPr>
              <a:t>Captive-Product</a:t>
            </a:r>
          </a:p>
          <a:p>
            <a:pPr lvl="1"/>
            <a:r>
              <a:rPr lang="en-US" altLang="en-US"/>
              <a:t>Pricing products that</a:t>
            </a:r>
            <a:r>
              <a:rPr lang="en-US" altLang="en-US" b="1"/>
              <a:t> must</a:t>
            </a:r>
            <a:r>
              <a:rPr lang="en-US" altLang="en-US"/>
              <a:t> be used with the main product. i.e. film.</a:t>
            </a:r>
          </a:p>
        </p:txBody>
      </p:sp>
      <p:pic>
        <p:nvPicPr>
          <p:cNvPr id="1714180" name="Picture 4" descr="en00297_">
            <a:extLst>
              <a:ext uri="{FF2B5EF4-FFF2-40B4-BE49-F238E27FC236}">
                <a16:creationId xmlns:a16="http://schemas.microsoft.com/office/drawing/2014/main" id="{0FCD3F07-301F-CFA3-D17C-9E0A3587A3AB}"/>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400800" y="1905000"/>
            <a:ext cx="3105150" cy="2819400"/>
          </a:xfrm>
        </p:spPr>
      </p:pic>
      <p:pic>
        <p:nvPicPr>
          <p:cNvPr id="1714181" name="Picture 5" descr="en00296_">
            <a:extLst>
              <a:ext uri="{FF2B5EF4-FFF2-40B4-BE49-F238E27FC236}">
                <a16:creationId xmlns:a16="http://schemas.microsoft.com/office/drawing/2014/main" id="{87EB630E-614F-8C84-C7A6-F665BD6AB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4800601"/>
            <a:ext cx="2801938"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714179">
                                            <p:txEl>
                                              <p:pRg st="0" end="0"/>
                                            </p:txEl>
                                          </p:spTgt>
                                        </p:tgtEl>
                                        <p:attrNameLst>
                                          <p:attrName>style.visibility</p:attrName>
                                        </p:attrNameLst>
                                      </p:cBhvr>
                                      <p:to>
                                        <p:strVal val="visible"/>
                                      </p:to>
                                    </p:set>
                                    <p:anim calcmode="lin" valueType="num">
                                      <p:cBhvr additive="base">
                                        <p:cTn id="7" dur="500" fill="hold"/>
                                        <p:tgtEl>
                                          <p:spTgt spid="1714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141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14179">
                                            <p:txEl>
                                              <p:pRg st="1" end="1"/>
                                            </p:txEl>
                                          </p:spTgt>
                                        </p:tgtEl>
                                        <p:attrNameLst>
                                          <p:attrName>style.visibility</p:attrName>
                                        </p:attrNameLst>
                                      </p:cBhvr>
                                      <p:to>
                                        <p:strVal val="visible"/>
                                      </p:to>
                                    </p:set>
                                    <p:anim calcmode="lin" valueType="num">
                                      <p:cBhvr additive="base">
                                        <p:cTn id="11" dur="500" fill="hold"/>
                                        <p:tgtEl>
                                          <p:spTgt spid="171417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14179">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8" fill="hold" nodeType="afterEffect">
                                  <p:stCondLst>
                                    <p:cond delay="0"/>
                                  </p:stCondLst>
                                  <p:childTnLst>
                                    <p:set>
                                      <p:cBhvr>
                                        <p:cTn id="15" dur="1" fill="hold">
                                          <p:stCondLst>
                                            <p:cond delay="0"/>
                                          </p:stCondLst>
                                        </p:cTn>
                                        <p:tgtEl>
                                          <p:spTgt spid="1714179">
                                            <p:txEl>
                                              <p:pRg st="2" end="2"/>
                                            </p:txEl>
                                          </p:spTgt>
                                        </p:tgtEl>
                                        <p:attrNameLst>
                                          <p:attrName>style.visibility</p:attrName>
                                        </p:attrNameLst>
                                      </p:cBhvr>
                                      <p:to>
                                        <p:strVal val="visible"/>
                                      </p:to>
                                    </p:set>
                                    <p:anim calcmode="lin" valueType="num">
                                      <p:cBhvr additive="base">
                                        <p:cTn id="16" dur="500" fill="hold"/>
                                        <p:tgtEl>
                                          <p:spTgt spid="1714179">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714179">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714179">
                                            <p:txEl>
                                              <p:pRg st="3" end="3"/>
                                            </p:txEl>
                                          </p:spTgt>
                                        </p:tgtEl>
                                        <p:attrNameLst>
                                          <p:attrName>style.visibility</p:attrName>
                                        </p:attrNameLst>
                                      </p:cBhvr>
                                      <p:to>
                                        <p:strVal val="visible"/>
                                      </p:to>
                                    </p:set>
                                    <p:anim calcmode="lin" valueType="num">
                                      <p:cBhvr additive="base">
                                        <p:cTn id="20" dur="500" fill="hold"/>
                                        <p:tgtEl>
                                          <p:spTgt spid="1714179">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714179">
                                            <p:txEl>
                                              <p:pRg st="3" end="3"/>
                                            </p:txEl>
                                          </p:spTgt>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23" presetClass="entr" presetSubtype="16" fill="hold" nodeType="afterEffect">
                                  <p:stCondLst>
                                    <p:cond delay="2000"/>
                                  </p:stCondLst>
                                  <p:childTnLst>
                                    <p:set>
                                      <p:cBhvr>
                                        <p:cTn id="24" dur="1" fill="hold">
                                          <p:stCondLst>
                                            <p:cond delay="0"/>
                                          </p:stCondLst>
                                        </p:cTn>
                                        <p:tgtEl>
                                          <p:spTgt spid="1714180"/>
                                        </p:tgtEl>
                                        <p:attrNameLst>
                                          <p:attrName>style.visibility</p:attrName>
                                        </p:attrNameLst>
                                      </p:cBhvr>
                                      <p:to>
                                        <p:strVal val="visible"/>
                                      </p:to>
                                    </p:set>
                                    <p:anim calcmode="lin" valueType="num">
                                      <p:cBhvr>
                                        <p:cTn id="25" dur="500" fill="hold"/>
                                        <p:tgtEl>
                                          <p:spTgt spid="1714180"/>
                                        </p:tgtEl>
                                        <p:attrNameLst>
                                          <p:attrName>ppt_w</p:attrName>
                                        </p:attrNameLst>
                                      </p:cBhvr>
                                      <p:tavLst>
                                        <p:tav tm="0">
                                          <p:val>
                                            <p:fltVal val="0"/>
                                          </p:val>
                                        </p:tav>
                                        <p:tav tm="100000">
                                          <p:val>
                                            <p:strVal val="#ppt_w"/>
                                          </p:val>
                                        </p:tav>
                                      </p:tavLst>
                                    </p:anim>
                                    <p:anim calcmode="lin" valueType="num">
                                      <p:cBhvr>
                                        <p:cTn id="26" dur="500" fill="hold"/>
                                        <p:tgtEl>
                                          <p:spTgt spid="1714180"/>
                                        </p:tgtEl>
                                        <p:attrNameLst>
                                          <p:attrName>ppt_h</p:attrName>
                                        </p:attrNameLst>
                                      </p:cBhvr>
                                      <p:tavLst>
                                        <p:tav tm="0">
                                          <p:val>
                                            <p:fltVal val="0"/>
                                          </p:val>
                                        </p:tav>
                                        <p:tav tm="100000">
                                          <p:val>
                                            <p:strVal val="#ppt_h"/>
                                          </p:val>
                                        </p:tav>
                                      </p:tavLst>
                                    </p:anim>
                                  </p:childTnLst>
                                </p:cTn>
                              </p:par>
                            </p:childTnLst>
                          </p:cTn>
                        </p:par>
                        <p:par>
                          <p:cTn id="27" fill="hold" nodeType="afterGroup">
                            <p:stCondLst>
                              <p:cond delay="3500"/>
                            </p:stCondLst>
                            <p:childTnLst>
                              <p:par>
                                <p:cTn id="28" presetID="23" presetClass="entr" presetSubtype="16" fill="hold" nodeType="afterEffect">
                                  <p:stCondLst>
                                    <p:cond delay="2000"/>
                                  </p:stCondLst>
                                  <p:childTnLst>
                                    <p:set>
                                      <p:cBhvr>
                                        <p:cTn id="29" dur="1" fill="hold">
                                          <p:stCondLst>
                                            <p:cond delay="0"/>
                                          </p:stCondLst>
                                        </p:cTn>
                                        <p:tgtEl>
                                          <p:spTgt spid="1714181"/>
                                        </p:tgtEl>
                                        <p:attrNameLst>
                                          <p:attrName>style.visibility</p:attrName>
                                        </p:attrNameLst>
                                      </p:cBhvr>
                                      <p:to>
                                        <p:strVal val="visible"/>
                                      </p:to>
                                    </p:set>
                                    <p:anim calcmode="lin" valueType="num">
                                      <p:cBhvr>
                                        <p:cTn id="30" dur="500" fill="hold"/>
                                        <p:tgtEl>
                                          <p:spTgt spid="1714181"/>
                                        </p:tgtEl>
                                        <p:attrNameLst>
                                          <p:attrName>ppt_w</p:attrName>
                                        </p:attrNameLst>
                                      </p:cBhvr>
                                      <p:tavLst>
                                        <p:tav tm="0">
                                          <p:val>
                                            <p:fltVal val="0"/>
                                          </p:val>
                                        </p:tav>
                                        <p:tav tm="100000">
                                          <p:val>
                                            <p:strVal val="#ppt_w"/>
                                          </p:val>
                                        </p:tav>
                                      </p:tavLst>
                                    </p:anim>
                                    <p:anim calcmode="lin" valueType="num">
                                      <p:cBhvr>
                                        <p:cTn id="31" dur="500" fill="hold"/>
                                        <p:tgtEl>
                                          <p:spTgt spid="17141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4179" grpId="0" build="p" autoUpdateAnimBg="0" advAuto="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3">
            <a:extLst>
              <a:ext uri="{FF2B5EF4-FFF2-40B4-BE49-F238E27FC236}">
                <a16:creationId xmlns:a16="http://schemas.microsoft.com/office/drawing/2014/main" id="{ED34995C-D5AD-C202-4641-8D262B2FBF30}"/>
              </a:ext>
            </a:extLst>
          </p:cNvPr>
          <p:cNvSpPr>
            <a:spLocks noGrp="1" noChangeArrowheads="1"/>
          </p:cNvSpPr>
          <p:nvPr>
            <p:ph type="body" idx="1"/>
          </p:nvPr>
        </p:nvSpPr>
        <p:spPr>
          <a:xfrm>
            <a:off x="1752600" y="1371600"/>
            <a:ext cx="8686800" cy="4953000"/>
          </a:xfrm>
        </p:spPr>
        <p:txBody>
          <a:bodyPr/>
          <a:lstStyle/>
          <a:p>
            <a:pPr algn="ctr">
              <a:lnSpc>
                <a:spcPct val="90000"/>
              </a:lnSpc>
              <a:buFont typeface="Wingdings" panose="05000000000000000000" pitchFamily="2" charset="2"/>
              <a:buNone/>
            </a:pPr>
            <a:r>
              <a:rPr lang="en-US" altLang="en-US" sz="3400"/>
              <a:t>       </a:t>
            </a:r>
          </a:p>
          <a:p>
            <a:pPr algn="ctr">
              <a:lnSpc>
                <a:spcPct val="90000"/>
              </a:lnSpc>
              <a:buFont typeface="Wingdings" panose="05000000000000000000" pitchFamily="2" charset="2"/>
              <a:buNone/>
            </a:pPr>
            <a:endParaRPr lang="en-US" altLang="en-US" sz="3400"/>
          </a:p>
          <a:p>
            <a:pPr>
              <a:lnSpc>
                <a:spcPct val="90000"/>
              </a:lnSpc>
              <a:buFont typeface="Wingdings" panose="05000000000000000000" pitchFamily="2" charset="2"/>
              <a:buNone/>
            </a:pPr>
            <a:r>
              <a:rPr lang="en-US" altLang="en-US"/>
              <a:t>HP began drastically cutting prices on its printers by as 60% in some cases. HP could afford to make such dramatic cuts because customers typically spend twice as much on replacement ink cartridges ,toner, and specialty paper as on the actual printer over the life of the product .As the price of the printers dropped printer sales rose. HP now owns about 40% of the worldwide printer business  </a:t>
            </a:r>
          </a:p>
        </p:txBody>
      </p:sp>
      <p:pic>
        <p:nvPicPr>
          <p:cNvPr id="611331" name="Picture 4" descr="2008_08_17_m_hp">
            <a:extLst>
              <a:ext uri="{FF2B5EF4-FFF2-40B4-BE49-F238E27FC236}">
                <a16:creationId xmlns:a16="http://schemas.microsoft.com/office/drawing/2014/main" id="{09D66DBB-529E-F8FD-75E3-A949CC453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82550"/>
            <a:ext cx="22860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1332" name="Rectangle 6">
            <a:extLst>
              <a:ext uri="{FF2B5EF4-FFF2-40B4-BE49-F238E27FC236}">
                <a16:creationId xmlns:a16="http://schemas.microsoft.com/office/drawing/2014/main" id="{08846322-7850-9B4D-D830-982E36D741FE}"/>
              </a:ext>
            </a:extLst>
          </p:cNvPr>
          <p:cNvSpPr>
            <a:spLocks noChangeArrowheads="1"/>
          </p:cNvSpPr>
          <p:nvPr/>
        </p:nvSpPr>
        <p:spPr bwMode="auto">
          <a:xfrm>
            <a:off x="4495801" y="636589"/>
            <a:ext cx="484671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4400">
                <a:solidFill>
                  <a:srgbClr val="FF0000"/>
                </a:solidFill>
                <a:latin typeface="Arial Black" panose="020B0A04020102020204" pitchFamily="34" charset="0"/>
              </a:rPr>
              <a:t>Captive pricing</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3394" name="Group 2">
            <a:extLst>
              <a:ext uri="{FF2B5EF4-FFF2-40B4-BE49-F238E27FC236}">
                <a16:creationId xmlns:a16="http://schemas.microsoft.com/office/drawing/2014/main" id="{AC99ED50-25DD-8939-A3E9-D726C8B11F77}"/>
              </a:ext>
            </a:extLst>
          </p:cNvPr>
          <p:cNvGrpSpPr>
            <a:grpSpLocks/>
          </p:cNvGrpSpPr>
          <p:nvPr/>
        </p:nvGrpSpPr>
        <p:grpSpPr bwMode="auto">
          <a:xfrm>
            <a:off x="5867401" y="2209800"/>
            <a:ext cx="4621213" cy="2135188"/>
            <a:chOff x="2736" y="1392"/>
            <a:chExt cx="2911" cy="1345"/>
          </a:xfrm>
        </p:grpSpPr>
        <p:sp>
          <p:nvSpPr>
            <p:cNvPr id="612370" name="AutoShape 3">
              <a:extLst>
                <a:ext uri="{FF2B5EF4-FFF2-40B4-BE49-F238E27FC236}">
                  <a16:creationId xmlns:a16="http://schemas.microsoft.com/office/drawing/2014/main" id="{E2E45F19-EFF2-90B0-B5C3-718264EE444F}"/>
                </a:ext>
              </a:extLst>
            </p:cNvPr>
            <p:cNvSpPr>
              <a:spLocks noChangeArrowheads="1"/>
            </p:cNvSpPr>
            <p:nvPr/>
          </p:nvSpPr>
          <p:spPr bwMode="auto">
            <a:xfrm>
              <a:off x="2736" y="1392"/>
              <a:ext cx="2911" cy="1223"/>
            </a:xfrm>
            <a:prstGeom prst="leftArrowCallout">
              <a:avLst>
                <a:gd name="adj1" fmla="val 25000"/>
                <a:gd name="adj2" fmla="val 25000"/>
                <a:gd name="adj3" fmla="val 39670"/>
                <a:gd name="adj4" fmla="val 66667"/>
              </a:avLst>
            </a:prstGeom>
            <a:solidFill>
              <a:srgbClr val="3366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flatTx/>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612371" name="Text Box 4">
              <a:extLst>
                <a:ext uri="{FF2B5EF4-FFF2-40B4-BE49-F238E27FC236}">
                  <a16:creationId xmlns:a16="http://schemas.microsoft.com/office/drawing/2014/main" id="{C4C68495-CC93-E494-48E9-0339CE3C3075}"/>
                </a:ext>
              </a:extLst>
            </p:cNvPr>
            <p:cNvSpPr txBox="1">
              <a:spLocks noChangeArrowheads="1"/>
            </p:cNvSpPr>
            <p:nvPr/>
          </p:nvSpPr>
          <p:spPr bwMode="auto">
            <a:xfrm>
              <a:off x="3744" y="1632"/>
              <a:ext cx="1776" cy="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50000"/>
                </a:spcBef>
                <a:buClrTx/>
                <a:buSzTx/>
                <a:buFontTx/>
                <a:buNone/>
              </a:pPr>
              <a:r>
                <a:rPr lang="en-US" altLang="en-US" sz="2400">
                  <a:solidFill>
                    <a:srgbClr val="FFFFFF"/>
                  </a:solidFill>
                  <a:latin typeface="Tahoma" panose="020B0604030504040204" pitchFamily="34" charset="0"/>
                </a:rPr>
                <a:t>Temporarily Pricing Products Below List Price Through:</a:t>
              </a:r>
            </a:p>
            <a:p>
              <a:pPr eaLnBrk="1" hangingPunct="1">
                <a:spcBef>
                  <a:spcPct val="50000"/>
                </a:spcBef>
                <a:buClrTx/>
                <a:buSzTx/>
                <a:buFontTx/>
                <a:buNone/>
              </a:pPr>
              <a:endParaRPr lang="en-US" altLang="en-US" sz="2400">
                <a:solidFill>
                  <a:srgbClr val="FFFFFF"/>
                </a:solidFill>
                <a:latin typeface="Tahoma" panose="020B0604030504040204" pitchFamily="34" charset="0"/>
              </a:endParaRPr>
            </a:p>
          </p:txBody>
        </p:sp>
      </p:grpSp>
      <p:sp>
        <p:nvSpPr>
          <p:cNvPr id="612355" name="Rectangle 5">
            <a:extLst>
              <a:ext uri="{FF2B5EF4-FFF2-40B4-BE49-F238E27FC236}">
                <a16:creationId xmlns:a16="http://schemas.microsoft.com/office/drawing/2014/main" id="{6573E260-7CCF-9611-2411-70F793999CDC}"/>
              </a:ext>
            </a:extLst>
          </p:cNvPr>
          <p:cNvSpPr>
            <a:spLocks noGrp="1" noChangeArrowheads="1"/>
          </p:cNvSpPr>
          <p:nvPr>
            <p:ph type="title"/>
          </p:nvPr>
        </p:nvSpPr>
        <p:spPr>
          <a:xfrm>
            <a:off x="3048000" y="152401"/>
            <a:ext cx="7010400" cy="1527175"/>
          </a:xfrm>
        </p:spPr>
        <p:txBody>
          <a:bodyPr/>
          <a:lstStyle/>
          <a:p>
            <a:pPr algn="ctr"/>
            <a:r>
              <a:rPr lang="en-US" altLang="en-US">
                <a:solidFill>
                  <a:srgbClr val="FF0000"/>
                </a:solidFill>
              </a:rPr>
              <a:t>Promotional Pricing</a:t>
            </a:r>
          </a:p>
        </p:txBody>
      </p:sp>
      <p:grpSp>
        <p:nvGrpSpPr>
          <p:cNvPr id="1723398" name="Group 6">
            <a:extLst>
              <a:ext uri="{FF2B5EF4-FFF2-40B4-BE49-F238E27FC236}">
                <a16:creationId xmlns:a16="http://schemas.microsoft.com/office/drawing/2014/main" id="{3DEEF108-5386-1A63-3B3E-1E30FDEECF55}"/>
              </a:ext>
            </a:extLst>
          </p:cNvPr>
          <p:cNvGrpSpPr>
            <a:grpSpLocks/>
          </p:cNvGrpSpPr>
          <p:nvPr/>
        </p:nvGrpSpPr>
        <p:grpSpPr bwMode="auto">
          <a:xfrm>
            <a:off x="1828800" y="2209800"/>
            <a:ext cx="8305800" cy="4191000"/>
            <a:chOff x="192" y="1392"/>
            <a:chExt cx="5232" cy="2640"/>
          </a:xfrm>
        </p:grpSpPr>
        <p:sp>
          <p:nvSpPr>
            <p:cNvPr id="612357" name="AutoShape 7">
              <a:extLst>
                <a:ext uri="{FF2B5EF4-FFF2-40B4-BE49-F238E27FC236}">
                  <a16:creationId xmlns:a16="http://schemas.microsoft.com/office/drawing/2014/main" id="{2E60BD48-4257-814A-3ACE-5336ECEBC9CA}"/>
                </a:ext>
              </a:extLst>
            </p:cNvPr>
            <p:cNvSpPr>
              <a:spLocks noChangeArrowheads="1"/>
            </p:cNvSpPr>
            <p:nvPr/>
          </p:nvSpPr>
          <p:spPr bwMode="auto">
            <a:xfrm rot="5400000">
              <a:off x="1524" y="960"/>
              <a:ext cx="250" cy="1962"/>
            </a:xfrm>
            <a:prstGeom prst="cube">
              <a:avLst>
                <a:gd name="adj" fmla="val 13630"/>
              </a:avLst>
            </a:prstGeom>
            <a:solidFill>
              <a:srgbClr val="FFDD4F"/>
            </a:solidFill>
            <a:ln w="12700">
              <a:solidFill>
                <a:srgbClr val="790015"/>
              </a:solidFill>
              <a:miter lim="800000"/>
              <a:headEnd/>
              <a:tailEnd/>
            </a:ln>
            <a:effectLst>
              <a:outerShdw dist="107763" dir="2700000" algn="ctr" rotWithShape="0">
                <a:srgbClr val="919191">
                  <a:alpha val="50000"/>
                </a:srgbClr>
              </a:outerShdw>
            </a:effectLst>
          </p:spPr>
          <p:txBody>
            <a:bodyPr rot="10800000" vert="eaVert" wrap="none" lIns="115888" tIns="57150" rIns="115888" bIns="57150" anchor="ctr"/>
            <a:lstStyle>
              <a:lvl1pPr defTabSz="11430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11430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1143000">
                <a:spcBef>
                  <a:spcPct val="20000"/>
                </a:spcBef>
                <a:buClr>
                  <a:schemeClr val="accent2"/>
                </a:buClr>
                <a:buChar char="•"/>
                <a:defRPr sz="2400">
                  <a:solidFill>
                    <a:schemeClr val="tx2"/>
                  </a:solidFill>
                  <a:latin typeface="Arial" panose="020B0604020202020204" pitchFamily="34" charset="0"/>
                </a:defRPr>
              </a:lvl3pPr>
              <a:lvl4pPr marL="1600200" indent="-228600" defTabSz="1143000">
                <a:spcBef>
                  <a:spcPct val="20000"/>
                </a:spcBef>
                <a:buClr>
                  <a:schemeClr val="tx1"/>
                </a:buClr>
                <a:buChar char="•"/>
                <a:defRPr sz="2000">
                  <a:solidFill>
                    <a:schemeClr val="tx2"/>
                  </a:solidFill>
                  <a:latin typeface="Arial" panose="020B0604020202020204" pitchFamily="34" charset="0"/>
                </a:defRPr>
              </a:lvl4pPr>
              <a:lvl5pPr marL="2057400" indent="-228600" defTabSz="1143000">
                <a:spcBef>
                  <a:spcPct val="20000"/>
                </a:spcBef>
                <a:buChar char="•"/>
                <a:defRPr sz="2000">
                  <a:solidFill>
                    <a:schemeClr val="tx2"/>
                  </a:solidFill>
                  <a:latin typeface="Arial" panose="020B0604020202020204" pitchFamily="34" charset="0"/>
                </a:defRPr>
              </a:lvl5pPr>
              <a:lvl6pPr marL="25146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r>
                <a:rPr lang="en-US" altLang="en-US" sz="2400">
                  <a:solidFill>
                    <a:srgbClr val="000000"/>
                  </a:solidFill>
                  <a:latin typeface="Tahoma" panose="020B0604030504040204" pitchFamily="34" charset="0"/>
                </a:rPr>
                <a:t>Special-Event Pricing</a:t>
              </a:r>
            </a:p>
          </p:txBody>
        </p:sp>
        <p:sp>
          <p:nvSpPr>
            <p:cNvPr id="612358" name="AutoShape 8">
              <a:extLst>
                <a:ext uri="{FF2B5EF4-FFF2-40B4-BE49-F238E27FC236}">
                  <a16:creationId xmlns:a16="http://schemas.microsoft.com/office/drawing/2014/main" id="{9F174EC9-73E2-E128-3A28-7862F9B3E8ED}"/>
                </a:ext>
              </a:extLst>
            </p:cNvPr>
            <p:cNvSpPr>
              <a:spLocks noChangeArrowheads="1"/>
            </p:cNvSpPr>
            <p:nvPr/>
          </p:nvSpPr>
          <p:spPr bwMode="auto">
            <a:xfrm rot="5400000">
              <a:off x="1912" y="1370"/>
              <a:ext cx="270" cy="1964"/>
            </a:xfrm>
            <a:prstGeom prst="cube">
              <a:avLst>
                <a:gd name="adj" fmla="val 13630"/>
              </a:avLst>
            </a:prstGeom>
            <a:solidFill>
              <a:srgbClr val="FFDD4F"/>
            </a:solidFill>
            <a:ln w="12700">
              <a:solidFill>
                <a:srgbClr val="790015"/>
              </a:solidFill>
              <a:miter lim="800000"/>
              <a:headEnd/>
              <a:tailEnd/>
            </a:ln>
            <a:effectLst>
              <a:outerShdw dist="107763" dir="2700000" algn="ctr" rotWithShape="0">
                <a:srgbClr val="919191">
                  <a:alpha val="50000"/>
                </a:srgbClr>
              </a:outerShdw>
            </a:effectLst>
          </p:spPr>
          <p:txBody>
            <a:bodyPr rot="10800000" vert="eaVert" wrap="none" lIns="115888" tIns="57150" rIns="115888" bIns="57150" anchor="ctr"/>
            <a:lstStyle>
              <a:lvl1pPr defTabSz="11430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11430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1143000">
                <a:spcBef>
                  <a:spcPct val="20000"/>
                </a:spcBef>
                <a:buClr>
                  <a:schemeClr val="accent2"/>
                </a:buClr>
                <a:buChar char="•"/>
                <a:defRPr sz="2400">
                  <a:solidFill>
                    <a:schemeClr val="tx2"/>
                  </a:solidFill>
                  <a:latin typeface="Arial" panose="020B0604020202020204" pitchFamily="34" charset="0"/>
                </a:defRPr>
              </a:lvl3pPr>
              <a:lvl4pPr marL="1600200" indent="-228600" defTabSz="1143000">
                <a:spcBef>
                  <a:spcPct val="20000"/>
                </a:spcBef>
                <a:buClr>
                  <a:schemeClr val="tx1"/>
                </a:buClr>
                <a:buChar char="•"/>
                <a:defRPr sz="2000">
                  <a:solidFill>
                    <a:schemeClr val="tx2"/>
                  </a:solidFill>
                  <a:latin typeface="Arial" panose="020B0604020202020204" pitchFamily="34" charset="0"/>
                </a:defRPr>
              </a:lvl4pPr>
              <a:lvl5pPr marL="2057400" indent="-228600" defTabSz="1143000">
                <a:spcBef>
                  <a:spcPct val="20000"/>
                </a:spcBef>
                <a:buChar char="•"/>
                <a:defRPr sz="2000">
                  <a:solidFill>
                    <a:schemeClr val="tx2"/>
                  </a:solidFill>
                  <a:latin typeface="Arial" panose="020B0604020202020204" pitchFamily="34" charset="0"/>
                </a:defRPr>
              </a:lvl5pPr>
              <a:lvl6pPr marL="25146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r>
                <a:rPr lang="en-US" altLang="en-US" sz="2400">
                  <a:solidFill>
                    <a:srgbClr val="000000"/>
                  </a:solidFill>
                  <a:latin typeface="Tahoma" panose="020B0604030504040204" pitchFamily="34" charset="0"/>
                </a:rPr>
                <a:t>Cash Rebates</a:t>
              </a:r>
            </a:p>
          </p:txBody>
        </p:sp>
        <p:sp>
          <p:nvSpPr>
            <p:cNvPr id="612359" name="AutoShape 9">
              <a:extLst>
                <a:ext uri="{FF2B5EF4-FFF2-40B4-BE49-F238E27FC236}">
                  <a16:creationId xmlns:a16="http://schemas.microsoft.com/office/drawing/2014/main" id="{656B9EEA-A7C5-53D5-693F-558ABE3833E1}"/>
                </a:ext>
              </a:extLst>
            </p:cNvPr>
            <p:cNvSpPr>
              <a:spLocks noChangeArrowheads="1"/>
            </p:cNvSpPr>
            <p:nvPr/>
          </p:nvSpPr>
          <p:spPr bwMode="auto">
            <a:xfrm rot="16200000" flipH="1">
              <a:off x="1994" y="1909"/>
              <a:ext cx="165" cy="459"/>
            </a:xfrm>
            <a:prstGeom prst="rightArrow">
              <a:avLst>
                <a:gd name="adj1" fmla="val 50000"/>
                <a:gd name="adj2" fmla="val 50005"/>
              </a:avLst>
            </a:prstGeom>
            <a:solidFill>
              <a:srgbClr val="FFDD4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612360" name="AutoShape 10">
              <a:extLst>
                <a:ext uri="{FF2B5EF4-FFF2-40B4-BE49-F238E27FC236}">
                  <a16:creationId xmlns:a16="http://schemas.microsoft.com/office/drawing/2014/main" id="{B1545036-21DF-2899-0289-49EFE08EE230}"/>
                </a:ext>
              </a:extLst>
            </p:cNvPr>
            <p:cNvSpPr>
              <a:spLocks noChangeArrowheads="1"/>
            </p:cNvSpPr>
            <p:nvPr/>
          </p:nvSpPr>
          <p:spPr bwMode="auto">
            <a:xfrm rot="16200000" flipH="1">
              <a:off x="2548" y="2329"/>
              <a:ext cx="165" cy="459"/>
            </a:xfrm>
            <a:prstGeom prst="rightArrow">
              <a:avLst>
                <a:gd name="adj1" fmla="val 50000"/>
                <a:gd name="adj2" fmla="val 50005"/>
              </a:avLst>
            </a:prstGeom>
            <a:solidFill>
              <a:srgbClr val="FFDD4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612361" name="AutoShape 11">
              <a:extLst>
                <a:ext uri="{FF2B5EF4-FFF2-40B4-BE49-F238E27FC236}">
                  <a16:creationId xmlns:a16="http://schemas.microsoft.com/office/drawing/2014/main" id="{9139AD6E-DCC6-7DD7-CDB7-C8F9C8B97DB5}"/>
                </a:ext>
              </a:extLst>
            </p:cNvPr>
            <p:cNvSpPr>
              <a:spLocks noChangeArrowheads="1"/>
            </p:cNvSpPr>
            <p:nvPr/>
          </p:nvSpPr>
          <p:spPr bwMode="auto">
            <a:xfrm rot="5400000">
              <a:off x="2511" y="1765"/>
              <a:ext cx="264" cy="2022"/>
            </a:xfrm>
            <a:prstGeom prst="cube">
              <a:avLst>
                <a:gd name="adj" fmla="val 13630"/>
              </a:avLst>
            </a:prstGeom>
            <a:solidFill>
              <a:srgbClr val="FFDD4F"/>
            </a:solidFill>
            <a:ln w="12700">
              <a:solidFill>
                <a:srgbClr val="790015"/>
              </a:solidFill>
              <a:miter lim="800000"/>
              <a:headEnd/>
              <a:tailEnd/>
            </a:ln>
            <a:effectLst>
              <a:outerShdw dist="107763" dir="2700000" algn="ctr" rotWithShape="0">
                <a:srgbClr val="919191">
                  <a:alpha val="50000"/>
                </a:srgbClr>
              </a:outerShdw>
            </a:effectLst>
          </p:spPr>
          <p:txBody>
            <a:bodyPr rot="10800000" vert="eaVert" wrap="none" lIns="115888" tIns="57150" rIns="115888" bIns="57150" anchor="ctr"/>
            <a:lstStyle>
              <a:lvl1pPr defTabSz="11430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11430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1143000">
                <a:spcBef>
                  <a:spcPct val="20000"/>
                </a:spcBef>
                <a:buClr>
                  <a:schemeClr val="accent2"/>
                </a:buClr>
                <a:buChar char="•"/>
                <a:defRPr sz="2400">
                  <a:solidFill>
                    <a:schemeClr val="tx2"/>
                  </a:solidFill>
                  <a:latin typeface="Arial" panose="020B0604020202020204" pitchFamily="34" charset="0"/>
                </a:defRPr>
              </a:lvl3pPr>
              <a:lvl4pPr marL="1600200" indent="-228600" defTabSz="1143000">
                <a:spcBef>
                  <a:spcPct val="20000"/>
                </a:spcBef>
                <a:buClr>
                  <a:schemeClr val="tx1"/>
                </a:buClr>
                <a:buChar char="•"/>
                <a:defRPr sz="2000">
                  <a:solidFill>
                    <a:schemeClr val="tx2"/>
                  </a:solidFill>
                  <a:latin typeface="Arial" panose="020B0604020202020204" pitchFamily="34" charset="0"/>
                </a:defRPr>
              </a:lvl4pPr>
              <a:lvl5pPr marL="2057400" indent="-228600" defTabSz="1143000">
                <a:spcBef>
                  <a:spcPct val="20000"/>
                </a:spcBef>
                <a:buChar char="•"/>
                <a:defRPr sz="2000">
                  <a:solidFill>
                    <a:schemeClr val="tx2"/>
                  </a:solidFill>
                  <a:latin typeface="Arial" panose="020B0604020202020204" pitchFamily="34" charset="0"/>
                </a:defRPr>
              </a:lvl5pPr>
              <a:lvl6pPr marL="25146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r>
                <a:rPr lang="en-US" altLang="en-US" sz="2400">
                  <a:solidFill>
                    <a:srgbClr val="000000"/>
                  </a:solidFill>
                  <a:latin typeface="Tahoma" panose="020B0604030504040204" pitchFamily="34" charset="0"/>
                </a:rPr>
                <a:t>Low-Interest Financing</a:t>
              </a:r>
            </a:p>
          </p:txBody>
        </p:sp>
        <p:sp>
          <p:nvSpPr>
            <p:cNvPr id="612362" name="AutoShape 12">
              <a:extLst>
                <a:ext uri="{FF2B5EF4-FFF2-40B4-BE49-F238E27FC236}">
                  <a16:creationId xmlns:a16="http://schemas.microsoft.com/office/drawing/2014/main" id="{39AFA426-78A5-7BBB-5B11-3ED44960F4DE}"/>
                </a:ext>
              </a:extLst>
            </p:cNvPr>
            <p:cNvSpPr>
              <a:spLocks noChangeArrowheads="1"/>
            </p:cNvSpPr>
            <p:nvPr/>
          </p:nvSpPr>
          <p:spPr bwMode="auto">
            <a:xfrm rot="5400000">
              <a:off x="3008" y="2192"/>
              <a:ext cx="231" cy="1962"/>
            </a:xfrm>
            <a:prstGeom prst="cube">
              <a:avLst>
                <a:gd name="adj" fmla="val 13630"/>
              </a:avLst>
            </a:prstGeom>
            <a:solidFill>
              <a:srgbClr val="FFDD4F"/>
            </a:solidFill>
            <a:ln w="12700">
              <a:solidFill>
                <a:srgbClr val="790015"/>
              </a:solidFill>
              <a:miter lim="800000"/>
              <a:headEnd/>
              <a:tailEnd/>
            </a:ln>
            <a:effectLst>
              <a:outerShdw dist="107763" dir="2700000" algn="ctr" rotWithShape="0">
                <a:srgbClr val="919191">
                  <a:alpha val="50000"/>
                </a:srgbClr>
              </a:outerShdw>
            </a:effectLst>
          </p:spPr>
          <p:txBody>
            <a:bodyPr rot="10800000" vert="eaVert" wrap="none" lIns="115888" tIns="57150" rIns="115888" bIns="57150" anchor="ctr"/>
            <a:lstStyle>
              <a:lvl1pPr defTabSz="11430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11430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1143000">
                <a:spcBef>
                  <a:spcPct val="20000"/>
                </a:spcBef>
                <a:buClr>
                  <a:schemeClr val="accent2"/>
                </a:buClr>
                <a:buChar char="•"/>
                <a:defRPr sz="2400">
                  <a:solidFill>
                    <a:schemeClr val="tx2"/>
                  </a:solidFill>
                  <a:latin typeface="Arial" panose="020B0604020202020204" pitchFamily="34" charset="0"/>
                </a:defRPr>
              </a:lvl3pPr>
              <a:lvl4pPr marL="1600200" indent="-228600" defTabSz="1143000">
                <a:spcBef>
                  <a:spcPct val="20000"/>
                </a:spcBef>
                <a:buClr>
                  <a:schemeClr val="tx1"/>
                </a:buClr>
                <a:buChar char="•"/>
                <a:defRPr sz="2000">
                  <a:solidFill>
                    <a:schemeClr val="tx2"/>
                  </a:solidFill>
                  <a:latin typeface="Arial" panose="020B0604020202020204" pitchFamily="34" charset="0"/>
                </a:defRPr>
              </a:lvl4pPr>
              <a:lvl5pPr marL="2057400" indent="-228600" defTabSz="1143000">
                <a:spcBef>
                  <a:spcPct val="20000"/>
                </a:spcBef>
                <a:buChar char="•"/>
                <a:defRPr sz="2000">
                  <a:solidFill>
                    <a:schemeClr val="tx2"/>
                  </a:solidFill>
                  <a:latin typeface="Arial" panose="020B0604020202020204" pitchFamily="34" charset="0"/>
                </a:defRPr>
              </a:lvl5pPr>
              <a:lvl6pPr marL="25146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r>
                <a:rPr lang="en-US" altLang="en-US" sz="2400">
                  <a:solidFill>
                    <a:srgbClr val="000000"/>
                  </a:solidFill>
                  <a:latin typeface="Tahoma" panose="020B0604030504040204" pitchFamily="34" charset="0"/>
                </a:rPr>
                <a:t>Longer Warranties</a:t>
              </a:r>
            </a:p>
          </p:txBody>
        </p:sp>
        <p:sp>
          <p:nvSpPr>
            <p:cNvPr id="612363" name="AutoShape 13">
              <a:extLst>
                <a:ext uri="{FF2B5EF4-FFF2-40B4-BE49-F238E27FC236}">
                  <a16:creationId xmlns:a16="http://schemas.microsoft.com/office/drawing/2014/main" id="{F120B844-2F57-77AD-8C39-BFB28CA7E105}"/>
                </a:ext>
              </a:extLst>
            </p:cNvPr>
            <p:cNvSpPr>
              <a:spLocks noChangeArrowheads="1"/>
            </p:cNvSpPr>
            <p:nvPr/>
          </p:nvSpPr>
          <p:spPr bwMode="auto">
            <a:xfrm rot="16200000" flipH="1">
              <a:off x="3042" y="2758"/>
              <a:ext cx="165" cy="459"/>
            </a:xfrm>
            <a:prstGeom prst="rightArrow">
              <a:avLst>
                <a:gd name="adj1" fmla="val 50000"/>
                <a:gd name="adj2" fmla="val 50005"/>
              </a:avLst>
            </a:prstGeom>
            <a:solidFill>
              <a:srgbClr val="FFDD4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612364" name="AutoShape 14">
              <a:extLst>
                <a:ext uri="{FF2B5EF4-FFF2-40B4-BE49-F238E27FC236}">
                  <a16:creationId xmlns:a16="http://schemas.microsoft.com/office/drawing/2014/main" id="{2B2C1040-7B09-362F-4321-FC2EF2CAF0F3}"/>
                </a:ext>
              </a:extLst>
            </p:cNvPr>
            <p:cNvSpPr>
              <a:spLocks noChangeArrowheads="1"/>
            </p:cNvSpPr>
            <p:nvPr/>
          </p:nvSpPr>
          <p:spPr bwMode="auto">
            <a:xfrm rot="5400000">
              <a:off x="3636" y="2562"/>
              <a:ext cx="230" cy="1964"/>
            </a:xfrm>
            <a:prstGeom prst="cube">
              <a:avLst>
                <a:gd name="adj" fmla="val 13630"/>
              </a:avLst>
            </a:prstGeom>
            <a:solidFill>
              <a:srgbClr val="FFDD4F"/>
            </a:solidFill>
            <a:ln w="12700">
              <a:solidFill>
                <a:srgbClr val="790015"/>
              </a:solidFill>
              <a:miter lim="800000"/>
              <a:headEnd/>
              <a:tailEnd/>
            </a:ln>
            <a:effectLst>
              <a:outerShdw dist="107763" dir="2700000" algn="ctr" rotWithShape="0">
                <a:srgbClr val="919191">
                  <a:alpha val="50000"/>
                </a:srgbClr>
              </a:outerShdw>
            </a:effectLst>
          </p:spPr>
          <p:txBody>
            <a:bodyPr rot="10800000" vert="eaVert" wrap="none" lIns="115888" tIns="57150" rIns="115888" bIns="57150" anchor="ctr"/>
            <a:lstStyle>
              <a:lvl1pPr defTabSz="11430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11430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1143000">
                <a:spcBef>
                  <a:spcPct val="20000"/>
                </a:spcBef>
                <a:buClr>
                  <a:schemeClr val="accent2"/>
                </a:buClr>
                <a:buChar char="•"/>
                <a:defRPr sz="2400">
                  <a:solidFill>
                    <a:schemeClr val="tx2"/>
                  </a:solidFill>
                  <a:latin typeface="Arial" panose="020B0604020202020204" pitchFamily="34" charset="0"/>
                </a:defRPr>
              </a:lvl3pPr>
              <a:lvl4pPr marL="1600200" indent="-228600" defTabSz="1143000">
                <a:spcBef>
                  <a:spcPct val="20000"/>
                </a:spcBef>
                <a:buClr>
                  <a:schemeClr val="tx1"/>
                </a:buClr>
                <a:buChar char="•"/>
                <a:defRPr sz="2000">
                  <a:solidFill>
                    <a:schemeClr val="tx2"/>
                  </a:solidFill>
                  <a:latin typeface="Arial" panose="020B0604020202020204" pitchFamily="34" charset="0"/>
                </a:defRPr>
              </a:lvl4pPr>
              <a:lvl5pPr marL="2057400" indent="-228600" defTabSz="1143000">
                <a:spcBef>
                  <a:spcPct val="20000"/>
                </a:spcBef>
                <a:buChar char="•"/>
                <a:defRPr sz="2000">
                  <a:solidFill>
                    <a:schemeClr val="tx2"/>
                  </a:solidFill>
                  <a:latin typeface="Arial" panose="020B0604020202020204" pitchFamily="34" charset="0"/>
                </a:defRPr>
              </a:lvl5pPr>
              <a:lvl6pPr marL="25146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r>
                <a:rPr lang="en-US" altLang="en-US" sz="2400">
                  <a:solidFill>
                    <a:srgbClr val="000000"/>
                  </a:solidFill>
                  <a:latin typeface="Tahoma" panose="020B0604030504040204" pitchFamily="34" charset="0"/>
                </a:rPr>
                <a:t>Free Maintenance</a:t>
              </a:r>
            </a:p>
          </p:txBody>
        </p:sp>
        <p:sp>
          <p:nvSpPr>
            <p:cNvPr id="612365" name="AutoShape 15">
              <a:extLst>
                <a:ext uri="{FF2B5EF4-FFF2-40B4-BE49-F238E27FC236}">
                  <a16:creationId xmlns:a16="http://schemas.microsoft.com/office/drawing/2014/main" id="{FFBE0493-82D1-A7EC-E56D-CF287EE37309}"/>
                </a:ext>
              </a:extLst>
            </p:cNvPr>
            <p:cNvSpPr>
              <a:spLocks noChangeArrowheads="1"/>
            </p:cNvSpPr>
            <p:nvPr/>
          </p:nvSpPr>
          <p:spPr bwMode="auto">
            <a:xfrm rot="5400000">
              <a:off x="4326" y="2935"/>
              <a:ext cx="231" cy="1964"/>
            </a:xfrm>
            <a:prstGeom prst="cube">
              <a:avLst>
                <a:gd name="adj" fmla="val 13630"/>
              </a:avLst>
            </a:prstGeom>
            <a:solidFill>
              <a:srgbClr val="FFDD4F"/>
            </a:solidFill>
            <a:ln w="12700">
              <a:solidFill>
                <a:srgbClr val="790015"/>
              </a:solidFill>
              <a:miter lim="800000"/>
              <a:headEnd/>
              <a:tailEnd/>
            </a:ln>
            <a:effectLst>
              <a:outerShdw dist="107763" dir="2700000" algn="ctr" rotWithShape="0">
                <a:srgbClr val="919191">
                  <a:alpha val="50000"/>
                </a:srgbClr>
              </a:outerShdw>
            </a:effectLst>
          </p:spPr>
          <p:txBody>
            <a:bodyPr rot="10800000" vert="eaVert" wrap="none" lIns="115888" tIns="57150" rIns="115888" bIns="57150" anchor="ctr"/>
            <a:lstStyle>
              <a:lvl1pPr defTabSz="11430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11430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1143000">
                <a:spcBef>
                  <a:spcPct val="20000"/>
                </a:spcBef>
                <a:buClr>
                  <a:schemeClr val="accent2"/>
                </a:buClr>
                <a:buChar char="•"/>
                <a:defRPr sz="2400">
                  <a:solidFill>
                    <a:schemeClr val="tx2"/>
                  </a:solidFill>
                  <a:latin typeface="Arial" panose="020B0604020202020204" pitchFamily="34" charset="0"/>
                </a:defRPr>
              </a:lvl3pPr>
              <a:lvl4pPr marL="1600200" indent="-228600" defTabSz="1143000">
                <a:spcBef>
                  <a:spcPct val="20000"/>
                </a:spcBef>
                <a:buClr>
                  <a:schemeClr val="tx1"/>
                </a:buClr>
                <a:buChar char="•"/>
                <a:defRPr sz="2000">
                  <a:solidFill>
                    <a:schemeClr val="tx2"/>
                  </a:solidFill>
                  <a:latin typeface="Arial" panose="020B0604020202020204" pitchFamily="34" charset="0"/>
                </a:defRPr>
              </a:lvl4pPr>
              <a:lvl5pPr marL="2057400" indent="-228600" defTabSz="1143000">
                <a:spcBef>
                  <a:spcPct val="20000"/>
                </a:spcBef>
                <a:buChar char="•"/>
                <a:defRPr sz="2000">
                  <a:solidFill>
                    <a:schemeClr val="tx2"/>
                  </a:solidFill>
                  <a:latin typeface="Arial" panose="020B0604020202020204" pitchFamily="34" charset="0"/>
                </a:defRPr>
              </a:lvl5pPr>
              <a:lvl6pPr marL="25146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r>
                <a:rPr lang="en-US" altLang="en-US" sz="2400">
                  <a:solidFill>
                    <a:srgbClr val="000000"/>
                  </a:solidFill>
                  <a:latin typeface="Tahoma" panose="020B0604030504040204" pitchFamily="34" charset="0"/>
                </a:rPr>
                <a:t>Discounts</a:t>
              </a:r>
            </a:p>
          </p:txBody>
        </p:sp>
        <p:sp>
          <p:nvSpPr>
            <p:cNvPr id="612366" name="AutoShape 16">
              <a:extLst>
                <a:ext uri="{FF2B5EF4-FFF2-40B4-BE49-F238E27FC236}">
                  <a16:creationId xmlns:a16="http://schemas.microsoft.com/office/drawing/2014/main" id="{AF75D627-C170-7074-92D5-010692EA5E15}"/>
                </a:ext>
              </a:extLst>
            </p:cNvPr>
            <p:cNvSpPr>
              <a:spLocks noChangeArrowheads="1"/>
            </p:cNvSpPr>
            <p:nvPr/>
          </p:nvSpPr>
          <p:spPr bwMode="auto">
            <a:xfrm rot="5400000">
              <a:off x="1055" y="529"/>
              <a:ext cx="255" cy="1982"/>
            </a:xfrm>
            <a:prstGeom prst="cube">
              <a:avLst>
                <a:gd name="adj" fmla="val 13630"/>
              </a:avLst>
            </a:prstGeom>
            <a:solidFill>
              <a:srgbClr val="FFDD4F"/>
            </a:solidFill>
            <a:ln w="12700">
              <a:solidFill>
                <a:srgbClr val="790015"/>
              </a:solidFill>
              <a:miter lim="800000"/>
              <a:headEnd/>
              <a:tailEnd/>
            </a:ln>
            <a:effectLst>
              <a:outerShdw dist="107763" dir="2700000" algn="ctr" rotWithShape="0">
                <a:srgbClr val="919191">
                  <a:alpha val="50000"/>
                </a:srgbClr>
              </a:outerShdw>
            </a:effectLst>
          </p:spPr>
          <p:txBody>
            <a:bodyPr rot="10800000" vert="eaVert" wrap="none" lIns="115888" tIns="57150" rIns="115888" bIns="57150" anchor="ctr"/>
            <a:lstStyle>
              <a:lvl1pPr defTabSz="11430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defTabSz="11430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defTabSz="1143000">
                <a:spcBef>
                  <a:spcPct val="20000"/>
                </a:spcBef>
                <a:buClr>
                  <a:schemeClr val="accent2"/>
                </a:buClr>
                <a:buChar char="•"/>
                <a:defRPr sz="2400">
                  <a:solidFill>
                    <a:schemeClr val="tx2"/>
                  </a:solidFill>
                  <a:latin typeface="Arial" panose="020B0604020202020204" pitchFamily="34" charset="0"/>
                </a:defRPr>
              </a:lvl3pPr>
              <a:lvl4pPr marL="1600200" indent="-228600" defTabSz="1143000">
                <a:spcBef>
                  <a:spcPct val="20000"/>
                </a:spcBef>
                <a:buClr>
                  <a:schemeClr val="tx1"/>
                </a:buClr>
                <a:buChar char="•"/>
                <a:defRPr sz="2000">
                  <a:solidFill>
                    <a:schemeClr val="tx2"/>
                  </a:solidFill>
                  <a:latin typeface="Arial" panose="020B0604020202020204" pitchFamily="34" charset="0"/>
                </a:defRPr>
              </a:lvl4pPr>
              <a:lvl5pPr marL="2057400" indent="-228600" defTabSz="1143000">
                <a:spcBef>
                  <a:spcPct val="20000"/>
                </a:spcBef>
                <a:buChar char="•"/>
                <a:defRPr sz="2000">
                  <a:solidFill>
                    <a:schemeClr val="tx2"/>
                  </a:solidFill>
                  <a:latin typeface="Arial" panose="020B0604020202020204" pitchFamily="34" charset="0"/>
                </a:defRPr>
              </a:lvl5pPr>
              <a:lvl6pPr marL="25146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defTabSz="11430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a:lnSpc>
                  <a:spcPct val="90000"/>
                </a:lnSpc>
                <a:spcBef>
                  <a:spcPct val="0"/>
                </a:spcBef>
                <a:buClrTx/>
                <a:buSzTx/>
                <a:buFontTx/>
                <a:buNone/>
              </a:pPr>
              <a:r>
                <a:rPr lang="en-US" altLang="en-US" sz="2400">
                  <a:solidFill>
                    <a:srgbClr val="000000"/>
                  </a:solidFill>
                  <a:latin typeface="Tahoma" panose="020B0604030504040204" pitchFamily="34" charset="0"/>
                </a:rPr>
                <a:t>Loss Leaders</a:t>
              </a:r>
            </a:p>
          </p:txBody>
        </p:sp>
        <p:sp>
          <p:nvSpPr>
            <p:cNvPr id="612367" name="AutoShape 17">
              <a:extLst>
                <a:ext uri="{FF2B5EF4-FFF2-40B4-BE49-F238E27FC236}">
                  <a16:creationId xmlns:a16="http://schemas.microsoft.com/office/drawing/2014/main" id="{B781D370-B9E2-FA64-E826-2F4A65CA44FC}"/>
                </a:ext>
              </a:extLst>
            </p:cNvPr>
            <p:cNvSpPr>
              <a:spLocks noChangeArrowheads="1"/>
            </p:cNvSpPr>
            <p:nvPr/>
          </p:nvSpPr>
          <p:spPr bwMode="auto">
            <a:xfrm rot="16200000" flipH="1">
              <a:off x="1528" y="1528"/>
              <a:ext cx="165" cy="459"/>
            </a:xfrm>
            <a:prstGeom prst="rightArrow">
              <a:avLst>
                <a:gd name="adj1" fmla="val 50000"/>
                <a:gd name="adj2" fmla="val 50005"/>
              </a:avLst>
            </a:prstGeom>
            <a:solidFill>
              <a:srgbClr val="FFDD4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612368" name="AutoShape 18">
              <a:extLst>
                <a:ext uri="{FF2B5EF4-FFF2-40B4-BE49-F238E27FC236}">
                  <a16:creationId xmlns:a16="http://schemas.microsoft.com/office/drawing/2014/main" id="{6F49FA48-C632-8C89-7287-0955B2D4882F}"/>
                </a:ext>
              </a:extLst>
            </p:cNvPr>
            <p:cNvSpPr>
              <a:spLocks noChangeArrowheads="1"/>
            </p:cNvSpPr>
            <p:nvPr/>
          </p:nvSpPr>
          <p:spPr bwMode="auto">
            <a:xfrm rot="16200000" flipH="1">
              <a:off x="3698" y="3131"/>
              <a:ext cx="165" cy="459"/>
            </a:xfrm>
            <a:prstGeom prst="rightArrow">
              <a:avLst>
                <a:gd name="adj1" fmla="val 50000"/>
                <a:gd name="adj2" fmla="val 50005"/>
              </a:avLst>
            </a:prstGeom>
            <a:solidFill>
              <a:srgbClr val="FFDD4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sp>
          <p:nvSpPr>
            <p:cNvPr id="612369" name="AutoShape 19">
              <a:extLst>
                <a:ext uri="{FF2B5EF4-FFF2-40B4-BE49-F238E27FC236}">
                  <a16:creationId xmlns:a16="http://schemas.microsoft.com/office/drawing/2014/main" id="{05AD0884-39B4-EFB7-7FF4-922DBBDBB65F}"/>
                </a:ext>
              </a:extLst>
            </p:cNvPr>
            <p:cNvSpPr>
              <a:spLocks noChangeArrowheads="1"/>
            </p:cNvSpPr>
            <p:nvPr/>
          </p:nvSpPr>
          <p:spPr bwMode="auto">
            <a:xfrm rot="16200000" flipH="1">
              <a:off x="4360" y="3503"/>
              <a:ext cx="166" cy="460"/>
            </a:xfrm>
            <a:prstGeom prst="rightArrow">
              <a:avLst>
                <a:gd name="adj1" fmla="val 50000"/>
                <a:gd name="adj2" fmla="val 50005"/>
              </a:avLst>
            </a:prstGeom>
            <a:solidFill>
              <a:srgbClr val="FFDD4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800">
                <a:solidFill>
                  <a:schemeClr val="tx1"/>
                </a:solidFill>
                <a:latin typeface="Arial Black" panose="020B0A04020102020204" pitchFamily="34" charset="0"/>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723394"/>
                                        </p:tgtEl>
                                        <p:attrNameLst>
                                          <p:attrName>style.visibility</p:attrName>
                                        </p:attrNameLst>
                                      </p:cBhvr>
                                      <p:to>
                                        <p:strVal val="visible"/>
                                      </p:to>
                                    </p:set>
                                    <p:animEffect transition="in" filter="barn(inHorizontal)">
                                      <p:cBhvr>
                                        <p:cTn id="7" dur="500"/>
                                        <p:tgtEl>
                                          <p:spTgt spid="1723394"/>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1723398"/>
                                        </p:tgtEl>
                                        <p:attrNameLst>
                                          <p:attrName>style.visibility</p:attrName>
                                        </p:attrNameLst>
                                      </p:cBhvr>
                                      <p:to>
                                        <p:strVal val="visible"/>
                                      </p:to>
                                    </p:set>
                                    <p:animEffect transition="in" filter="barn(inHorizontal)">
                                      <p:cBhvr>
                                        <p:cTn id="11" dur="500"/>
                                        <p:tgtEl>
                                          <p:spTgt spid="1723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a:extLst>
              <a:ext uri="{FF2B5EF4-FFF2-40B4-BE49-F238E27FC236}">
                <a16:creationId xmlns:a16="http://schemas.microsoft.com/office/drawing/2014/main" id="{1E908321-1E06-C7D6-5402-D5A8E410080E}"/>
              </a:ext>
            </a:extLst>
          </p:cNvPr>
          <p:cNvSpPr>
            <a:spLocks noGrp="1" noChangeArrowheads="1"/>
          </p:cNvSpPr>
          <p:nvPr>
            <p:ph type="body" idx="1"/>
          </p:nvPr>
        </p:nvSpPr>
        <p:spPr>
          <a:xfrm>
            <a:off x="1600200" y="2740026"/>
            <a:ext cx="8991600" cy="1679575"/>
          </a:xfrm>
          <a:solidFill>
            <a:schemeClr val="bg1"/>
          </a:solidFill>
          <a:ln>
            <a:solidFill>
              <a:schemeClr val="tx1"/>
            </a:solidFill>
            <a:miter lim="800000"/>
            <a:headEnd/>
            <a:tailEnd/>
          </a:ln>
          <a:effectLst>
            <a:outerShdw dist="71842" dir="2700000" algn="ctr" rotWithShape="0">
              <a:schemeClr val="bg2"/>
            </a:outerShdw>
          </a:effectLst>
        </p:spPr>
        <p:txBody>
          <a:bodyPr/>
          <a:lstStyle/>
          <a:p>
            <a:pPr lvl="1">
              <a:lnSpc>
                <a:spcPct val="90000"/>
              </a:lnSpc>
              <a:buFont typeface="Wingdings" panose="05000000000000000000" pitchFamily="2" charset="2"/>
              <a:buNone/>
            </a:pPr>
            <a:r>
              <a:rPr lang="en-US" altLang="en-US" sz="3200" b="1"/>
              <a:t>Deliberately selling a product below its customary price to attract attention to it.</a:t>
            </a:r>
          </a:p>
        </p:txBody>
      </p:sp>
      <p:sp>
        <p:nvSpPr>
          <p:cNvPr id="614403" name="Rectangle 5">
            <a:extLst>
              <a:ext uri="{FF2B5EF4-FFF2-40B4-BE49-F238E27FC236}">
                <a16:creationId xmlns:a16="http://schemas.microsoft.com/office/drawing/2014/main" id="{409FD882-830C-DBE5-F573-E5A1A4D334C6}"/>
              </a:ext>
            </a:extLst>
          </p:cNvPr>
          <p:cNvSpPr>
            <a:spLocks noChangeArrowheads="1"/>
          </p:cNvSpPr>
          <p:nvPr/>
        </p:nvSpPr>
        <p:spPr bwMode="auto">
          <a:xfrm>
            <a:off x="4114801" y="685801"/>
            <a:ext cx="629851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US" altLang="en-US" sz="4400">
                <a:solidFill>
                  <a:srgbClr val="FF0000"/>
                </a:solidFill>
                <a:latin typeface="Arial Black" panose="020B0A04020102020204" pitchFamily="34" charset="0"/>
              </a:rPr>
              <a:t>Loss-Leader Pricing</a:t>
            </a: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Title 1">
            <a:extLst>
              <a:ext uri="{FF2B5EF4-FFF2-40B4-BE49-F238E27FC236}">
                <a16:creationId xmlns:a16="http://schemas.microsoft.com/office/drawing/2014/main" id="{AA77726F-CE05-8B1E-B9C6-34E23BA422A8}"/>
              </a:ext>
            </a:extLst>
          </p:cNvPr>
          <p:cNvSpPr>
            <a:spLocks noGrp="1" noChangeArrowheads="1"/>
          </p:cNvSpPr>
          <p:nvPr>
            <p:ph type="title"/>
          </p:nvPr>
        </p:nvSpPr>
        <p:spPr/>
        <p:txBody>
          <a:bodyPr/>
          <a:lstStyle/>
          <a:p>
            <a:pPr algn="ctr"/>
            <a:r>
              <a:rPr lang="en-US" altLang="en-US" sz="4000">
                <a:solidFill>
                  <a:srgbClr val="FF0000"/>
                </a:solidFill>
                <a:latin typeface="Arial Black" panose="020B0A04020102020204" pitchFamily="34" charset="0"/>
              </a:rPr>
              <a:t>Loss-Leader Pricing</a:t>
            </a:r>
            <a:br>
              <a:rPr lang="en-US" altLang="en-US" sz="4000">
                <a:solidFill>
                  <a:srgbClr val="FF0000"/>
                </a:solidFill>
                <a:latin typeface="Arial Black" panose="020B0A04020102020204" pitchFamily="34" charset="0"/>
              </a:rPr>
            </a:br>
            <a:endParaRPr lang="en-US" altLang="en-US"/>
          </a:p>
        </p:txBody>
      </p:sp>
      <p:sp>
        <p:nvSpPr>
          <p:cNvPr id="616451" name="Content Placeholder 2">
            <a:extLst>
              <a:ext uri="{FF2B5EF4-FFF2-40B4-BE49-F238E27FC236}">
                <a16:creationId xmlns:a16="http://schemas.microsoft.com/office/drawing/2014/main" id="{1EC921F2-CF0B-47D6-ADC7-48BAD1153B97}"/>
              </a:ext>
            </a:extLst>
          </p:cNvPr>
          <p:cNvSpPr>
            <a:spLocks noGrp="1" noChangeArrowheads="1"/>
          </p:cNvSpPr>
          <p:nvPr>
            <p:ph idx="1"/>
          </p:nvPr>
        </p:nvSpPr>
        <p:spPr>
          <a:xfrm>
            <a:off x="1600200" y="1905000"/>
            <a:ext cx="8458200" cy="4114800"/>
          </a:xfrm>
        </p:spPr>
        <p:txBody>
          <a:bodyPr/>
          <a:lstStyle/>
          <a:p>
            <a:r>
              <a:rPr lang="en-US" altLang="en-US"/>
              <a:t>Neck of items </a:t>
            </a:r>
          </a:p>
          <a:p>
            <a:endParaRPr lang="en-US" altLang="en-US"/>
          </a:p>
          <a:p>
            <a:r>
              <a:rPr lang="en-US" altLang="en-US"/>
              <a:t>Tammimi in Saudi Arabia and Pepsi  </a:t>
            </a:r>
          </a:p>
        </p:txBody>
      </p:sp>
      <p:pic>
        <p:nvPicPr>
          <p:cNvPr id="616452" name="Picture 4">
            <a:extLst>
              <a:ext uri="{FF2B5EF4-FFF2-40B4-BE49-F238E27FC236}">
                <a16:creationId xmlns:a16="http://schemas.microsoft.com/office/drawing/2014/main" id="{9BFAC682-B832-5D5B-1ED2-F3F2C4174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419601"/>
            <a:ext cx="37338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53" name="Picture 6">
            <a:extLst>
              <a:ext uri="{FF2B5EF4-FFF2-40B4-BE49-F238E27FC236}">
                <a16:creationId xmlns:a16="http://schemas.microsoft.com/office/drawing/2014/main" id="{8F702AE8-A744-E145-FE0C-5890EDFBD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1" y="3733801"/>
            <a:ext cx="1446213"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a:extLst>
              <a:ext uri="{FF2B5EF4-FFF2-40B4-BE49-F238E27FC236}">
                <a16:creationId xmlns:a16="http://schemas.microsoft.com/office/drawing/2014/main" id="{F1272C22-F7EA-EFEB-A10E-E91DC7AEDD8A}"/>
              </a:ext>
            </a:extLst>
          </p:cNvPr>
          <p:cNvSpPr>
            <a:spLocks noGrp="1" noChangeArrowheads="1"/>
          </p:cNvSpPr>
          <p:nvPr>
            <p:ph type="title"/>
          </p:nvPr>
        </p:nvSpPr>
        <p:spPr/>
        <p:txBody>
          <a:bodyPr/>
          <a:lstStyle/>
          <a:p>
            <a:pPr algn="ctr"/>
            <a:r>
              <a:rPr lang="en-US" altLang="en-US">
                <a:solidFill>
                  <a:srgbClr val="FF0000"/>
                </a:solidFill>
              </a:rPr>
              <a:t>Psychological Pricing</a:t>
            </a:r>
          </a:p>
        </p:txBody>
      </p:sp>
      <p:sp>
        <p:nvSpPr>
          <p:cNvPr id="617475" name="Rectangle 3">
            <a:extLst>
              <a:ext uri="{FF2B5EF4-FFF2-40B4-BE49-F238E27FC236}">
                <a16:creationId xmlns:a16="http://schemas.microsoft.com/office/drawing/2014/main" id="{ABE47CDF-E275-BD56-03BD-0ED22BBAFFC3}"/>
              </a:ext>
            </a:extLst>
          </p:cNvPr>
          <p:cNvSpPr>
            <a:spLocks noGrp="1" noChangeArrowheads="1"/>
          </p:cNvSpPr>
          <p:nvPr>
            <p:ph type="body" sz="half" idx="2"/>
          </p:nvPr>
        </p:nvSpPr>
        <p:spPr>
          <a:xfrm>
            <a:off x="5486400" y="1752600"/>
            <a:ext cx="5029200" cy="4495800"/>
          </a:xfrm>
        </p:spPr>
        <p:txBody>
          <a:bodyPr/>
          <a:lstStyle/>
          <a:p>
            <a:r>
              <a:rPr lang="en-US" altLang="en-US" sz="2400"/>
              <a:t>Considers the psychology of prices and not simply the economics.</a:t>
            </a:r>
          </a:p>
          <a:p>
            <a:r>
              <a:rPr lang="en-US" altLang="en-US" sz="2400"/>
              <a:t>Customers use price </a:t>
            </a:r>
            <a:r>
              <a:rPr lang="en-US" altLang="en-US" sz="2400" u="sng"/>
              <a:t>less</a:t>
            </a:r>
            <a:r>
              <a:rPr lang="en-US" altLang="en-US" sz="2400"/>
              <a:t> when they can judge quality of a product.</a:t>
            </a:r>
          </a:p>
          <a:p>
            <a:r>
              <a:rPr lang="en-US" altLang="en-US" sz="2400"/>
              <a:t>Price becomes an important quality signal when customers can’t judge quality; price is used to say something about a product. </a:t>
            </a:r>
          </a:p>
        </p:txBody>
      </p:sp>
      <p:pic>
        <p:nvPicPr>
          <p:cNvPr id="617476" name="Picture 4" descr="bs00316_">
            <a:extLst>
              <a:ext uri="{FF2B5EF4-FFF2-40B4-BE49-F238E27FC236}">
                <a16:creationId xmlns:a16="http://schemas.microsoft.com/office/drawing/2014/main" id="{5E597633-333A-9C28-7DB8-AA1A838AE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362200"/>
            <a:ext cx="39354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477" name="Text Box 5">
            <a:extLst>
              <a:ext uri="{FF2B5EF4-FFF2-40B4-BE49-F238E27FC236}">
                <a16:creationId xmlns:a16="http://schemas.microsoft.com/office/drawing/2014/main" id="{B14ACB33-0523-2207-BAF2-BB36A6BE8450}"/>
              </a:ext>
            </a:extLst>
          </p:cNvPr>
          <p:cNvSpPr txBox="1">
            <a:spLocks noChangeArrowheads="1"/>
          </p:cNvSpPr>
          <p:nvPr/>
        </p:nvSpPr>
        <p:spPr bwMode="auto">
          <a:xfrm rot="1100455">
            <a:off x="2362200" y="4566614"/>
            <a:ext cx="24257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2400">
                <a:solidFill>
                  <a:schemeClr val="bg2"/>
                </a:solidFill>
                <a:latin typeface="Tahoma" panose="020B0604030504040204" pitchFamily="34" charset="0"/>
              </a:rPr>
              <a:t>Retail $100.00</a:t>
            </a:r>
          </a:p>
          <a:p>
            <a:pPr eaLnBrk="1" hangingPunct="1">
              <a:spcBef>
                <a:spcPct val="50000"/>
              </a:spcBef>
              <a:buClrTx/>
              <a:buSzTx/>
              <a:buFontTx/>
              <a:buNone/>
            </a:pPr>
            <a:r>
              <a:rPr lang="en-US" altLang="en-US" sz="2400">
                <a:solidFill>
                  <a:schemeClr val="bg2"/>
                </a:solidFill>
                <a:latin typeface="Tahoma" panose="020B0604030504040204" pitchFamily="34" charset="0"/>
              </a:rPr>
              <a:t>Cost   $3.00</a:t>
            </a:r>
          </a:p>
        </p:txBody>
      </p:sp>
    </p:spTree>
  </p:cSld>
  <p:clrMapOvr>
    <a:masterClrMapping/>
  </p:clrMapOvr>
  <p:transition spd="slow">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3832</Words>
  <Application>Microsoft Office PowerPoint</Application>
  <PresentationFormat>Widescreen</PresentationFormat>
  <Paragraphs>767</Paragraphs>
  <Slides>106</Slides>
  <Notes>31</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106</vt:i4>
      </vt:variant>
    </vt:vector>
  </HeadingPairs>
  <TitlesOfParts>
    <vt:vector size="119" baseType="lpstr">
      <vt:lpstr>Arial</vt:lpstr>
      <vt:lpstr>Arial Black</vt:lpstr>
      <vt:lpstr>Calibri</vt:lpstr>
      <vt:lpstr>Calibri Light</vt:lpstr>
      <vt:lpstr>Impact</vt:lpstr>
      <vt:lpstr>Tahoma</vt:lpstr>
      <vt:lpstr>Times New Roman</vt:lpstr>
      <vt:lpstr>Trebuchet MS</vt:lpstr>
      <vt:lpstr>Wingdings</vt:lpstr>
      <vt:lpstr>Office Theme</vt:lpstr>
      <vt:lpstr>Photo Editor Photo</vt:lpstr>
      <vt:lpstr>Clip</vt:lpstr>
      <vt:lpstr>MS Org Chart</vt:lpstr>
      <vt:lpstr>Products </vt:lpstr>
      <vt:lpstr>What is a Product?</vt:lpstr>
      <vt:lpstr> What is a Service?</vt:lpstr>
      <vt:lpstr> Product Classifications: Consumer</vt:lpstr>
      <vt:lpstr>Product Life Cycle </vt:lpstr>
      <vt:lpstr>Introduction Stage of the PLC</vt:lpstr>
      <vt:lpstr>Growth Stage of the PLC</vt:lpstr>
      <vt:lpstr>Maturity Stage of the PLC</vt:lpstr>
      <vt:lpstr>Market Evolution</vt:lpstr>
      <vt:lpstr>Marketing in practice example    Maturity Stage of the PLC</vt:lpstr>
      <vt:lpstr>Decline Stage of the PLC</vt:lpstr>
      <vt:lpstr>PLC example</vt:lpstr>
      <vt:lpstr>Product life-cycle marketing strategies </vt:lpstr>
      <vt:lpstr>PLC insight </vt:lpstr>
      <vt:lpstr>PLC insight</vt:lpstr>
      <vt:lpstr>Service </vt:lpstr>
      <vt:lpstr>Products, Services, and Experiences</vt:lpstr>
      <vt:lpstr> Service continuum</vt:lpstr>
      <vt:lpstr>Nature and Characteristic of a Service  </vt:lpstr>
      <vt:lpstr>Service characteristics &amp; how to deal with each of them (Marketing response)</vt:lpstr>
      <vt:lpstr>1-Intangability  </vt:lpstr>
      <vt:lpstr>Physical Evidence and Presentation</vt:lpstr>
      <vt:lpstr>Disney Relies Upon Tangible Cues</vt:lpstr>
      <vt:lpstr>2-Perishability </vt:lpstr>
      <vt:lpstr>3-Inseparability </vt:lpstr>
      <vt:lpstr>4-Variability </vt:lpstr>
      <vt:lpstr>SERVQUAL model   = service quality</vt:lpstr>
      <vt:lpstr>Chapter 5 </vt:lpstr>
      <vt:lpstr>Old Russian proverb</vt:lpstr>
      <vt:lpstr>Pricing </vt:lpstr>
      <vt:lpstr>Operating cycle and pricing </vt:lpstr>
      <vt:lpstr>Gillette Commands a Price Premium</vt:lpstr>
      <vt:lpstr>Types of Cost Factors that  Affect Pricing Decisions </vt:lpstr>
      <vt:lpstr>Some expressions</vt:lpstr>
      <vt:lpstr>Pricing importance </vt:lpstr>
      <vt:lpstr>Pricing importance </vt:lpstr>
      <vt:lpstr>Contribution</vt:lpstr>
      <vt:lpstr>PowerPoint Presentation</vt:lpstr>
      <vt:lpstr>Breakeven analysis </vt:lpstr>
      <vt:lpstr>Economy of scale </vt:lpstr>
      <vt:lpstr>Breakeven Analysis or Target Profit Pricing </vt:lpstr>
      <vt:lpstr>Breakeven analysis</vt:lpstr>
      <vt:lpstr>PowerPoint Presentation</vt:lpstr>
      <vt:lpstr>Perspectives on pricing decisions</vt:lpstr>
      <vt:lpstr>Perspectives on pricing decisions</vt:lpstr>
      <vt:lpstr>Factors Affecting Price Decisions             </vt:lpstr>
      <vt:lpstr>4 Cs on price setting </vt:lpstr>
      <vt:lpstr>PowerPoint Presentation</vt:lpstr>
      <vt:lpstr>Industry structure </vt:lpstr>
      <vt:lpstr>PowerPoint Presentation</vt:lpstr>
      <vt:lpstr>Industry structure </vt:lpstr>
      <vt:lpstr>Influences on Price</vt:lpstr>
      <vt:lpstr>Perceived Value (value proposition)</vt:lpstr>
      <vt:lpstr>Internal Factors Affecting Pricing Decisions: Marketing Objectives</vt:lpstr>
      <vt:lpstr>Internal Factors Affecting Pricing Decisions: Marketing Mix Strategy</vt:lpstr>
      <vt:lpstr>External Factors Affecting Pricing Decisions</vt:lpstr>
      <vt:lpstr>Market and Demand Factors Affecting Pricing Decisions</vt:lpstr>
      <vt:lpstr>Possible Solution to Price Cuts </vt:lpstr>
      <vt:lpstr>Demand Curve</vt:lpstr>
      <vt:lpstr>Price Elasticity of Demand</vt:lpstr>
      <vt:lpstr>Price Elasticity of Demand</vt:lpstr>
      <vt:lpstr>Price inelastic products </vt:lpstr>
      <vt:lpstr>PowerPoint Presentation</vt:lpstr>
      <vt:lpstr>Price &amp; Product Adoption Process</vt:lpstr>
      <vt:lpstr>Case Study: iPhone price</vt:lpstr>
      <vt:lpstr>Case Study: iPhone price</vt:lpstr>
      <vt:lpstr>Pricing methods </vt:lpstr>
      <vt:lpstr>Methods </vt:lpstr>
      <vt:lpstr>PowerPoint Presentation</vt:lpstr>
      <vt:lpstr>Skimming </vt:lpstr>
      <vt:lpstr>Penetration </vt:lpstr>
      <vt:lpstr>Cost plus</vt:lpstr>
      <vt:lpstr>Cost plus / penetration </vt:lpstr>
      <vt:lpstr>Cost plus= markup </vt:lpstr>
      <vt:lpstr>Strengths of cost plus pricing</vt:lpstr>
      <vt:lpstr>Weaknesses of cost plus pricing</vt:lpstr>
      <vt:lpstr>Competition-Based Pricing</vt:lpstr>
      <vt:lpstr>PowerPoint Presentation</vt:lpstr>
      <vt:lpstr>New-Product Pricing Strategies  (Pioneer Pricing strategies)</vt:lpstr>
      <vt:lpstr>Example of skimming pricing</vt:lpstr>
      <vt:lpstr>Strengths of skimming pricing</vt:lpstr>
      <vt:lpstr>Weaknesses of skimming pricing</vt:lpstr>
      <vt:lpstr>Skimming </vt:lpstr>
      <vt:lpstr>New-Product Pricing Strategies</vt:lpstr>
      <vt:lpstr>Strengths of penetration pricing</vt:lpstr>
      <vt:lpstr>Weaknesses of penetration pricing</vt:lpstr>
      <vt:lpstr>Strategic Pricing</vt:lpstr>
      <vt:lpstr>New-Product Pricing</vt:lpstr>
      <vt:lpstr>Perceived value pricing</vt:lpstr>
      <vt:lpstr>Demand pricing</vt:lpstr>
      <vt:lpstr>EDLP</vt:lpstr>
      <vt:lpstr>To offer everyday low prices a company must first have everyday low costs   </vt:lpstr>
      <vt:lpstr>Pricing for Multiple Products</vt:lpstr>
      <vt:lpstr>Product Mix-Pricing Strategies</vt:lpstr>
      <vt:lpstr>PowerPoint Presentation</vt:lpstr>
      <vt:lpstr>Promotional Pricing</vt:lpstr>
      <vt:lpstr>PowerPoint Presentation</vt:lpstr>
      <vt:lpstr>Loss-Leader Pricing </vt:lpstr>
      <vt:lpstr>Psychological Pricing</vt:lpstr>
      <vt:lpstr>Odd-even pricing 9.99 </vt:lpstr>
      <vt:lpstr>PowerPoint Presentation</vt:lpstr>
      <vt:lpstr>Popcorn pricing </vt:lpstr>
      <vt:lpstr>Segmented Pricing</vt:lpstr>
      <vt:lpstr>Price discrimination  (differential pricing)</vt:lpstr>
      <vt:lpstr>Predatory Pricing (dumping)</vt:lpstr>
      <vt:lpstr>International pricing(INCOterms)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Products </dc:title>
  <dc:creator>raafat youssef</dc:creator>
  <cp:lastModifiedBy>raafat youssef</cp:lastModifiedBy>
  <cp:revision>1</cp:revision>
  <dcterms:created xsi:type="dcterms:W3CDTF">2023-08-28T04:55:33Z</dcterms:created>
  <dcterms:modified xsi:type="dcterms:W3CDTF">2023-08-28T04:55:44Z</dcterms:modified>
</cp:coreProperties>
</file>