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675" r:id="rId2"/>
    <p:sldId id="676" r:id="rId3"/>
    <p:sldId id="677" r:id="rId4"/>
    <p:sldId id="1719" r:id="rId5"/>
    <p:sldId id="1708" r:id="rId6"/>
    <p:sldId id="1717" r:id="rId7"/>
    <p:sldId id="1718" r:id="rId8"/>
    <p:sldId id="1707" r:id="rId9"/>
    <p:sldId id="1706" r:id="rId10"/>
    <p:sldId id="1705" r:id="rId11"/>
    <p:sldId id="1681" r:id="rId12"/>
    <p:sldId id="1690" r:id="rId13"/>
    <p:sldId id="1680" r:id="rId14"/>
    <p:sldId id="1691" r:id="rId15"/>
    <p:sldId id="1692" r:id="rId16"/>
    <p:sldId id="1693" r:id="rId17"/>
    <p:sldId id="678" r:id="rId18"/>
    <p:sldId id="679" r:id="rId19"/>
    <p:sldId id="680" r:id="rId20"/>
    <p:sldId id="681" r:id="rId21"/>
    <p:sldId id="682" r:id="rId22"/>
    <p:sldId id="683" r:id="rId23"/>
    <p:sldId id="684" r:id="rId24"/>
    <p:sldId id="685" r:id="rId25"/>
    <p:sldId id="686" r:id="rId26"/>
    <p:sldId id="687" r:id="rId27"/>
    <p:sldId id="689" r:id="rId28"/>
    <p:sldId id="690" r:id="rId29"/>
    <p:sldId id="688" r:id="rId30"/>
    <p:sldId id="691" r:id="rId31"/>
    <p:sldId id="1661" r:id="rId32"/>
    <p:sldId id="1662" r:id="rId33"/>
    <p:sldId id="692" r:id="rId34"/>
    <p:sldId id="693" r:id="rId35"/>
    <p:sldId id="694" r:id="rId36"/>
    <p:sldId id="695" r:id="rId37"/>
    <p:sldId id="696" r:id="rId38"/>
    <p:sldId id="697" r:id="rId39"/>
    <p:sldId id="698" r:id="rId40"/>
    <p:sldId id="699" r:id="rId41"/>
    <p:sldId id="700" r:id="rId42"/>
    <p:sldId id="701" r:id="rId43"/>
    <p:sldId id="702" r:id="rId44"/>
    <p:sldId id="703" r:id="rId45"/>
    <p:sldId id="704" r:id="rId46"/>
    <p:sldId id="705" r:id="rId47"/>
    <p:sldId id="706" r:id="rId48"/>
    <p:sldId id="707" r:id="rId49"/>
    <p:sldId id="708" r:id="rId50"/>
    <p:sldId id="709" r:id="rId51"/>
    <p:sldId id="710" r:id="rId52"/>
    <p:sldId id="711" r:id="rId53"/>
    <p:sldId id="712" r:id="rId54"/>
    <p:sldId id="713" r:id="rId55"/>
    <p:sldId id="714" r:id="rId56"/>
    <p:sldId id="715" r:id="rId57"/>
    <p:sldId id="716" r:id="rId58"/>
    <p:sldId id="717" r:id="rId59"/>
    <p:sldId id="718" r:id="rId60"/>
    <p:sldId id="719" r:id="rId61"/>
    <p:sldId id="720" r:id="rId62"/>
    <p:sldId id="721" r:id="rId63"/>
    <p:sldId id="722" r:id="rId64"/>
    <p:sldId id="1044" r:id="rId65"/>
    <p:sldId id="1045" r:id="rId66"/>
    <p:sldId id="1046" r:id="rId67"/>
    <p:sldId id="723" r:id="rId68"/>
    <p:sldId id="724" r:id="rId69"/>
    <p:sldId id="725" r:id="rId70"/>
    <p:sldId id="726" r:id="rId71"/>
    <p:sldId id="727" r:id="rId72"/>
    <p:sldId id="728" r:id="rId73"/>
    <p:sldId id="729" r:id="rId74"/>
    <p:sldId id="730" r:id="rId75"/>
    <p:sldId id="731" r:id="rId76"/>
    <p:sldId id="732" r:id="rId77"/>
    <p:sldId id="733" r:id="rId78"/>
    <p:sldId id="734" r:id="rId79"/>
    <p:sldId id="928" r:id="rId80"/>
    <p:sldId id="929" r:id="rId81"/>
    <p:sldId id="930" r:id="rId82"/>
    <p:sldId id="931" r:id="rId83"/>
    <p:sldId id="932" r:id="rId84"/>
    <p:sldId id="933" r:id="rId85"/>
    <p:sldId id="934" r:id="rId86"/>
    <p:sldId id="935" r:id="rId87"/>
    <p:sldId id="936" r:id="rId88"/>
    <p:sldId id="937" r:id="rId89"/>
    <p:sldId id="735" r:id="rId90"/>
    <p:sldId id="736" r:id="rId91"/>
    <p:sldId id="737" r:id="rId92"/>
    <p:sldId id="738" r:id="rId93"/>
    <p:sldId id="739" r:id="rId94"/>
    <p:sldId id="740" r:id="rId95"/>
    <p:sldId id="741" r:id="rId96"/>
    <p:sldId id="742" r:id="rId97"/>
    <p:sldId id="743" r:id="rId98"/>
    <p:sldId id="744" r:id="rId99"/>
    <p:sldId id="745" r:id="rId100"/>
    <p:sldId id="746" r:id="rId101"/>
    <p:sldId id="747" r:id="rId102"/>
    <p:sldId id="748" r:id="rId103"/>
    <p:sldId id="749" r:id="rId104"/>
    <p:sldId id="750" r:id="rId105"/>
    <p:sldId id="751" r:id="rId106"/>
    <p:sldId id="752" r:id="rId107"/>
    <p:sldId id="753" r:id="rId108"/>
    <p:sldId id="754" r:id="rId109"/>
    <p:sldId id="755" r:id="rId110"/>
    <p:sldId id="756" r:id="rId111"/>
    <p:sldId id="757" r:id="rId112"/>
    <p:sldId id="758" r:id="rId113"/>
    <p:sldId id="759" r:id="rId114"/>
    <p:sldId id="760" r:id="rId115"/>
    <p:sldId id="761" r:id="rId116"/>
    <p:sldId id="762" r:id="rId117"/>
    <p:sldId id="763" r:id="rId118"/>
    <p:sldId id="764" r:id="rId119"/>
    <p:sldId id="765" r:id="rId120"/>
    <p:sldId id="766" r:id="rId121"/>
    <p:sldId id="767" r:id="rId122"/>
    <p:sldId id="768" r:id="rId123"/>
    <p:sldId id="769" r:id="rId124"/>
    <p:sldId id="770" r:id="rId125"/>
    <p:sldId id="771" r:id="rId126"/>
    <p:sldId id="772" r:id="rId127"/>
    <p:sldId id="773" r:id="rId128"/>
    <p:sldId id="774" r:id="rId129"/>
    <p:sldId id="775" r:id="rId130"/>
    <p:sldId id="776" r:id="rId131"/>
    <p:sldId id="777" r:id="rId132"/>
    <p:sldId id="778" r:id="rId133"/>
    <p:sldId id="779" r:id="rId134"/>
    <p:sldId id="780" r:id="rId135"/>
    <p:sldId id="781" r:id="rId136"/>
    <p:sldId id="782" r:id="rId137"/>
    <p:sldId id="783" r:id="rId138"/>
    <p:sldId id="784" r:id="rId139"/>
    <p:sldId id="785" r:id="rId140"/>
    <p:sldId id="786" r:id="rId141"/>
    <p:sldId id="787" r:id="rId142"/>
    <p:sldId id="788" r:id="rId143"/>
    <p:sldId id="789" r:id="rId144"/>
    <p:sldId id="790" r:id="rId145"/>
    <p:sldId id="791" r:id="rId146"/>
    <p:sldId id="792" r:id="rId147"/>
    <p:sldId id="793" r:id="rId148"/>
    <p:sldId id="794" r:id="rId149"/>
    <p:sldId id="795" r:id="rId150"/>
    <p:sldId id="796" r:id="rId151"/>
    <p:sldId id="797" r:id="rId152"/>
    <p:sldId id="798" r:id="rId153"/>
    <p:sldId id="799" r:id="rId154"/>
    <p:sldId id="800" r:id="rId155"/>
    <p:sldId id="801" r:id="rId156"/>
    <p:sldId id="802" r:id="rId157"/>
    <p:sldId id="803" r:id="rId158"/>
    <p:sldId id="804" r:id="rId159"/>
    <p:sldId id="805" r:id="rId160"/>
    <p:sldId id="806" r:id="rId161"/>
    <p:sldId id="807" r:id="rId162"/>
    <p:sldId id="808" r:id="rId1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80C6B-CDCF-492C-A59C-E1C4D6C5418C}" type="datetimeFigureOut">
              <a:rPr lang="en-CA" smtClean="0"/>
              <a:t>2023-09-01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6FA9E-797B-478D-9B21-6B2CBE347B0B}" type="slidenum">
              <a:rPr lang="en-CA" smtClean="0"/>
              <a:t>‹#›</a:t>
            </a:fld>
            <a:endParaRPr lang="en-CA"/>
          </a:p>
        </p:txBody>
      </p:sp>
    </p:spTree>
    <p:extLst>
      <p:ext uri="{BB962C8B-B14F-4D97-AF65-F5344CB8AC3E}">
        <p14:creationId xmlns:p14="http://schemas.microsoft.com/office/powerpoint/2010/main" val="1150631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7">
            <a:extLst>
              <a:ext uri="{FF2B5EF4-FFF2-40B4-BE49-F238E27FC236}">
                <a16:creationId xmlns:a16="http://schemas.microsoft.com/office/drawing/2014/main" id="{7E100B62-4D55-990A-524A-D3D95E908C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4C87A9C9-3473-4F49-A754-E070C70F6A07}" type="slidenum">
              <a:rPr lang="ar-EG" altLang="en-US" b="0" baseline="0" smtClean="0">
                <a:latin typeface="Arial" panose="020B0604020202020204" pitchFamily="34" charset="0"/>
              </a:rPr>
              <a:pPr/>
              <a:t>2</a:t>
            </a:fld>
            <a:endParaRPr lang="en-US" altLang="en-US" b="0" baseline="0">
              <a:latin typeface="Arial" panose="020B0604020202020204" pitchFamily="34" charset="0"/>
            </a:endParaRPr>
          </a:p>
        </p:txBody>
      </p:sp>
      <p:sp>
        <p:nvSpPr>
          <p:cNvPr id="730115" name="Rectangle 2">
            <a:extLst>
              <a:ext uri="{FF2B5EF4-FFF2-40B4-BE49-F238E27FC236}">
                <a16:creationId xmlns:a16="http://schemas.microsoft.com/office/drawing/2014/main" id="{CA845123-D926-46DA-3B5B-DF2853F428B2}"/>
              </a:ext>
            </a:extLst>
          </p:cNvPr>
          <p:cNvSpPr>
            <a:spLocks noGrp="1" noRot="1" noChangeAspect="1" noChangeArrowheads="1" noTextEdit="1"/>
          </p:cNvSpPr>
          <p:nvPr>
            <p:ph type="sldImg"/>
          </p:nvPr>
        </p:nvSpPr>
        <p:spPr>
          <a:ln/>
        </p:spPr>
      </p:sp>
      <p:sp>
        <p:nvSpPr>
          <p:cNvPr id="730116" name="Rectangle 3">
            <a:extLst>
              <a:ext uri="{FF2B5EF4-FFF2-40B4-BE49-F238E27FC236}">
                <a16:creationId xmlns:a16="http://schemas.microsoft.com/office/drawing/2014/main" id="{2557F623-1A3D-9A5C-9640-36787DD1C4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7">
            <a:extLst>
              <a:ext uri="{FF2B5EF4-FFF2-40B4-BE49-F238E27FC236}">
                <a16:creationId xmlns:a16="http://schemas.microsoft.com/office/drawing/2014/main" id="{0BD20691-5E5F-442B-6EB6-93A2B3E4F6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B75A15A9-B9DF-4210-85A0-C431966CA6CE}" type="slidenum">
              <a:rPr lang="ar-EG" altLang="en-US" b="0" baseline="0" smtClean="0">
                <a:latin typeface="Arial" panose="020B0604020202020204" pitchFamily="34" charset="0"/>
              </a:rPr>
              <a:pPr/>
              <a:t>67</a:t>
            </a:fld>
            <a:endParaRPr lang="en-US" altLang="en-US" b="0" baseline="0">
              <a:latin typeface="Arial" panose="020B0604020202020204" pitchFamily="34" charset="0"/>
            </a:endParaRPr>
          </a:p>
        </p:txBody>
      </p:sp>
      <p:sp>
        <p:nvSpPr>
          <p:cNvPr id="805891" name="Rectangle 2">
            <a:extLst>
              <a:ext uri="{FF2B5EF4-FFF2-40B4-BE49-F238E27FC236}">
                <a16:creationId xmlns:a16="http://schemas.microsoft.com/office/drawing/2014/main" id="{77A9ED22-8978-1645-FDB1-44424CDF811A}"/>
              </a:ext>
            </a:extLst>
          </p:cNvPr>
          <p:cNvSpPr>
            <a:spLocks noGrp="1" noRot="1" noChangeAspect="1" noChangeArrowheads="1" noTextEdit="1"/>
          </p:cNvSpPr>
          <p:nvPr>
            <p:ph type="sldImg"/>
          </p:nvPr>
        </p:nvSpPr>
        <p:spPr>
          <a:ln/>
        </p:spPr>
      </p:sp>
      <p:sp>
        <p:nvSpPr>
          <p:cNvPr id="805892" name="Rectangle 3">
            <a:extLst>
              <a:ext uri="{FF2B5EF4-FFF2-40B4-BE49-F238E27FC236}">
                <a16:creationId xmlns:a16="http://schemas.microsoft.com/office/drawing/2014/main" id="{06A8E5A4-94C7-E096-1197-8DD4AA3A388E}"/>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7">
            <a:extLst>
              <a:ext uri="{FF2B5EF4-FFF2-40B4-BE49-F238E27FC236}">
                <a16:creationId xmlns:a16="http://schemas.microsoft.com/office/drawing/2014/main" id="{5814372D-98FC-04A3-DC07-2500E82B7C7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CC975DAC-A8DD-431E-A800-A85C10ED7D2F}" type="slidenum">
              <a:rPr lang="ar-EG" altLang="en-US" b="0" baseline="0" smtClean="0">
                <a:latin typeface="Arial" panose="020B0604020202020204" pitchFamily="34" charset="0"/>
              </a:rPr>
              <a:pPr/>
              <a:t>68</a:t>
            </a:fld>
            <a:endParaRPr lang="en-US" altLang="en-US" b="0" baseline="0">
              <a:latin typeface="Arial" panose="020B0604020202020204" pitchFamily="34" charset="0"/>
            </a:endParaRPr>
          </a:p>
        </p:txBody>
      </p:sp>
      <p:sp>
        <p:nvSpPr>
          <p:cNvPr id="807939" name="Rectangle 2">
            <a:extLst>
              <a:ext uri="{FF2B5EF4-FFF2-40B4-BE49-F238E27FC236}">
                <a16:creationId xmlns:a16="http://schemas.microsoft.com/office/drawing/2014/main" id="{98FBD1B4-9E2D-2FE1-7C91-FF93F6BFD9D5}"/>
              </a:ext>
            </a:extLst>
          </p:cNvPr>
          <p:cNvSpPr>
            <a:spLocks noGrp="1" noRot="1" noChangeAspect="1" noChangeArrowheads="1" noTextEdit="1"/>
          </p:cNvSpPr>
          <p:nvPr>
            <p:ph type="sldImg"/>
          </p:nvPr>
        </p:nvSpPr>
        <p:spPr>
          <a:ln/>
        </p:spPr>
      </p:sp>
      <p:sp>
        <p:nvSpPr>
          <p:cNvPr id="807940" name="Rectangle 3">
            <a:extLst>
              <a:ext uri="{FF2B5EF4-FFF2-40B4-BE49-F238E27FC236}">
                <a16:creationId xmlns:a16="http://schemas.microsoft.com/office/drawing/2014/main" id="{FA62EA59-EE3E-0600-E950-CC2879FF64A0}"/>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a:extLst>
              <a:ext uri="{FF2B5EF4-FFF2-40B4-BE49-F238E27FC236}">
                <a16:creationId xmlns:a16="http://schemas.microsoft.com/office/drawing/2014/main" id="{4A329F8A-FD87-70B2-27EB-59C4073DC11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9E935945-4F1D-4E95-9086-C432D43B516E}" type="slidenum">
              <a:rPr lang="ar-EG" altLang="en-US" b="0" baseline="0" smtClean="0">
                <a:latin typeface="Arial" panose="020B0604020202020204" pitchFamily="34" charset="0"/>
              </a:rPr>
              <a:pPr/>
              <a:t>70</a:t>
            </a:fld>
            <a:endParaRPr lang="en-US" altLang="en-US" b="0" baseline="0">
              <a:latin typeface="Arial" panose="020B0604020202020204" pitchFamily="34" charset="0"/>
            </a:endParaRPr>
          </a:p>
        </p:txBody>
      </p:sp>
      <p:sp>
        <p:nvSpPr>
          <p:cNvPr id="811011" name="Rectangle 2">
            <a:extLst>
              <a:ext uri="{FF2B5EF4-FFF2-40B4-BE49-F238E27FC236}">
                <a16:creationId xmlns:a16="http://schemas.microsoft.com/office/drawing/2014/main" id="{3A5B9285-5BE4-FD48-B40E-3D95A05679A7}"/>
              </a:ext>
            </a:extLst>
          </p:cNvPr>
          <p:cNvSpPr>
            <a:spLocks noGrp="1" noRot="1" noChangeAspect="1" noChangeArrowheads="1" noTextEdit="1"/>
          </p:cNvSpPr>
          <p:nvPr>
            <p:ph type="sldImg"/>
          </p:nvPr>
        </p:nvSpPr>
        <p:spPr>
          <a:ln/>
        </p:spPr>
      </p:sp>
      <p:sp>
        <p:nvSpPr>
          <p:cNvPr id="811012" name="Rectangle 3">
            <a:extLst>
              <a:ext uri="{FF2B5EF4-FFF2-40B4-BE49-F238E27FC236}">
                <a16:creationId xmlns:a16="http://schemas.microsoft.com/office/drawing/2014/main" id="{DCC17101-2806-6727-1BC0-FA8FF3A8FCDC}"/>
              </a:ext>
            </a:extLst>
          </p:cNvPr>
          <p:cNvSpPr>
            <a:spLocks noGrp="1" noChangeArrowheads="1"/>
          </p:cNvSpPr>
          <p:nvPr>
            <p:ph type="body" idx="1"/>
          </p:nvPr>
        </p:nvSpPr>
        <p:spPr>
          <a:xfrm>
            <a:off x="889000" y="4686300"/>
            <a:ext cx="4884738" cy="44402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a:extLst>
              <a:ext uri="{FF2B5EF4-FFF2-40B4-BE49-F238E27FC236}">
                <a16:creationId xmlns:a16="http://schemas.microsoft.com/office/drawing/2014/main" id="{B58D967B-A976-8EAC-E8B1-C4293A2ED3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1085A0B0-4D07-47AE-809E-604271DBF1B4}" type="slidenum">
              <a:rPr lang="ar-EG" altLang="en-US" b="0" baseline="0" smtClean="0">
                <a:latin typeface="Arial" panose="020B0604020202020204" pitchFamily="34" charset="0"/>
              </a:rPr>
              <a:pPr/>
              <a:t>71</a:t>
            </a:fld>
            <a:endParaRPr lang="en-US" altLang="en-US" b="0" baseline="0">
              <a:latin typeface="Arial" panose="020B0604020202020204" pitchFamily="34" charset="0"/>
            </a:endParaRPr>
          </a:p>
        </p:txBody>
      </p:sp>
      <p:sp>
        <p:nvSpPr>
          <p:cNvPr id="813059" name="Rectangle 2">
            <a:extLst>
              <a:ext uri="{FF2B5EF4-FFF2-40B4-BE49-F238E27FC236}">
                <a16:creationId xmlns:a16="http://schemas.microsoft.com/office/drawing/2014/main" id="{F588BBFF-E4BA-ED30-5B68-1281A8DB5F8C}"/>
              </a:ext>
            </a:extLst>
          </p:cNvPr>
          <p:cNvSpPr>
            <a:spLocks noGrp="1" noRot="1" noChangeAspect="1" noChangeArrowheads="1" noTextEdit="1"/>
          </p:cNvSpPr>
          <p:nvPr>
            <p:ph type="sldImg"/>
          </p:nvPr>
        </p:nvSpPr>
        <p:spPr>
          <a:xfrm>
            <a:off x="488950" y="328613"/>
            <a:ext cx="5649913" cy="3178175"/>
          </a:xfrm>
          <a:ln w="12700" cap="flat">
            <a:solidFill>
              <a:schemeClr val="tx1"/>
            </a:solidFill>
          </a:ln>
        </p:spPr>
      </p:sp>
      <p:sp>
        <p:nvSpPr>
          <p:cNvPr id="813060" name="Rectangle 3">
            <a:extLst>
              <a:ext uri="{FF2B5EF4-FFF2-40B4-BE49-F238E27FC236}">
                <a16:creationId xmlns:a16="http://schemas.microsoft.com/office/drawing/2014/main" id="{BFF63343-80AB-77DF-D1FB-4A3ED274824B}"/>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a:extLst>
              <a:ext uri="{FF2B5EF4-FFF2-40B4-BE49-F238E27FC236}">
                <a16:creationId xmlns:a16="http://schemas.microsoft.com/office/drawing/2014/main" id="{E715A2FA-A057-51B2-DD0C-699B682ED90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2E07C93D-CA81-4D62-89E6-709514C94A79}" type="slidenum">
              <a:rPr lang="ar-EG" altLang="en-US" b="0" baseline="0" smtClean="0">
                <a:latin typeface="Arial" panose="020B0604020202020204" pitchFamily="34" charset="0"/>
              </a:rPr>
              <a:pPr/>
              <a:t>72</a:t>
            </a:fld>
            <a:endParaRPr lang="en-US" altLang="en-US" b="0" baseline="0">
              <a:latin typeface="Arial" panose="020B0604020202020204" pitchFamily="34" charset="0"/>
            </a:endParaRPr>
          </a:p>
        </p:txBody>
      </p:sp>
      <p:sp>
        <p:nvSpPr>
          <p:cNvPr id="815107" name="Rectangle 2">
            <a:extLst>
              <a:ext uri="{FF2B5EF4-FFF2-40B4-BE49-F238E27FC236}">
                <a16:creationId xmlns:a16="http://schemas.microsoft.com/office/drawing/2014/main" id="{DB7F046E-3C27-0264-2F6F-832E743B9230}"/>
              </a:ext>
            </a:extLst>
          </p:cNvPr>
          <p:cNvSpPr>
            <a:spLocks noGrp="1" noRot="1" noChangeAspect="1" noChangeArrowheads="1" noTextEdit="1"/>
          </p:cNvSpPr>
          <p:nvPr>
            <p:ph type="sldImg"/>
          </p:nvPr>
        </p:nvSpPr>
        <p:spPr>
          <a:xfrm>
            <a:off x="414338" y="411163"/>
            <a:ext cx="5649912" cy="3178175"/>
          </a:xfrm>
          <a:ln w="12700" cap="flat">
            <a:solidFill>
              <a:schemeClr val="tx1"/>
            </a:solidFill>
          </a:ln>
        </p:spPr>
      </p:sp>
      <p:sp>
        <p:nvSpPr>
          <p:cNvPr id="815108" name="Rectangle 3">
            <a:extLst>
              <a:ext uri="{FF2B5EF4-FFF2-40B4-BE49-F238E27FC236}">
                <a16:creationId xmlns:a16="http://schemas.microsoft.com/office/drawing/2014/main" id="{4C670435-603B-AC64-AF2D-DD42B6254BA1}"/>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a:extLst>
              <a:ext uri="{FF2B5EF4-FFF2-40B4-BE49-F238E27FC236}">
                <a16:creationId xmlns:a16="http://schemas.microsoft.com/office/drawing/2014/main" id="{4BC9CA22-21F0-BB13-0E4C-B8B0A71F64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162B631F-5C3F-4566-9E88-81A06D429F45}" type="slidenum">
              <a:rPr lang="ar-EG" altLang="en-US" b="0" baseline="0" smtClean="0">
                <a:latin typeface="Arial" panose="020B0604020202020204" pitchFamily="34" charset="0"/>
              </a:rPr>
              <a:pPr/>
              <a:t>73</a:t>
            </a:fld>
            <a:endParaRPr lang="en-US" altLang="en-US" b="0" baseline="0">
              <a:latin typeface="Arial" panose="020B0604020202020204" pitchFamily="34" charset="0"/>
            </a:endParaRPr>
          </a:p>
        </p:txBody>
      </p:sp>
      <p:sp>
        <p:nvSpPr>
          <p:cNvPr id="817155" name="Rectangle 2">
            <a:extLst>
              <a:ext uri="{FF2B5EF4-FFF2-40B4-BE49-F238E27FC236}">
                <a16:creationId xmlns:a16="http://schemas.microsoft.com/office/drawing/2014/main" id="{CD6CD8D0-E950-2D35-91C6-478A0D0BFEEC}"/>
              </a:ext>
            </a:extLst>
          </p:cNvPr>
          <p:cNvSpPr>
            <a:spLocks noGrp="1" noRot="1" noChangeAspect="1" noChangeArrowheads="1" noTextEdit="1"/>
          </p:cNvSpPr>
          <p:nvPr>
            <p:ph type="sldImg"/>
          </p:nvPr>
        </p:nvSpPr>
        <p:spPr>
          <a:xfrm>
            <a:off x="1417638" y="411163"/>
            <a:ext cx="4237037" cy="3178175"/>
          </a:xfrm>
          <a:ln w="12700" cap="flat">
            <a:solidFill>
              <a:schemeClr val="tx1"/>
            </a:solidFill>
          </a:ln>
        </p:spPr>
      </p:sp>
      <p:sp>
        <p:nvSpPr>
          <p:cNvPr id="817156" name="Rectangle 3">
            <a:extLst>
              <a:ext uri="{FF2B5EF4-FFF2-40B4-BE49-F238E27FC236}">
                <a16:creationId xmlns:a16="http://schemas.microsoft.com/office/drawing/2014/main" id="{04665A67-E2A0-8142-EE0E-A09A54D724CF}"/>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7">
            <a:extLst>
              <a:ext uri="{FF2B5EF4-FFF2-40B4-BE49-F238E27FC236}">
                <a16:creationId xmlns:a16="http://schemas.microsoft.com/office/drawing/2014/main" id="{3B607ECC-93AE-757D-AF55-697DF838D4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6FB39280-9586-42B7-92B5-6C9AA180B4EC}" type="slidenum">
              <a:rPr lang="ar-EG" altLang="en-US" b="0" baseline="0" smtClean="0">
                <a:latin typeface="Arial" panose="020B0604020202020204" pitchFamily="34" charset="0"/>
              </a:rPr>
              <a:pPr/>
              <a:t>91</a:t>
            </a:fld>
            <a:endParaRPr lang="en-US" altLang="en-US" b="0" baseline="0">
              <a:latin typeface="Arial" panose="020B0604020202020204" pitchFamily="34" charset="0"/>
            </a:endParaRPr>
          </a:p>
        </p:txBody>
      </p:sp>
      <p:sp>
        <p:nvSpPr>
          <p:cNvPr id="836611" name="Rectangle 2">
            <a:extLst>
              <a:ext uri="{FF2B5EF4-FFF2-40B4-BE49-F238E27FC236}">
                <a16:creationId xmlns:a16="http://schemas.microsoft.com/office/drawing/2014/main" id="{276C64EC-7A16-3E4D-FFB9-3E69E1382326}"/>
              </a:ext>
            </a:extLst>
          </p:cNvPr>
          <p:cNvSpPr>
            <a:spLocks noGrp="1" noRot="1" noChangeAspect="1" noChangeArrowheads="1" noTextEdit="1"/>
          </p:cNvSpPr>
          <p:nvPr>
            <p:ph type="sldImg"/>
          </p:nvPr>
        </p:nvSpPr>
        <p:spPr>
          <a:ln/>
        </p:spPr>
      </p:sp>
      <p:sp>
        <p:nvSpPr>
          <p:cNvPr id="836612" name="Rectangle 3">
            <a:extLst>
              <a:ext uri="{FF2B5EF4-FFF2-40B4-BE49-F238E27FC236}">
                <a16:creationId xmlns:a16="http://schemas.microsoft.com/office/drawing/2014/main" id="{528FD62B-11C9-25AE-8604-78CF8608211E}"/>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7">
            <a:extLst>
              <a:ext uri="{FF2B5EF4-FFF2-40B4-BE49-F238E27FC236}">
                <a16:creationId xmlns:a16="http://schemas.microsoft.com/office/drawing/2014/main" id="{D8A15563-66D4-FF6C-A14B-A643AE2B42D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4867EDB1-679D-4E6F-A519-8A4E7EC1F1B7}" type="slidenum">
              <a:rPr lang="ar-EG" altLang="en-US" b="0" baseline="0" smtClean="0">
                <a:latin typeface="Arial" panose="020B0604020202020204" pitchFamily="34" charset="0"/>
              </a:rPr>
              <a:pPr/>
              <a:t>92</a:t>
            </a:fld>
            <a:endParaRPr lang="en-US" altLang="en-US" b="0" baseline="0">
              <a:latin typeface="Arial" panose="020B0604020202020204" pitchFamily="34" charset="0"/>
            </a:endParaRPr>
          </a:p>
        </p:txBody>
      </p:sp>
      <p:sp>
        <p:nvSpPr>
          <p:cNvPr id="838659" name="Rectangle 2">
            <a:extLst>
              <a:ext uri="{FF2B5EF4-FFF2-40B4-BE49-F238E27FC236}">
                <a16:creationId xmlns:a16="http://schemas.microsoft.com/office/drawing/2014/main" id="{7E4A952D-4DAE-0F97-7400-9B3A11DB4B86}"/>
              </a:ext>
            </a:extLst>
          </p:cNvPr>
          <p:cNvSpPr>
            <a:spLocks noGrp="1" noRot="1" noChangeAspect="1" noChangeArrowheads="1" noTextEdit="1"/>
          </p:cNvSpPr>
          <p:nvPr>
            <p:ph type="sldImg"/>
          </p:nvPr>
        </p:nvSpPr>
        <p:spPr>
          <a:ln/>
        </p:spPr>
      </p:sp>
      <p:sp>
        <p:nvSpPr>
          <p:cNvPr id="838660" name="Rectangle 3">
            <a:extLst>
              <a:ext uri="{FF2B5EF4-FFF2-40B4-BE49-F238E27FC236}">
                <a16:creationId xmlns:a16="http://schemas.microsoft.com/office/drawing/2014/main" id="{31914236-52E4-58BB-AAAA-0C25D66BF613}"/>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a:extLst>
              <a:ext uri="{FF2B5EF4-FFF2-40B4-BE49-F238E27FC236}">
                <a16:creationId xmlns:a16="http://schemas.microsoft.com/office/drawing/2014/main" id="{4B3E4544-791C-2063-647E-7F2B417BA44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9D5B59F9-3AEF-4F99-8165-CA25FFF49058}" type="slidenum">
              <a:rPr lang="ar-EG" altLang="en-US" b="0" baseline="0" smtClean="0">
                <a:latin typeface="Arial" panose="020B0604020202020204" pitchFamily="34" charset="0"/>
              </a:rPr>
              <a:pPr/>
              <a:t>96</a:t>
            </a:fld>
            <a:endParaRPr lang="en-US" altLang="en-US" b="0" baseline="0">
              <a:latin typeface="Arial" panose="020B0604020202020204" pitchFamily="34" charset="0"/>
            </a:endParaRPr>
          </a:p>
        </p:txBody>
      </p:sp>
      <p:sp>
        <p:nvSpPr>
          <p:cNvPr id="843779" name="Rectangle 2">
            <a:extLst>
              <a:ext uri="{FF2B5EF4-FFF2-40B4-BE49-F238E27FC236}">
                <a16:creationId xmlns:a16="http://schemas.microsoft.com/office/drawing/2014/main" id="{02C8623C-C1F2-CBCB-93DF-602D2C6440DE}"/>
              </a:ext>
            </a:extLst>
          </p:cNvPr>
          <p:cNvSpPr>
            <a:spLocks noGrp="1" noRot="1" noChangeAspect="1" noChangeArrowheads="1" noTextEdit="1"/>
          </p:cNvSpPr>
          <p:nvPr>
            <p:ph type="sldImg"/>
          </p:nvPr>
        </p:nvSpPr>
        <p:spPr>
          <a:ln/>
        </p:spPr>
      </p:sp>
      <p:sp>
        <p:nvSpPr>
          <p:cNvPr id="843780" name="Rectangle 3">
            <a:extLst>
              <a:ext uri="{FF2B5EF4-FFF2-40B4-BE49-F238E27FC236}">
                <a16:creationId xmlns:a16="http://schemas.microsoft.com/office/drawing/2014/main" id="{FFDD5CF0-39CA-0E90-CCB9-5A0674DA4699}"/>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a:extLst>
              <a:ext uri="{FF2B5EF4-FFF2-40B4-BE49-F238E27FC236}">
                <a16:creationId xmlns:a16="http://schemas.microsoft.com/office/drawing/2014/main" id="{883961C7-2D74-E5C0-4460-1520829957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B41F65A4-D5E8-43A5-81A0-2DEA64A07EFB}" type="slidenum">
              <a:rPr lang="ar-EG" altLang="en-US" b="0" baseline="0" smtClean="0">
                <a:latin typeface="Arial" panose="020B0604020202020204" pitchFamily="34" charset="0"/>
              </a:rPr>
              <a:pPr/>
              <a:t>97</a:t>
            </a:fld>
            <a:endParaRPr lang="en-US" altLang="en-US" b="0" baseline="0">
              <a:latin typeface="Arial" panose="020B0604020202020204" pitchFamily="34" charset="0"/>
            </a:endParaRPr>
          </a:p>
        </p:txBody>
      </p:sp>
      <p:sp>
        <p:nvSpPr>
          <p:cNvPr id="845827" name="Rectangle 2">
            <a:extLst>
              <a:ext uri="{FF2B5EF4-FFF2-40B4-BE49-F238E27FC236}">
                <a16:creationId xmlns:a16="http://schemas.microsoft.com/office/drawing/2014/main" id="{ECF5FF0E-E92A-293B-C188-15AAC9A4D1E3}"/>
              </a:ext>
            </a:extLst>
          </p:cNvPr>
          <p:cNvSpPr>
            <a:spLocks noGrp="1" noRot="1" noChangeAspect="1" noChangeArrowheads="1" noTextEdit="1"/>
          </p:cNvSpPr>
          <p:nvPr>
            <p:ph type="sldImg"/>
          </p:nvPr>
        </p:nvSpPr>
        <p:spPr>
          <a:xfrm>
            <a:off x="1219200" y="987425"/>
            <a:ext cx="3783013" cy="2836863"/>
          </a:xfrm>
          <a:ln w="12700" cap="flat">
            <a:solidFill>
              <a:schemeClr val="tx1"/>
            </a:solidFill>
          </a:ln>
        </p:spPr>
      </p:sp>
      <p:sp>
        <p:nvSpPr>
          <p:cNvPr id="845828" name="Rectangle 3">
            <a:extLst>
              <a:ext uri="{FF2B5EF4-FFF2-40B4-BE49-F238E27FC236}">
                <a16:creationId xmlns:a16="http://schemas.microsoft.com/office/drawing/2014/main" id="{D5AEE776-5F24-A89B-E738-A0B306B83B2E}"/>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a:extLst>
              <a:ext uri="{FF2B5EF4-FFF2-40B4-BE49-F238E27FC236}">
                <a16:creationId xmlns:a16="http://schemas.microsoft.com/office/drawing/2014/main" id="{8C2CAD68-71B9-ECFC-F3AA-984988C2EF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BAFC971E-BCEB-4706-82AA-E2A6F0ABED1D}" type="slidenum">
              <a:rPr lang="ar-EG" altLang="en-US" b="0" baseline="0" smtClean="0">
                <a:latin typeface="Arial" panose="020B0604020202020204" pitchFamily="34" charset="0"/>
              </a:rPr>
              <a:pPr/>
              <a:t>3</a:t>
            </a:fld>
            <a:endParaRPr lang="en-US" altLang="en-US" b="0" baseline="0">
              <a:latin typeface="Arial" panose="020B0604020202020204" pitchFamily="34" charset="0"/>
            </a:endParaRPr>
          </a:p>
        </p:txBody>
      </p:sp>
      <p:sp>
        <p:nvSpPr>
          <p:cNvPr id="732163" name="Rectangle 2">
            <a:extLst>
              <a:ext uri="{FF2B5EF4-FFF2-40B4-BE49-F238E27FC236}">
                <a16:creationId xmlns:a16="http://schemas.microsoft.com/office/drawing/2014/main" id="{595224AD-FFE2-7329-264C-4DFE055F5112}"/>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a:extLst>
              <a:ext uri="{FF2B5EF4-FFF2-40B4-BE49-F238E27FC236}">
                <a16:creationId xmlns:a16="http://schemas.microsoft.com/office/drawing/2014/main" id="{2D40BDE2-FC45-175D-1487-A3499B7887A8}"/>
              </a:ext>
            </a:extLst>
          </p:cNvPr>
          <p:cNvSpPr>
            <a:spLocks noGrp="1" noRot="1" noChangeAspect="1" noChangeArrowheads="1" noTextEdit="1"/>
          </p:cNvSpPr>
          <p:nvPr>
            <p:ph type="sldImg"/>
          </p:nvPr>
        </p:nvSpPr>
        <p:spPr>
          <a:ln/>
        </p:spPr>
      </p:sp>
      <p:sp>
        <p:nvSpPr>
          <p:cNvPr id="854019" name="Rectangle 3">
            <a:extLst>
              <a:ext uri="{FF2B5EF4-FFF2-40B4-BE49-F238E27FC236}">
                <a16:creationId xmlns:a16="http://schemas.microsoft.com/office/drawing/2014/main" id="{8F2B6427-B998-3400-EDD6-70056D17C6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cs typeface="Arial" panose="020B0604020202020204" pitchFamily="34" charset="0"/>
              </a:rPr>
              <a:t>Click on the video icon to launch a video clip about Procter &amp; Gamble’s advertising history.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7">
            <a:extLst>
              <a:ext uri="{FF2B5EF4-FFF2-40B4-BE49-F238E27FC236}">
                <a16:creationId xmlns:a16="http://schemas.microsoft.com/office/drawing/2014/main" id="{E3E91836-6435-4760-7789-79CED774FE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37931725" indent="-37474525">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4863FD85-C706-4CC5-A4CE-748247C1DBA4}" type="slidenum">
              <a:rPr lang="ar-SA" altLang="en-US" b="0" baseline="0" smtClean="0">
                <a:latin typeface="Arial" panose="020B0604020202020204" pitchFamily="34" charset="0"/>
                <a:ea typeface="MS PGothic" panose="020B0600070205080204" pitchFamily="34" charset="-128"/>
              </a:rPr>
              <a:pPr/>
              <a:t>106</a:t>
            </a:fld>
            <a:endParaRPr lang="ar-SA" altLang="en-US" b="0" baseline="0">
              <a:latin typeface="Arial" panose="020B0604020202020204" pitchFamily="34" charset="0"/>
              <a:ea typeface="MS PGothic" panose="020B0600070205080204" pitchFamily="34" charset="-128"/>
            </a:endParaRPr>
          </a:p>
        </p:txBody>
      </p:sp>
      <p:sp>
        <p:nvSpPr>
          <p:cNvPr id="857091" name="Rectangle 2">
            <a:extLst>
              <a:ext uri="{FF2B5EF4-FFF2-40B4-BE49-F238E27FC236}">
                <a16:creationId xmlns:a16="http://schemas.microsoft.com/office/drawing/2014/main" id="{157C40B4-967D-201D-0408-0B4D3565F2E5}"/>
              </a:ext>
            </a:extLst>
          </p:cNvPr>
          <p:cNvSpPr>
            <a:spLocks noGrp="1" noRot="1" noChangeAspect="1" noChangeArrowheads="1" noTextEdit="1"/>
          </p:cNvSpPr>
          <p:nvPr>
            <p:ph type="sldImg"/>
          </p:nvPr>
        </p:nvSpPr>
        <p:spPr>
          <a:xfrm>
            <a:off x="74613" y="757238"/>
            <a:ext cx="6513512" cy="3663950"/>
          </a:xfrm>
          <a:ln w="12700" cap="flat">
            <a:solidFill>
              <a:schemeClr val="tx1"/>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7">
            <a:extLst>
              <a:ext uri="{FF2B5EF4-FFF2-40B4-BE49-F238E27FC236}">
                <a16:creationId xmlns:a16="http://schemas.microsoft.com/office/drawing/2014/main" id="{5D60C2D5-D028-7A05-BFE1-E65F494C9A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37931725" indent="-37474525">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C8A3FD7E-B8DB-418F-87E4-30C75EB4DB9A}" type="slidenum">
              <a:rPr lang="ar-SA" altLang="en-US" b="0" baseline="0" smtClean="0">
                <a:latin typeface="Arial" panose="020B0604020202020204" pitchFamily="34" charset="0"/>
                <a:ea typeface="MS PGothic" panose="020B0600070205080204" pitchFamily="34" charset="-128"/>
              </a:rPr>
              <a:pPr/>
              <a:t>108</a:t>
            </a:fld>
            <a:endParaRPr lang="ar-SA" altLang="en-US" b="0" baseline="0">
              <a:latin typeface="Arial" panose="020B0604020202020204" pitchFamily="34" charset="0"/>
              <a:ea typeface="MS PGothic" panose="020B0600070205080204" pitchFamily="34" charset="-128"/>
            </a:endParaRPr>
          </a:p>
        </p:txBody>
      </p:sp>
      <p:sp>
        <p:nvSpPr>
          <p:cNvPr id="860163" name="Rectangle 2">
            <a:extLst>
              <a:ext uri="{FF2B5EF4-FFF2-40B4-BE49-F238E27FC236}">
                <a16:creationId xmlns:a16="http://schemas.microsoft.com/office/drawing/2014/main" id="{F244A58E-78F5-8FED-F22E-AA0ACC8D9C87}"/>
              </a:ext>
            </a:extLst>
          </p:cNvPr>
          <p:cNvSpPr>
            <a:spLocks noGrp="1" noRot="1" noChangeAspect="1" noChangeArrowheads="1" noTextEdit="1"/>
          </p:cNvSpPr>
          <p:nvPr>
            <p:ph type="sldImg"/>
          </p:nvPr>
        </p:nvSpPr>
        <p:spPr>
          <a:xfrm>
            <a:off x="889000" y="757238"/>
            <a:ext cx="4884738" cy="3663950"/>
          </a:xfrm>
          <a:ln w="12700" cap="flat">
            <a:solidFill>
              <a:schemeClr val="tx1"/>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a:extLst>
              <a:ext uri="{FF2B5EF4-FFF2-40B4-BE49-F238E27FC236}">
                <a16:creationId xmlns:a16="http://schemas.microsoft.com/office/drawing/2014/main" id="{A09F9D40-682C-6051-7DA0-CECA81BA79F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37931725" indent="-37474525">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818F2936-F2BC-4F93-9DED-9E7A0BC23C64}" type="slidenum">
              <a:rPr lang="ar-SA" altLang="en-US" b="0" baseline="0" smtClean="0">
                <a:latin typeface="Arial" panose="020B0604020202020204" pitchFamily="34" charset="0"/>
                <a:ea typeface="MS PGothic" panose="020B0600070205080204" pitchFamily="34" charset="-128"/>
              </a:rPr>
              <a:pPr/>
              <a:t>138</a:t>
            </a:fld>
            <a:endParaRPr lang="ar-SA" altLang="en-US" b="0" baseline="0">
              <a:latin typeface="Arial" panose="020B0604020202020204" pitchFamily="34" charset="0"/>
              <a:ea typeface="MS PGothic" panose="020B0600070205080204" pitchFamily="34" charset="-128"/>
            </a:endParaRPr>
          </a:p>
        </p:txBody>
      </p:sp>
      <p:sp>
        <p:nvSpPr>
          <p:cNvPr id="891907" name="Rectangle 2">
            <a:extLst>
              <a:ext uri="{FF2B5EF4-FFF2-40B4-BE49-F238E27FC236}">
                <a16:creationId xmlns:a16="http://schemas.microsoft.com/office/drawing/2014/main" id="{0F14CDCB-9A1B-9696-1522-074508CA2E78}"/>
              </a:ext>
            </a:extLst>
          </p:cNvPr>
          <p:cNvSpPr>
            <a:spLocks noGrp="1" noRot="1" noChangeAspect="1" noChangeArrowheads="1" noTextEdit="1"/>
          </p:cNvSpPr>
          <p:nvPr>
            <p:ph type="sldImg"/>
          </p:nvPr>
        </p:nvSpPr>
        <p:spPr>
          <a:xfrm>
            <a:off x="493713" y="739775"/>
            <a:ext cx="3454400" cy="2590800"/>
          </a:xfrm>
          <a:ln/>
        </p:spPr>
      </p:sp>
      <p:sp>
        <p:nvSpPr>
          <p:cNvPr id="891908" name="Rectangle 3">
            <a:extLst>
              <a:ext uri="{FF2B5EF4-FFF2-40B4-BE49-F238E27FC236}">
                <a16:creationId xmlns:a16="http://schemas.microsoft.com/office/drawing/2014/main" id="{E724FBEF-CB11-7D21-7530-AC3F2DA03811}"/>
              </a:ext>
            </a:extLst>
          </p:cNvPr>
          <p:cNvSpPr>
            <a:spLocks noGrp="1" noChangeArrowheads="1"/>
          </p:cNvSpPr>
          <p:nvPr>
            <p:ph type="body" idx="1"/>
          </p:nvPr>
        </p:nvSpPr>
        <p:spPr>
          <a:xfrm>
            <a:off x="666750" y="3452813"/>
            <a:ext cx="5329238" cy="5673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b="1">
                <a:latin typeface="Arial" panose="020B0604020202020204" pitchFamily="34" charset="0"/>
                <a:cs typeface="Arial" panose="020B0604020202020204" pitchFamily="34" charset="0"/>
              </a:rPr>
              <a:t>Relation to text</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This slide relates to material on p. 151 and Exhibit 5-1 of the text.</a:t>
            </a:r>
            <a:endParaRPr lang="en-US" altLang="en-US" b="1">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cs typeface="Arial" panose="020B0604020202020204" pitchFamily="34" charset="0"/>
              </a:rPr>
              <a:t>Summary Overview</a:t>
            </a:r>
            <a:br>
              <a:rPr lang="en-US" altLang="en-US" b="1">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The source can be an individual, such as a celebrity, or a non-personal entity such as the corporation or the organization itself.  This ad is for Rolex watches and is an example of using a celebrity as the source.  In this ad, Olympic skiing champion Picabo Street appears as a spokesperson for Rolex.</a:t>
            </a:r>
            <a:endParaRPr lang="en-US" altLang="en-US" b="1">
              <a:latin typeface="Arial" panose="020B0604020202020204" pitchFamily="34" charset="0"/>
              <a:cs typeface="Arial" panose="020B0604020202020204" pitchFamily="34" charset="0"/>
            </a:endParaRPr>
          </a:p>
          <a:p>
            <a:pPr eaLnBrk="1" hangingPunct="1"/>
            <a:r>
              <a:rPr lang="en-US" altLang="en-US" b="1">
                <a:latin typeface="Arial" panose="020B0604020202020204" pitchFamily="34" charset="0"/>
                <a:cs typeface="Arial" panose="020B0604020202020204" pitchFamily="34" charset="0"/>
              </a:rPr>
              <a:t>Use of this slide</a:t>
            </a:r>
            <a:br>
              <a:rPr lang="en-US" altLang="en-US" b="1">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This slide can be used to show how celebrities are often used as a source in an advertising message.  Although source characteristics will be discussed in Chapter 6, this is a good opportunity  to discuss how marketers must be careful in selecting a source the receiver believes is knowledgeable and trustworthy or whom the receiver finds attractive and can relate to in some manner.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a:extLst>
              <a:ext uri="{FF2B5EF4-FFF2-40B4-BE49-F238E27FC236}">
                <a16:creationId xmlns:a16="http://schemas.microsoft.com/office/drawing/2014/main" id="{5D6B6383-1A6C-06CE-039A-5061816861A9}"/>
              </a:ext>
            </a:extLst>
          </p:cNvPr>
          <p:cNvSpPr>
            <a:spLocks noGrp="1" noRot="1" noChangeAspect="1" noChangeArrowheads="1" noTextEdit="1"/>
          </p:cNvSpPr>
          <p:nvPr>
            <p:ph type="sldImg"/>
          </p:nvPr>
        </p:nvSpPr>
        <p:spPr>
          <a:xfrm>
            <a:off x="493713" y="739775"/>
            <a:ext cx="3454400" cy="2590800"/>
          </a:xfrm>
          <a:ln/>
        </p:spPr>
      </p:sp>
      <p:sp>
        <p:nvSpPr>
          <p:cNvPr id="903171" name="Rectangle 3">
            <a:extLst>
              <a:ext uri="{FF2B5EF4-FFF2-40B4-BE49-F238E27FC236}">
                <a16:creationId xmlns:a16="http://schemas.microsoft.com/office/drawing/2014/main" id="{671323A7-5BAA-1EE8-1245-825751EBCD2B}"/>
              </a:ext>
            </a:extLst>
          </p:cNvPr>
          <p:cNvSpPr>
            <a:spLocks noGrp="1" noChangeArrowheads="1"/>
          </p:cNvSpPr>
          <p:nvPr>
            <p:ph type="body" idx="1"/>
          </p:nvPr>
        </p:nvSpPr>
        <p:spPr>
          <a:xfrm>
            <a:off x="666750" y="3700463"/>
            <a:ext cx="5329238" cy="5672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a:latin typeface="Arial" panose="020B0604020202020204" pitchFamily="34" charset="0"/>
                <a:cs typeface="Times New Roman" panose="02020603050405020304" pitchFamily="18" charset="0"/>
              </a:rPr>
              <a:t>Relation to text</a:t>
            </a:r>
            <a:br>
              <a:rPr lang="en-US" altLang="en-US" b="1">
                <a:latin typeface="Arial" panose="020B0604020202020204" pitchFamily="34" charset="0"/>
                <a:cs typeface="Times New Roman" panose="02020603050405020304" pitchFamily="18" charset="0"/>
              </a:rPr>
            </a:br>
            <a:r>
              <a:rPr lang="en-US" altLang="en-US">
                <a:latin typeface="Arial" panose="020B0604020202020204" pitchFamily="34" charset="0"/>
                <a:cs typeface="Times New Roman" panose="02020603050405020304" pitchFamily="18" charset="0"/>
              </a:rPr>
              <a:t>This slide relates to Figure 6-3 on page 185.</a:t>
            </a:r>
          </a:p>
          <a:p>
            <a:r>
              <a:rPr lang="en-US" altLang="en-US" b="1">
                <a:latin typeface="Arial" panose="020B0604020202020204" pitchFamily="34" charset="0"/>
                <a:cs typeface="Times New Roman" panose="02020603050405020304" pitchFamily="18" charset="0"/>
              </a:rPr>
              <a:t>Summary Overview</a:t>
            </a:r>
            <a:br>
              <a:rPr lang="en-US" altLang="en-US" b="1">
                <a:latin typeface="Arial" panose="020B0604020202020204" pitchFamily="34" charset="0"/>
                <a:cs typeface="Times New Roman" panose="02020603050405020304" pitchFamily="18" charset="0"/>
              </a:rPr>
            </a:br>
            <a:r>
              <a:rPr lang="en-US" altLang="en-US">
                <a:latin typeface="Arial" panose="020B0604020202020204" pitchFamily="34" charset="0"/>
                <a:cs typeface="Times New Roman" panose="02020603050405020304" pitchFamily="18" charset="0"/>
              </a:rPr>
              <a:t>This slide shows the traits that consumers find important in celebrity endorsers. It is interesting to point out how the importance given each trait varies by the age of the target audience, and on which traits age has no impact. </a:t>
            </a:r>
          </a:p>
          <a:p>
            <a:r>
              <a:rPr lang="en-US" altLang="en-US" b="1">
                <a:latin typeface="Arial" panose="020B0604020202020204" pitchFamily="34" charset="0"/>
                <a:cs typeface="Times New Roman" panose="02020603050405020304" pitchFamily="18" charset="0"/>
              </a:rPr>
              <a:t>Use of this slide</a:t>
            </a:r>
            <a:br>
              <a:rPr lang="en-US" altLang="en-US" b="1">
                <a:latin typeface="Arial" panose="020B0604020202020204" pitchFamily="34" charset="0"/>
                <a:cs typeface="Times New Roman" panose="02020603050405020304" pitchFamily="18" charset="0"/>
              </a:rPr>
            </a:br>
            <a:r>
              <a:rPr lang="en-US" altLang="en-US">
                <a:latin typeface="Arial" panose="020B0604020202020204" pitchFamily="34" charset="0"/>
                <a:cs typeface="Times New Roman" panose="02020603050405020304" pitchFamily="18" charset="0"/>
              </a:rPr>
              <a:t>This slide can be used as part of a discussion about celebrity traits.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a:extLst>
              <a:ext uri="{FF2B5EF4-FFF2-40B4-BE49-F238E27FC236}">
                <a16:creationId xmlns:a16="http://schemas.microsoft.com/office/drawing/2014/main" id="{E0370C9A-392F-334D-9C6D-6F9271D674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37931725" indent="-37474525">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BE70C697-9E77-4B18-ADA7-5AB3F232B6A9}" type="slidenum">
              <a:rPr lang="ar-SA" altLang="en-US" b="0" baseline="0" smtClean="0">
                <a:latin typeface="Arial" panose="020B0604020202020204" pitchFamily="34" charset="0"/>
                <a:ea typeface="MS PGothic" panose="020B0600070205080204" pitchFamily="34" charset="-128"/>
              </a:rPr>
              <a:pPr/>
              <a:t>152</a:t>
            </a:fld>
            <a:endParaRPr lang="ar-SA" altLang="en-US" b="0" baseline="0">
              <a:latin typeface="Arial" panose="020B0604020202020204" pitchFamily="34" charset="0"/>
              <a:ea typeface="MS PGothic" panose="020B0600070205080204" pitchFamily="34" charset="-128"/>
            </a:endParaRPr>
          </a:p>
        </p:txBody>
      </p:sp>
      <p:sp>
        <p:nvSpPr>
          <p:cNvPr id="908291" name="Rectangle 2">
            <a:extLst>
              <a:ext uri="{FF2B5EF4-FFF2-40B4-BE49-F238E27FC236}">
                <a16:creationId xmlns:a16="http://schemas.microsoft.com/office/drawing/2014/main" id="{0A645C11-4562-D392-5F50-7A20A956A660}"/>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7">
            <a:extLst>
              <a:ext uri="{FF2B5EF4-FFF2-40B4-BE49-F238E27FC236}">
                <a16:creationId xmlns:a16="http://schemas.microsoft.com/office/drawing/2014/main" id="{73E722D2-3C4C-C42D-4894-ADD7E345A0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37931725" indent="-37474525">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395EB737-6A3B-41F1-9783-6F3C32224A03}" type="slidenum">
              <a:rPr lang="ar-SA" altLang="en-US" b="0" baseline="0" smtClean="0">
                <a:latin typeface="Arial" panose="020B0604020202020204" pitchFamily="34" charset="0"/>
                <a:ea typeface="MS PGothic" panose="020B0600070205080204" pitchFamily="34" charset="-128"/>
              </a:rPr>
              <a:pPr/>
              <a:t>161</a:t>
            </a:fld>
            <a:endParaRPr lang="ar-SA" altLang="en-US" b="0" baseline="0">
              <a:latin typeface="Arial" panose="020B0604020202020204" pitchFamily="34" charset="0"/>
              <a:ea typeface="MS PGothic" panose="020B0600070205080204" pitchFamily="34" charset="-128"/>
            </a:endParaRPr>
          </a:p>
        </p:txBody>
      </p:sp>
      <p:sp>
        <p:nvSpPr>
          <p:cNvPr id="918531" name="Rectangle 2">
            <a:extLst>
              <a:ext uri="{FF2B5EF4-FFF2-40B4-BE49-F238E27FC236}">
                <a16:creationId xmlns:a16="http://schemas.microsoft.com/office/drawing/2014/main" id="{133B3A89-2E58-92FC-BBDA-EB4C6AD4FB07}"/>
              </a:ext>
            </a:extLst>
          </p:cNvPr>
          <p:cNvSpPr>
            <a:spLocks noGrp="1" noRot="1" noChangeAspect="1" noChangeArrowheads="1" noTextEdit="1"/>
          </p:cNvSpPr>
          <p:nvPr>
            <p:ph type="sldImg"/>
          </p:nvPr>
        </p:nvSpPr>
        <p:spPr>
          <a:ln/>
        </p:spPr>
      </p:sp>
      <p:sp>
        <p:nvSpPr>
          <p:cNvPr id="918532" name="Rectangle 3">
            <a:extLst>
              <a:ext uri="{FF2B5EF4-FFF2-40B4-BE49-F238E27FC236}">
                <a16:creationId xmlns:a16="http://schemas.microsoft.com/office/drawing/2014/main" id="{C82CDE3E-2F2B-A8BB-A813-FD4D81CD916A}"/>
              </a:ext>
            </a:extLst>
          </p:cNvPr>
          <p:cNvSpPr>
            <a:spLocks noGrp="1" noChangeArrowheads="1"/>
          </p:cNvSpPr>
          <p:nvPr>
            <p:ph type="body" idx="1"/>
          </p:nvPr>
        </p:nvSpPr>
        <p:spPr>
          <a:xfrm>
            <a:off x="889000" y="4686300"/>
            <a:ext cx="4884738"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a:extLst>
              <a:ext uri="{FF2B5EF4-FFF2-40B4-BE49-F238E27FC236}">
                <a16:creationId xmlns:a16="http://schemas.microsoft.com/office/drawing/2014/main" id="{958A89BB-B4A0-D770-781B-4E6B5E137A5C}"/>
              </a:ext>
            </a:extLst>
          </p:cNvPr>
          <p:cNvSpPr>
            <a:spLocks noGrp="1" noRot="1" noChangeAspect="1" noChangeArrowheads="1" noTextEdit="1"/>
          </p:cNvSpPr>
          <p:nvPr>
            <p:ph type="sldImg"/>
          </p:nvPr>
        </p:nvSpPr>
        <p:spPr>
          <a:ln/>
        </p:spPr>
      </p:sp>
      <p:sp>
        <p:nvSpPr>
          <p:cNvPr id="920579" name="Rectangle 3">
            <a:extLst>
              <a:ext uri="{FF2B5EF4-FFF2-40B4-BE49-F238E27FC236}">
                <a16:creationId xmlns:a16="http://schemas.microsoft.com/office/drawing/2014/main" id="{01E0DB52-6B21-0010-E6B1-DA151C2035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7">
            <a:extLst>
              <a:ext uri="{FF2B5EF4-FFF2-40B4-BE49-F238E27FC236}">
                <a16:creationId xmlns:a16="http://schemas.microsoft.com/office/drawing/2014/main" id="{98124CC4-EB77-3860-D360-4B7FEB2252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22861282-E155-442A-8DB0-640DD9D7E1E1}" type="slidenum">
              <a:rPr lang="ar-EG" altLang="en-US" b="0" baseline="0" smtClean="0">
                <a:latin typeface="Arial" panose="020B0604020202020204" pitchFamily="34" charset="0"/>
              </a:rPr>
              <a:pPr/>
              <a:t>22</a:t>
            </a:fld>
            <a:endParaRPr lang="en-US" altLang="en-US" b="0" baseline="0">
              <a:latin typeface="Arial" panose="020B0604020202020204" pitchFamily="34" charset="0"/>
            </a:endParaRPr>
          </a:p>
        </p:txBody>
      </p:sp>
      <p:sp>
        <p:nvSpPr>
          <p:cNvPr id="752643" name="Rectangle 2">
            <a:extLst>
              <a:ext uri="{FF2B5EF4-FFF2-40B4-BE49-F238E27FC236}">
                <a16:creationId xmlns:a16="http://schemas.microsoft.com/office/drawing/2014/main" id="{ED751205-CEB5-BAE2-6F71-54A9043BF89C}"/>
              </a:ext>
            </a:extLst>
          </p:cNvPr>
          <p:cNvSpPr>
            <a:spLocks noGrp="1" noRot="1" noChangeAspect="1" noChangeArrowheads="1" noTextEdit="1"/>
          </p:cNvSpPr>
          <p:nvPr>
            <p:ph type="sldImg"/>
          </p:nvPr>
        </p:nvSpPr>
        <p:spPr>
          <a:ln/>
        </p:spPr>
      </p:sp>
      <p:sp>
        <p:nvSpPr>
          <p:cNvPr id="752644" name="Rectangle 3">
            <a:extLst>
              <a:ext uri="{FF2B5EF4-FFF2-40B4-BE49-F238E27FC236}">
                <a16:creationId xmlns:a16="http://schemas.microsoft.com/office/drawing/2014/main" id="{EE7CA5F3-083E-F3F0-46F4-A09540C5D24C}"/>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7">
            <a:extLst>
              <a:ext uri="{FF2B5EF4-FFF2-40B4-BE49-F238E27FC236}">
                <a16:creationId xmlns:a16="http://schemas.microsoft.com/office/drawing/2014/main" id="{02DA7CF8-4F6C-898A-21E9-B0E3210A43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1D060B3C-2727-4A9D-B4CC-CA879F284AA7}" type="slidenum">
              <a:rPr lang="ar-EG" altLang="en-US" b="0" baseline="0" smtClean="0">
                <a:latin typeface="Arial" panose="020B0604020202020204" pitchFamily="34" charset="0"/>
              </a:rPr>
              <a:pPr/>
              <a:t>34</a:t>
            </a:fld>
            <a:endParaRPr lang="en-US" altLang="en-US" b="0" baseline="0">
              <a:latin typeface="Arial" panose="020B0604020202020204" pitchFamily="34" charset="0"/>
            </a:endParaRPr>
          </a:p>
        </p:txBody>
      </p:sp>
      <p:sp>
        <p:nvSpPr>
          <p:cNvPr id="765955" name="Rectangle 2">
            <a:extLst>
              <a:ext uri="{FF2B5EF4-FFF2-40B4-BE49-F238E27FC236}">
                <a16:creationId xmlns:a16="http://schemas.microsoft.com/office/drawing/2014/main" id="{9A03F1CC-7DC1-EDF8-8275-8050B9C52999}"/>
              </a:ext>
            </a:extLst>
          </p:cNvPr>
          <p:cNvSpPr>
            <a:spLocks noGrp="1" noRot="1" noChangeAspect="1" noChangeArrowheads="1" noTextEdit="1"/>
          </p:cNvSpPr>
          <p:nvPr>
            <p:ph type="sldImg"/>
          </p:nvPr>
        </p:nvSpPr>
        <p:spPr>
          <a:xfrm>
            <a:off x="493713" y="739775"/>
            <a:ext cx="3454400" cy="2590800"/>
          </a:xfrm>
          <a:ln/>
        </p:spPr>
      </p:sp>
      <p:sp>
        <p:nvSpPr>
          <p:cNvPr id="765956" name="Rectangle 3">
            <a:extLst>
              <a:ext uri="{FF2B5EF4-FFF2-40B4-BE49-F238E27FC236}">
                <a16:creationId xmlns:a16="http://schemas.microsoft.com/office/drawing/2014/main" id="{42B4E869-24C0-002D-F708-34A9FC730B66}"/>
              </a:ext>
            </a:extLst>
          </p:cNvPr>
          <p:cNvSpPr>
            <a:spLocks noGrp="1" noChangeArrowheads="1"/>
          </p:cNvSpPr>
          <p:nvPr>
            <p:ph type="body" idx="1"/>
          </p:nvPr>
        </p:nvSpPr>
        <p:spPr>
          <a:xfrm>
            <a:off x="666750" y="3452813"/>
            <a:ext cx="5626100" cy="5673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a:latin typeface="Arial" panose="020B0604020202020204" pitchFamily="34" charset="0"/>
                <a:cs typeface="Arial" panose="020B0604020202020204" pitchFamily="34" charset="0"/>
              </a:rPr>
              <a:t>Relation to text</a:t>
            </a:r>
            <a:br>
              <a:rPr lang="en-US" altLang="en-US" b="1">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This slide relates to material on p.152 of the text.</a:t>
            </a:r>
            <a:endParaRPr lang="en-US" altLang="en-US" b="1">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Summary Overview</a:t>
            </a:r>
            <a:br>
              <a:rPr lang="en-US" altLang="en-US" b="1">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This slide shows one of the ads from the “Insist on Heinz” campaign for Heinz ketchup. This ad can be used as an example of advertising for a low involvement product and the low involvement hierarchy. Advertisers of low involvement products often repeat simple product claims such as a distinctive feature or benefit. Heinz has dominated the ketchup market for years by repeatedly telling consumers that its brand is the thickest and richest and the highest quality. The company has used a variety of ad campaigns over the years; however, they have always communicated the same basic message of product quality. This ad features a police officer sitting in a restaurant and staring at an off-brand ketchup bottle punctured with forks.  The headline reads: “Must not be Heinz.” The copy at the bottom of the ad encourages consumers to insist on Heinz when they eat out.</a:t>
            </a:r>
            <a:endParaRPr lang="en-US" altLang="en-US" b="1">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Use of this slide</a:t>
            </a:r>
            <a:br>
              <a:rPr lang="en-US" altLang="en-US" b="1">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This slide can be used to show an example of a low involvement product advertisement.  Heinz has been consistent through the years in reminding the consumer they are the best and most preferred brand of ketchup.  Because it is a low involvement product, Heinz has used clever advertising emphasizing product attributes and a heavy repetition schedule for its advertising.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7">
            <a:extLst>
              <a:ext uri="{FF2B5EF4-FFF2-40B4-BE49-F238E27FC236}">
                <a16:creationId xmlns:a16="http://schemas.microsoft.com/office/drawing/2014/main" id="{DE6BFA05-A38D-F798-F34C-6B62DA95A3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3D93AF72-BBAE-4A75-9841-B45A3E826153}" type="slidenum">
              <a:rPr lang="ar-EG" altLang="en-US" b="0" baseline="0" smtClean="0">
                <a:latin typeface="Arial" panose="020B0604020202020204" pitchFamily="34" charset="0"/>
              </a:rPr>
              <a:pPr/>
              <a:t>35</a:t>
            </a:fld>
            <a:endParaRPr lang="en-US" altLang="en-US" b="0" baseline="0">
              <a:latin typeface="Arial" panose="020B0604020202020204" pitchFamily="34" charset="0"/>
            </a:endParaRPr>
          </a:p>
        </p:txBody>
      </p:sp>
      <p:sp>
        <p:nvSpPr>
          <p:cNvPr id="768003" name="Rectangle 2">
            <a:extLst>
              <a:ext uri="{FF2B5EF4-FFF2-40B4-BE49-F238E27FC236}">
                <a16:creationId xmlns:a16="http://schemas.microsoft.com/office/drawing/2014/main" id="{9F222365-5390-0D63-5580-1A03DE92471A}"/>
              </a:ext>
            </a:extLst>
          </p:cNvPr>
          <p:cNvSpPr>
            <a:spLocks noGrp="1" noRot="1" noChangeAspect="1" noChangeArrowheads="1" noTextEdit="1"/>
          </p:cNvSpPr>
          <p:nvPr>
            <p:ph type="sldImg"/>
          </p:nvPr>
        </p:nvSpPr>
        <p:spPr>
          <a:xfrm>
            <a:off x="493713" y="739775"/>
            <a:ext cx="3454400" cy="2590800"/>
          </a:xfrm>
          <a:ln/>
        </p:spPr>
      </p:sp>
      <p:sp>
        <p:nvSpPr>
          <p:cNvPr id="768004" name="Rectangle 3">
            <a:extLst>
              <a:ext uri="{FF2B5EF4-FFF2-40B4-BE49-F238E27FC236}">
                <a16:creationId xmlns:a16="http://schemas.microsoft.com/office/drawing/2014/main" id="{6A375273-85FC-FCC1-4756-E7BC09847924}"/>
              </a:ext>
            </a:extLst>
          </p:cNvPr>
          <p:cNvSpPr>
            <a:spLocks noGrp="1" noChangeArrowheads="1"/>
          </p:cNvSpPr>
          <p:nvPr>
            <p:ph type="body" idx="1"/>
          </p:nvPr>
        </p:nvSpPr>
        <p:spPr>
          <a:xfrm>
            <a:off x="666750" y="3452813"/>
            <a:ext cx="5329238" cy="5673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a:latin typeface="Arial" panose="020B0604020202020204" pitchFamily="34" charset="0"/>
                <a:cs typeface="Arial" panose="020B0604020202020204" pitchFamily="34" charset="0"/>
              </a:rPr>
              <a:t>Relation to text</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This slide relates to material on p.150-151 of the text.</a:t>
            </a:r>
            <a:endParaRPr lang="en-US" altLang="en-US" b="1">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Summary Overview</a:t>
            </a:r>
            <a:br>
              <a:rPr lang="en-US" altLang="en-US" b="1">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This slide shows an ad for Dell Computers and is an example of advertising for a high involvement, highly differentiated product.  Ads for high involvement products such as personal computers provide customers with detailed information that can be used to evaluate brands, form attitudes and help them make a purchase decision.</a:t>
            </a:r>
            <a:endParaRPr lang="en-US" altLang="en-US" b="1">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Use of this slide</a:t>
            </a:r>
            <a:br>
              <a:rPr lang="en-US" altLang="en-US" b="1">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This slide can be used as an example of advertising for a high involvement, highly differentiated product. Consumers purchasing a computer are likely to follow a standard learning hierarchy where they learn about the product, form feelings or attitudes, and then make a purchase.   In this hierarchy the consumer is generally an active participant and gathers information.  As such, the advertisement includes information the consumer can use to make an informed purchase decision.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7">
            <a:extLst>
              <a:ext uri="{FF2B5EF4-FFF2-40B4-BE49-F238E27FC236}">
                <a16:creationId xmlns:a16="http://schemas.microsoft.com/office/drawing/2014/main" id="{968E9C3F-ADB8-A4E7-5E61-D9DCD951C5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89B6C89E-6889-4B67-A9E7-E3F1228FCF2A}" type="slidenum">
              <a:rPr lang="ar-EG" altLang="en-US" b="0" baseline="0" smtClean="0">
                <a:latin typeface="Arial" panose="020B0604020202020204" pitchFamily="34" charset="0"/>
              </a:rPr>
              <a:pPr/>
              <a:t>41</a:t>
            </a:fld>
            <a:endParaRPr lang="en-US" altLang="en-US" b="0" baseline="0">
              <a:latin typeface="Arial" panose="020B0604020202020204" pitchFamily="34" charset="0"/>
            </a:endParaRPr>
          </a:p>
        </p:txBody>
      </p:sp>
      <p:sp>
        <p:nvSpPr>
          <p:cNvPr id="775171" name="Rectangle 2">
            <a:extLst>
              <a:ext uri="{FF2B5EF4-FFF2-40B4-BE49-F238E27FC236}">
                <a16:creationId xmlns:a16="http://schemas.microsoft.com/office/drawing/2014/main" id="{634B4220-0E54-C2F6-B8CC-CC99FA5883A1}"/>
              </a:ext>
            </a:extLst>
          </p:cNvPr>
          <p:cNvSpPr>
            <a:spLocks noGrp="1" noRot="1" noChangeAspect="1" noChangeArrowheads="1" noTextEdit="1"/>
          </p:cNvSpPr>
          <p:nvPr>
            <p:ph type="sldImg"/>
          </p:nvPr>
        </p:nvSpPr>
        <p:spPr>
          <a:ln/>
        </p:spPr>
      </p:sp>
      <p:sp>
        <p:nvSpPr>
          <p:cNvPr id="775172" name="Rectangle 3">
            <a:extLst>
              <a:ext uri="{FF2B5EF4-FFF2-40B4-BE49-F238E27FC236}">
                <a16:creationId xmlns:a16="http://schemas.microsoft.com/office/drawing/2014/main" id="{4C056E66-142F-2F2F-96F1-8B23952FF3B3}"/>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7">
            <a:extLst>
              <a:ext uri="{FF2B5EF4-FFF2-40B4-BE49-F238E27FC236}">
                <a16:creationId xmlns:a16="http://schemas.microsoft.com/office/drawing/2014/main" id="{EEE3E143-29FB-875E-286A-C2B0F1C92F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4B812055-2ED2-4439-B7A0-45919648C478}" type="slidenum">
              <a:rPr lang="ar-EG" altLang="en-US" b="0" baseline="0" smtClean="0">
                <a:latin typeface="Arial" panose="020B0604020202020204" pitchFamily="34" charset="0"/>
              </a:rPr>
              <a:pPr/>
              <a:t>48</a:t>
            </a:fld>
            <a:endParaRPr lang="en-US" altLang="en-US" b="0" baseline="0">
              <a:latin typeface="Arial" panose="020B0604020202020204" pitchFamily="34" charset="0"/>
            </a:endParaRPr>
          </a:p>
        </p:txBody>
      </p:sp>
      <p:sp>
        <p:nvSpPr>
          <p:cNvPr id="783363" name="Rectangle 2">
            <a:extLst>
              <a:ext uri="{FF2B5EF4-FFF2-40B4-BE49-F238E27FC236}">
                <a16:creationId xmlns:a16="http://schemas.microsoft.com/office/drawing/2014/main" id="{32DF7D61-1A5A-DA21-14FC-B57AD43E67A1}"/>
              </a:ext>
            </a:extLst>
          </p:cNvPr>
          <p:cNvSpPr>
            <a:spLocks noGrp="1" noRot="1" noChangeAspect="1" noChangeArrowheads="1" noTextEdit="1"/>
          </p:cNvSpPr>
          <p:nvPr>
            <p:ph type="sldImg"/>
          </p:nvPr>
        </p:nvSpPr>
        <p:spPr>
          <a:ln/>
        </p:spPr>
      </p:sp>
      <p:sp>
        <p:nvSpPr>
          <p:cNvPr id="783364" name="Rectangle 3">
            <a:extLst>
              <a:ext uri="{FF2B5EF4-FFF2-40B4-BE49-F238E27FC236}">
                <a16:creationId xmlns:a16="http://schemas.microsoft.com/office/drawing/2014/main" id="{77F7641F-6AF2-4DFE-45EB-E23ABED6918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a:extLst>
              <a:ext uri="{FF2B5EF4-FFF2-40B4-BE49-F238E27FC236}">
                <a16:creationId xmlns:a16="http://schemas.microsoft.com/office/drawing/2014/main" id="{27CDE024-2BFA-3C30-46B7-8F70BB22A4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F0004D2E-630B-4C1F-B027-2B70F15806B5}" type="slidenum">
              <a:rPr lang="ar-EG" altLang="en-US" b="0" baseline="0" smtClean="0">
                <a:latin typeface="Arial" panose="020B0604020202020204" pitchFamily="34" charset="0"/>
              </a:rPr>
              <a:pPr/>
              <a:t>62</a:t>
            </a:fld>
            <a:endParaRPr lang="en-US" altLang="en-US" b="0" baseline="0">
              <a:latin typeface="Arial" panose="020B0604020202020204" pitchFamily="34" charset="0"/>
            </a:endParaRPr>
          </a:p>
        </p:txBody>
      </p:sp>
      <p:sp>
        <p:nvSpPr>
          <p:cNvPr id="798723" name="Rectangle 2">
            <a:extLst>
              <a:ext uri="{FF2B5EF4-FFF2-40B4-BE49-F238E27FC236}">
                <a16:creationId xmlns:a16="http://schemas.microsoft.com/office/drawing/2014/main" id="{E3E0F8FC-C453-BD34-4B38-713B5C07C1C9}"/>
              </a:ext>
            </a:extLst>
          </p:cNvPr>
          <p:cNvSpPr>
            <a:spLocks noGrp="1" noRot="1" noChangeAspect="1" noChangeArrowheads="1" noTextEdit="1"/>
          </p:cNvSpPr>
          <p:nvPr>
            <p:ph type="sldImg"/>
          </p:nvPr>
        </p:nvSpPr>
        <p:spPr>
          <a:ln/>
        </p:spPr>
      </p:sp>
      <p:sp>
        <p:nvSpPr>
          <p:cNvPr id="798724" name="Rectangle 3">
            <a:extLst>
              <a:ext uri="{FF2B5EF4-FFF2-40B4-BE49-F238E27FC236}">
                <a16:creationId xmlns:a16="http://schemas.microsoft.com/office/drawing/2014/main" id="{0B790BD1-8E1A-7ACD-141E-7A6810560E57}"/>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a:extLst>
              <a:ext uri="{FF2B5EF4-FFF2-40B4-BE49-F238E27FC236}">
                <a16:creationId xmlns:a16="http://schemas.microsoft.com/office/drawing/2014/main" id="{AB935803-2065-0684-8452-B7103A26F6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baseline="-25000">
                <a:solidFill>
                  <a:schemeClr val="tx1"/>
                </a:solidFill>
                <a:latin typeface="Arial Black" panose="020B0A04020102020204" pitchFamily="34" charset="0"/>
              </a:defRPr>
            </a:lvl1pPr>
            <a:lvl2pPr marL="742950" indent="-285750">
              <a:defRPr b="1" baseline="-25000">
                <a:solidFill>
                  <a:schemeClr val="tx1"/>
                </a:solidFill>
                <a:latin typeface="Arial Black" panose="020B0A04020102020204" pitchFamily="34" charset="0"/>
              </a:defRPr>
            </a:lvl2pPr>
            <a:lvl3pPr marL="1143000" indent="-228600">
              <a:defRPr b="1" baseline="-25000">
                <a:solidFill>
                  <a:schemeClr val="tx1"/>
                </a:solidFill>
                <a:latin typeface="Arial Black" panose="020B0A04020102020204" pitchFamily="34" charset="0"/>
              </a:defRPr>
            </a:lvl3pPr>
            <a:lvl4pPr marL="1600200" indent="-228600">
              <a:defRPr b="1" baseline="-25000">
                <a:solidFill>
                  <a:schemeClr val="tx1"/>
                </a:solidFill>
                <a:latin typeface="Arial Black" panose="020B0A04020102020204" pitchFamily="34" charset="0"/>
              </a:defRPr>
            </a:lvl4pPr>
            <a:lvl5pPr marL="2057400" indent="-228600">
              <a:defRPr b="1" baseline="-25000">
                <a:solidFill>
                  <a:schemeClr val="tx1"/>
                </a:solidFill>
                <a:latin typeface="Arial Black" panose="020B0A04020102020204" pitchFamily="34" charset="0"/>
              </a:defRPr>
            </a:lvl5pPr>
            <a:lvl6pPr marL="2514600" indent="-228600" eaLnBrk="0" fontAlgn="base" hangingPunct="0">
              <a:spcBef>
                <a:spcPct val="0"/>
              </a:spcBef>
              <a:spcAft>
                <a:spcPct val="0"/>
              </a:spcAft>
              <a:defRPr b="1" baseline="-25000">
                <a:solidFill>
                  <a:schemeClr val="tx1"/>
                </a:solidFill>
                <a:latin typeface="Arial Black" panose="020B0A04020102020204" pitchFamily="34" charset="0"/>
              </a:defRPr>
            </a:lvl6pPr>
            <a:lvl7pPr marL="2971800" indent="-228600" eaLnBrk="0" fontAlgn="base" hangingPunct="0">
              <a:spcBef>
                <a:spcPct val="0"/>
              </a:spcBef>
              <a:spcAft>
                <a:spcPct val="0"/>
              </a:spcAft>
              <a:defRPr b="1" baseline="-25000">
                <a:solidFill>
                  <a:schemeClr val="tx1"/>
                </a:solidFill>
                <a:latin typeface="Arial Black" panose="020B0A04020102020204" pitchFamily="34" charset="0"/>
              </a:defRPr>
            </a:lvl7pPr>
            <a:lvl8pPr marL="3429000" indent="-228600" eaLnBrk="0" fontAlgn="base" hangingPunct="0">
              <a:spcBef>
                <a:spcPct val="0"/>
              </a:spcBef>
              <a:spcAft>
                <a:spcPct val="0"/>
              </a:spcAft>
              <a:defRPr b="1" baseline="-25000">
                <a:solidFill>
                  <a:schemeClr val="tx1"/>
                </a:solidFill>
                <a:latin typeface="Arial Black" panose="020B0A04020102020204" pitchFamily="34" charset="0"/>
              </a:defRPr>
            </a:lvl8pPr>
            <a:lvl9pPr marL="3886200" indent="-228600" eaLnBrk="0" fontAlgn="base" hangingPunct="0">
              <a:spcBef>
                <a:spcPct val="0"/>
              </a:spcBef>
              <a:spcAft>
                <a:spcPct val="0"/>
              </a:spcAft>
              <a:defRPr b="1" baseline="-25000">
                <a:solidFill>
                  <a:schemeClr val="tx1"/>
                </a:solidFill>
                <a:latin typeface="Arial Black" panose="020B0A04020102020204" pitchFamily="34" charset="0"/>
              </a:defRPr>
            </a:lvl9pPr>
          </a:lstStyle>
          <a:p>
            <a:fld id="{B2443B2C-CC25-44DD-9566-861A9D45BF0C}" type="slidenum">
              <a:rPr lang="ar-EG" altLang="en-US" b="0" baseline="0" smtClean="0">
                <a:latin typeface="Arial" panose="020B0604020202020204" pitchFamily="34" charset="0"/>
              </a:rPr>
              <a:pPr/>
              <a:t>63</a:t>
            </a:fld>
            <a:endParaRPr lang="en-US" altLang="en-US" b="0" baseline="0">
              <a:latin typeface="Arial" panose="020B0604020202020204" pitchFamily="34" charset="0"/>
            </a:endParaRPr>
          </a:p>
        </p:txBody>
      </p:sp>
      <p:sp>
        <p:nvSpPr>
          <p:cNvPr id="800771" name="Rectangle 2">
            <a:extLst>
              <a:ext uri="{FF2B5EF4-FFF2-40B4-BE49-F238E27FC236}">
                <a16:creationId xmlns:a16="http://schemas.microsoft.com/office/drawing/2014/main" id="{7CFECB3B-EE27-423B-379E-D97F6DCD4E93}"/>
              </a:ext>
            </a:extLst>
          </p:cNvPr>
          <p:cNvSpPr>
            <a:spLocks noGrp="1" noRot="1" noChangeAspect="1" noChangeArrowheads="1" noTextEdit="1"/>
          </p:cNvSpPr>
          <p:nvPr>
            <p:ph type="sldImg"/>
          </p:nvPr>
        </p:nvSpPr>
        <p:spPr>
          <a:ln/>
        </p:spPr>
      </p:sp>
      <p:sp>
        <p:nvSpPr>
          <p:cNvPr id="800772" name="Rectangle 3">
            <a:extLst>
              <a:ext uri="{FF2B5EF4-FFF2-40B4-BE49-F238E27FC236}">
                <a16:creationId xmlns:a16="http://schemas.microsoft.com/office/drawing/2014/main" id="{42F83AD7-21E3-CB01-08EB-297E38524670}"/>
              </a:ext>
            </a:extLst>
          </p:cNvPr>
          <p:cNvSpPr>
            <a:spLocks noGrp="1" noChangeArrowheads="1"/>
          </p:cNvSpPr>
          <p:nvPr>
            <p:ph type="body" idx="1"/>
          </p:nvPr>
        </p:nvSpPr>
        <p:spPr>
          <a:xfrm>
            <a:off x="889000" y="4687888"/>
            <a:ext cx="4884738" cy="44386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B627-0BC6-47AD-8720-A4C2BE3EEF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EF33F11-ECA3-BA3E-169C-B0CD33964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8426447-D8D0-17C9-6487-387D0A7F2FEC}"/>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5" name="Footer Placeholder 4">
            <a:extLst>
              <a:ext uri="{FF2B5EF4-FFF2-40B4-BE49-F238E27FC236}">
                <a16:creationId xmlns:a16="http://schemas.microsoft.com/office/drawing/2014/main" id="{7F9942A1-EBE4-8A71-8958-4E50421B2D3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05556B6-D382-7ECA-B709-017716C861C8}"/>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4264190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F569-F305-51F2-FDFD-B0A1B1C4BFB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AAA8FD8-BA28-8F1B-8D43-336A9C5BDD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C303257-0FAC-0999-B2B6-FE1EE757EC14}"/>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5" name="Footer Placeholder 4">
            <a:extLst>
              <a:ext uri="{FF2B5EF4-FFF2-40B4-BE49-F238E27FC236}">
                <a16:creationId xmlns:a16="http://schemas.microsoft.com/office/drawing/2014/main" id="{8723E5AD-83F9-A5E3-C585-FBE36362CAA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62D9570-6FA1-00CE-E206-2D3D9E952F7B}"/>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62607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745881-10E4-ACF2-4808-6333397CB7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6596B8C-50C2-F89B-012D-54FE2C2632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BF86EC5-2A8B-5DC9-4951-3F395ECA4402}"/>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5" name="Footer Placeholder 4">
            <a:extLst>
              <a:ext uri="{FF2B5EF4-FFF2-40B4-BE49-F238E27FC236}">
                <a16:creationId xmlns:a16="http://schemas.microsoft.com/office/drawing/2014/main" id="{00BDD1AF-0AEF-A2F3-1A4A-60CDF093C3C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A7BEDBC-88B3-FF72-CDEC-7F6FE148EDAE}"/>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34004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27872-78B2-335D-70DC-7D7858801FE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A118825-5C7C-720A-E7A8-893BDB66F6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71CB69A-C457-1D50-8B32-538164C7A762}"/>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5" name="Footer Placeholder 4">
            <a:extLst>
              <a:ext uri="{FF2B5EF4-FFF2-40B4-BE49-F238E27FC236}">
                <a16:creationId xmlns:a16="http://schemas.microsoft.com/office/drawing/2014/main" id="{603E97BF-892C-223D-B265-DE882548273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D01B258-0480-848E-7DCF-37B09C87B3E1}"/>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304686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F8601-29F9-66A9-A835-DE68A7035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E467D15-73AE-9284-0906-41B408CF7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9D2A81-6BBA-5F6A-75E8-003D7CCF53BC}"/>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5" name="Footer Placeholder 4">
            <a:extLst>
              <a:ext uri="{FF2B5EF4-FFF2-40B4-BE49-F238E27FC236}">
                <a16:creationId xmlns:a16="http://schemas.microsoft.com/office/drawing/2014/main" id="{A4D1B2FB-BFE1-8AB8-D5D8-52D8CC1BA43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48A617-98F9-2EA1-A2E4-DC2F9B9A2BF2}"/>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355851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C385-7B76-7463-A122-690FD6AD1E0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C820DFE-FF5C-CA17-94D8-C2AAE6413B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95CB31C-9901-8B9C-01C5-828CE7D3E2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0CFE98E-A7D7-1FFB-37F4-841AEF176BA7}"/>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6" name="Footer Placeholder 5">
            <a:extLst>
              <a:ext uri="{FF2B5EF4-FFF2-40B4-BE49-F238E27FC236}">
                <a16:creationId xmlns:a16="http://schemas.microsoft.com/office/drawing/2014/main" id="{14D00681-8984-998E-6BA0-87621A32B04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F7036DD-AE6C-70A6-C116-AEB3140662CD}"/>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2683998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97144-FC67-7AC1-3310-2885BF59F9A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52A20AC-A2BB-8FDB-8226-6D397582AE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B978D7-3A6E-A2C6-A258-198846561A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8F98A1D-E53D-CFF0-7D56-170CB6735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BB5EB7-9CDC-5B77-2934-EB58330815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5DD3100-2C67-AC29-272B-0C344C9237F7}"/>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8" name="Footer Placeholder 7">
            <a:extLst>
              <a:ext uri="{FF2B5EF4-FFF2-40B4-BE49-F238E27FC236}">
                <a16:creationId xmlns:a16="http://schemas.microsoft.com/office/drawing/2014/main" id="{DF1BF5B2-C94B-9FEA-830B-21FB8EDADC5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7EFB360-6D5F-2436-C0E7-71E60385E750}"/>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251098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E789-DF83-7C47-0CDE-295696E260B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1EA05FA-B65C-7C43-1341-71EB6F87BDAE}"/>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4" name="Footer Placeholder 3">
            <a:extLst>
              <a:ext uri="{FF2B5EF4-FFF2-40B4-BE49-F238E27FC236}">
                <a16:creationId xmlns:a16="http://schemas.microsoft.com/office/drawing/2014/main" id="{F404D83B-FFE9-D075-0FC4-C939FDBD2DF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E9F9364-A56A-E17E-A24C-0A55BF99BEEB}"/>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190089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66F34-6F33-4CE4-44A2-817BC18526D7}"/>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3" name="Footer Placeholder 2">
            <a:extLst>
              <a:ext uri="{FF2B5EF4-FFF2-40B4-BE49-F238E27FC236}">
                <a16:creationId xmlns:a16="http://schemas.microsoft.com/office/drawing/2014/main" id="{E85CA26A-7FEE-6ACA-7B85-6DCD132AEDF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422C58C-9879-C474-AF08-E365960ADBC3}"/>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213662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8BF2-A8F1-8CC8-3827-8C2E00D9F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C56A91F-3D54-256C-C05A-D62487227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991A5C7-29F2-8153-1D03-09D341C06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CF946-BA32-3B5D-1A35-6F7C9D659AB2}"/>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6" name="Footer Placeholder 5">
            <a:extLst>
              <a:ext uri="{FF2B5EF4-FFF2-40B4-BE49-F238E27FC236}">
                <a16:creationId xmlns:a16="http://schemas.microsoft.com/office/drawing/2014/main" id="{280332BB-85AC-4FA1-EEB9-0F29FA59FC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0EE2846-A872-4751-F6D4-A834FF232821}"/>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3431744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774D-D8FE-2D09-CABC-936020B14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EED227B-85F8-C449-5BF8-7CE4B02A2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0955A23-092C-9C69-7EA1-74F3F2B5C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FD2D-6C29-24D8-40D6-704A1382BF32}"/>
              </a:ext>
            </a:extLst>
          </p:cNvPr>
          <p:cNvSpPr>
            <a:spLocks noGrp="1"/>
          </p:cNvSpPr>
          <p:nvPr>
            <p:ph type="dt" sz="half" idx="10"/>
          </p:nvPr>
        </p:nvSpPr>
        <p:spPr/>
        <p:txBody>
          <a:bodyPr/>
          <a:lstStyle/>
          <a:p>
            <a:fld id="{347BC4B6-AB60-4573-AE73-6E592B50683A}" type="datetimeFigureOut">
              <a:rPr lang="en-CA" smtClean="0"/>
              <a:t>2023-09-01</a:t>
            </a:fld>
            <a:endParaRPr lang="en-CA"/>
          </a:p>
        </p:txBody>
      </p:sp>
      <p:sp>
        <p:nvSpPr>
          <p:cNvPr id="6" name="Footer Placeholder 5">
            <a:extLst>
              <a:ext uri="{FF2B5EF4-FFF2-40B4-BE49-F238E27FC236}">
                <a16:creationId xmlns:a16="http://schemas.microsoft.com/office/drawing/2014/main" id="{903BD94D-3B30-59E6-5BDB-ADE2E4CC1D7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1873FD7-2BD1-F8E2-A809-F9C005905C1A}"/>
              </a:ext>
            </a:extLst>
          </p:cNvPr>
          <p:cNvSpPr>
            <a:spLocks noGrp="1"/>
          </p:cNvSpPr>
          <p:nvPr>
            <p:ph type="sldNum" sz="quarter" idx="12"/>
          </p:nvPr>
        </p:nvSpPr>
        <p:spPr/>
        <p:txBody>
          <a:bodyPr/>
          <a:lstStyle/>
          <a:p>
            <a:fld id="{9E96535E-CD71-4813-8D1F-3DC05EFE6CC0}" type="slidenum">
              <a:rPr lang="en-CA" smtClean="0"/>
              <a:t>‹#›</a:t>
            </a:fld>
            <a:endParaRPr lang="en-CA"/>
          </a:p>
        </p:txBody>
      </p:sp>
    </p:spTree>
    <p:extLst>
      <p:ext uri="{BB962C8B-B14F-4D97-AF65-F5344CB8AC3E}">
        <p14:creationId xmlns:p14="http://schemas.microsoft.com/office/powerpoint/2010/main" val="291594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54E3FF-571A-5C44-BA21-1666009EFD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6B2843E-6597-FE33-DC82-FC05DB4BF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A37BD78-99EA-1B29-BD6E-E3F3A1B05F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BC4B6-AB60-4573-AE73-6E592B50683A}" type="datetimeFigureOut">
              <a:rPr lang="en-CA" smtClean="0"/>
              <a:t>2023-09-01</a:t>
            </a:fld>
            <a:endParaRPr lang="en-CA"/>
          </a:p>
        </p:txBody>
      </p:sp>
      <p:sp>
        <p:nvSpPr>
          <p:cNvPr id="5" name="Footer Placeholder 4">
            <a:extLst>
              <a:ext uri="{FF2B5EF4-FFF2-40B4-BE49-F238E27FC236}">
                <a16:creationId xmlns:a16="http://schemas.microsoft.com/office/drawing/2014/main" id="{C54649FA-8BAE-B3FD-63BF-6F8425075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34CF703-44D5-4ACA-28A8-097D26DC2E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6535E-CD71-4813-8D1F-3DC05EFE6CC0}" type="slidenum">
              <a:rPr lang="en-CA" smtClean="0"/>
              <a:t>‹#›</a:t>
            </a:fld>
            <a:endParaRPr lang="en-CA"/>
          </a:p>
        </p:txBody>
      </p:sp>
    </p:spTree>
    <p:extLst>
      <p:ext uri="{BB962C8B-B14F-4D97-AF65-F5344CB8AC3E}">
        <p14:creationId xmlns:p14="http://schemas.microsoft.com/office/powerpoint/2010/main" val="934034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1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3">
            <a:extLst>
              <a:ext uri="{FF2B5EF4-FFF2-40B4-BE49-F238E27FC236}">
                <a16:creationId xmlns:a16="http://schemas.microsoft.com/office/drawing/2014/main" id="{A075A2EC-0707-1248-B7A9-B989D965D0A6}"/>
              </a:ext>
            </a:extLst>
          </p:cNvPr>
          <p:cNvSpPr>
            <a:spLocks noGrp="1" noChangeArrowheads="1"/>
          </p:cNvSpPr>
          <p:nvPr>
            <p:ph type="body" idx="1"/>
          </p:nvPr>
        </p:nvSpPr>
        <p:spPr/>
        <p:txBody>
          <a:bodyPr/>
          <a:lstStyle/>
          <a:p>
            <a:pPr>
              <a:buFont typeface="Wingdings" panose="05000000000000000000" pitchFamily="2" charset="2"/>
              <a:buNone/>
            </a:pPr>
            <a:endParaRPr lang="en-US" altLang="en-US"/>
          </a:p>
          <a:p>
            <a:pPr>
              <a:buFont typeface="Wingdings" panose="05000000000000000000" pitchFamily="2" charset="2"/>
              <a:buNone/>
            </a:pPr>
            <a:endParaRPr lang="en-US" altLang="en-US"/>
          </a:p>
          <a:p>
            <a:pPr algn="ctr">
              <a:buFont typeface="Wingdings" panose="05000000000000000000" pitchFamily="2" charset="2"/>
              <a:buNone/>
            </a:pPr>
            <a:r>
              <a:rPr lang="en-US" altLang="en-US"/>
              <a:t>  </a:t>
            </a:r>
            <a:r>
              <a:rPr lang="en-US" altLang="en-US" sz="5100"/>
              <a:t>Promotion</a:t>
            </a:r>
            <a:endParaRPr lang="en-US" altLang="en-US"/>
          </a:p>
        </p:txBody>
      </p:sp>
      <p:sp>
        <p:nvSpPr>
          <p:cNvPr id="728067" name="Rectangle 4">
            <a:extLst>
              <a:ext uri="{FF2B5EF4-FFF2-40B4-BE49-F238E27FC236}">
                <a16:creationId xmlns:a16="http://schemas.microsoft.com/office/drawing/2014/main" id="{E07CAFC3-BCC2-210E-26F1-8CD585D19A2F}"/>
              </a:ext>
            </a:extLst>
          </p:cNvPr>
          <p:cNvSpPr>
            <a:spLocks noChangeArrowheads="1"/>
          </p:cNvSpPr>
          <p:nvPr/>
        </p:nvSpPr>
        <p:spPr bwMode="auto">
          <a:xfrm>
            <a:off x="3200400" y="4187826"/>
            <a:ext cx="70104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0"/>
              </a:spcBef>
              <a:buClrTx/>
              <a:buSzTx/>
              <a:buFontTx/>
              <a:buNone/>
            </a:pPr>
            <a:endParaRPr lang="en-US" altLang="en-US" sz="36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Title 2">
            <a:extLst>
              <a:ext uri="{FF2B5EF4-FFF2-40B4-BE49-F238E27FC236}">
                <a16:creationId xmlns:a16="http://schemas.microsoft.com/office/drawing/2014/main" id="{340F1E57-38AE-CB53-BF02-B45A2F88F17A}"/>
              </a:ext>
            </a:extLst>
          </p:cNvPr>
          <p:cNvSpPr>
            <a:spLocks noGrp="1" noChangeArrowheads="1"/>
          </p:cNvSpPr>
          <p:nvPr>
            <p:ph type="title"/>
          </p:nvPr>
        </p:nvSpPr>
        <p:spPr/>
        <p:txBody>
          <a:bodyPr/>
          <a:lstStyle/>
          <a:p>
            <a:r>
              <a:rPr lang="en-US" altLang="en-US"/>
              <a:t>Selling process / sales call </a:t>
            </a:r>
          </a:p>
        </p:txBody>
      </p:sp>
      <p:sp>
        <p:nvSpPr>
          <p:cNvPr id="739331" name="Content Placeholder 3">
            <a:extLst>
              <a:ext uri="{FF2B5EF4-FFF2-40B4-BE49-F238E27FC236}">
                <a16:creationId xmlns:a16="http://schemas.microsoft.com/office/drawing/2014/main" id="{18F682AB-2191-07BE-651F-15830374DAB3}"/>
              </a:ext>
            </a:extLst>
          </p:cNvPr>
          <p:cNvSpPr>
            <a:spLocks noGrp="1" noChangeArrowheads="1"/>
          </p:cNvSpPr>
          <p:nvPr>
            <p:ph idx="1"/>
          </p:nvPr>
        </p:nvSpPr>
        <p:spPr>
          <a:xfrm>
            <a:off x="2286000" y="1905000"/>
            <a:ext cx="7772400" cy="4114800"/>
          </a:xfrm>
        </p:spPr>
        <p:txBody>
          <a:bodyPr/>
          <a:lstStyle/>
          <a:p>
            <a:pPr marL="514350" indent="-514350">
              <a:buFont typeface="Arial" panose="020B0604020202020204" pitchFamily="34" charset="0"/>
              <a:buAutoNum type="arabicPeriod"/>
            </a:pPr>
            <a:r>
              <a:rPr lang="en-US" altLang="en-US"/>
              <a:t>Prospection </a:t>
            </a:r>
          </a:p>
          <a:p>
            <a:pPr marL="514350" indent="-514350">
              <a:buFont typeface="Arial" panose="020B0604020202020204" pitchFamily="34" charset="0"/>
              <a:buAutoNum type="arabicPeriod"/>
            </a:pPr>
            <a:r>
              <a:rPr lang="en-US" altLang="en-US"/>
              <a:t>Pre-approach </a:t>
            </a:r>
          </a:p>
          <a:p>
            <a:pPr marL="514350" indent="-514350">
              <a:buFont typeface="Arial" panose="020B0604020202020204" pitchFamily="34" charset="0"/>
              <a:buAutoNum type="arabicPeriod"/>
            </a:pPr>
            <a:r>
              <a:rPr lang="en-US" altLang="en-US">
                <a:solidFill>
                  <a:srgbClr val="FF0000"/>
                </a:solidFill>
              </a:rPr>
              <a:t>Approach </a:t>
            </a:r>
          </a:p>
          <a:p>
            <a:pPr marL="514350" indent="-514350">
              <a:buFont typeface="Arial" panose="020B0604020202020204" pitchFamily="34" charset="0"/>
              <a:buAutoNum type="arabicPeriod"/>
            </a:pPr>
            <a:r>
              <a:rPr lang="en-US" altLang="en-US">
                <a:solidFill>
                  <a:srgbClr val="FF0000"/>
                </a:solidFill>
              </a:rPr>
              <a:t>Presentation </a:t>
            </a:r>
          </a:p>
          <a:p>
            <a:pPr marL="514350" indent="-514350">
              <a:buFont typeface="Arial" panose="020B0604020202020204" pitchFamily="34" charset="0"/>
              <a:buAutoNum type="arabicPeriod"/>
            </a:pPr>
            <a:r>
              <a:rPr lang="en-US" altLang="en-US">
                <a:solidFill>
                  <a:srgbClr val="FF0000"/>
                </a:solidFill>
              </a:rPr>
              <a:t>Objection handling </a:t>
            </a:r>
          </a:p>
          <a:p>
            <a:pPr marL="514350" indent="-514350">
              <a:buFont typeface="Arial" panose="020B0604020202020204" pitchFamily="34" charset="0"/>
              <a:buAutoNum type="arabicPeriod"/>
            </a:pPr>
            <a:r>
              <a:rPr lang="en-US" altLang="en-US">
                <a:solidFill>
                  <a:srgbClr val="FF0000"/>
                </a:solidFill>
              </a:rPr>
              <a:t>Closing </a:t>
            </a:r>
          </a:p>
          <a:p>
            <a:pPr marL="514350" indent="-514350">
              <a:buFont typeface="Arial" panose="020B0604020202020204" pitchFamily="34" charset="0"/>
              <a:buAutoNum type="arabicPeriod"/>
            </a:pPr>
            <a:r>
              <a:rPr lang="en-US" altLang="en-US"/>
              <a:t>Follow up </a:t>
            </a:r>
          </a:p>
          <a:p>
            <a:pPr marL="514350" indent="-514350">
              <a:buFont typeface="Arial" panose="020B0604020202020204" pitchFamily="34" charset="0"/>
              <a:buAutoNum type="arabicPeriod"/>
            </a:pPr>
            <a:endParaRPr lang="en-US"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8898" name="Rectangle 2">
            <a:extLst>
              <a:ext uri="{FF2B5EF4-FFF2-40B4-BE49-F238E27FC236}">
                <a16:creationId xmlns:a16="http://schemas.microsoft.com/office/drawing/2014/main" id="{B4B11D93-8D8B-D6BD-9B87-B54C355CAAEE}"/>
              </a:ext>
            </a:extLst>
          </p:cNvPr>
          <p:cNvSpPr>
            <a:spLocks noGrp="1" noChangeArrowheads="1"/>
          </p:cNvSpPr>
          <p:nvPr>
            <p:ph type="title"/>
          </p:nvPr>
        </p:nvSpPr>
        <p:spPr>
          <a:xfrm>
            <a:off x="2895600" y="152401"/>
            <a:ext cx="8534400" cy="1527175"/>
          </a:xfrm>
        </p:spPr>
        <p:txBody>
          <a:bodyPr/>
          <a:lstStyle/>
          <a:p>
            <a:r>
              <a:rPr lang="en-US" altLang="en-US">
                <a:solidFill>
                  <a:srgbClr val="FF0000"/>
                </a:solidFill>
              </a:rPr>
              <a:t>Advantages of Direct Marketing</a:t>
            </a:r>
          </a:p>
        </p:txBody>
      </p:sp>
      <p:sp>
        <p:nvSpPr>
          <p:cNvPr id="1756163" name="Rectangle 3">
            <a:extLst>
              <a:ext uri="{FF2B5EF4-FFF2-40B4-BE49-F238E27FC236}">
                <a16:creationId xmlns:a16="http://schemas.microsoft.com/office/drawing/2014/main" id="{A87F1B99-D9B9-F4D5-53A4-5EC6FEB8455C}"/>
              </a:ext>
            </a:extLst>
          </p:cNvPr>
          <p:cNvSpPr>
            <a:spLocks noGrp="1" noChangeArrowheads="1"/>
          </p:cNvSpPr>
          <p:nvPr>
            <p:ph type="body" sz="half" idx="1"/>
          </p:nvPr>
        </p:nvSpPr>
        <p:spPr>
          <a:xfrm>
            <a:off x="1981200" y="2057401"/>
            <a:ext cx="4038600" cy="4481513"/>
          </a:xfrm>
        </p:spPr>
        <p:txBody>
          <a:bodyPr/>
          <a:lstStyle/>
          <a:p>
            <a:r>
              <a:rPr lang="en-US" altLang="en-US" sz="2600"/>
              <a:t>Benefits to Buyers</a:t>
            </a:r>
          </a:p>
          <a:p>
            <a:pPr lvl="1"/>
            <a:r>
              <a:rPr lang="en-US" altLang="en-US"/>
              <a:t>Convenient</a:t>
            </a:r>
          </a:p>
          <a:p>
            <a:pPr lvl="1"/>
            <a:r>
              <a:rPr lang="en-US" altLang="en-US"/>
              <a:t>Easy to use</a:t>
            </a:r>
          </a:p>
          <a:p>
            <a:pPr lvl="1"/>
            <a:r>
              <a:rPr lang="en-US" altLang="en-US"/>
              <a:t>Private</a:t>
            </a:r>
          </a:p>
          <a:p>
            <a:pPr lvl="1"/>
            <a:r>
              <a:rPr lang="en-US" altLang="en-US"/>
              <a:t>Product access and selection</a:t>
            </a:r>
          </a:p>
          <a:p>
            <a:pPr lvl="1"/>
            <a:r>
              <a:rPr lang="en-US" altLang="en-US"/>
              <a:t>Abundance of information</a:t>
            </a:r>
          </a:p>
          <a:p>
            <a:pPr lvl="1"/>
            <a:r>
              <a:rPr lang="en-US" altLang="en-US"/>
              <a:t>Immediate</a:t>
            </a:r>
          </a:p>
          <a:p>
            <a:pPr lvl="1"/>
            <a:r>
              <a:rPr lang="en-US" altLang="en-US"/>
              <a:t>Interactive</a:t>
            </a:r>
          </a:p>
        </p:txBody>
      </p:sp>
      <p:sp>
        <p:nvSpPr>
          <p:cNvPr id="1756164" name="Rectangle 4">
            <a:extLst>
              <a:ext uri="{FF2B5EF4-FFF2-40B4-BE49-F238E27FC236}">
                <a16:creationId xmlns:a16="http://schemas.microsoft.com/office/drawing/2014/main" id="{8090B288-4694-3A13-BB2A-EBC80E19AB63}"/>
              </a:ext>
            </a:extLst>
          </p:cNvPr>
          <p:cNvSpPr>
            <a:spLocks noGrp="1" noChangeArrowheads="1"/>
          </p:cNvSpPr>
          <p:nvPr>
            <p:ph type="body" sz="half" idx="2"/>
          </p:nvPr>
        </p:nvSpPr>
        <p:spPr>
          <a:xfrm>
            <a:off x="6623050" y="1905000"/>
            <a:ext cx="3435350" cy="4114800"/>
          </a:xfrm>
        </p:spPr>
        <p:txBody>
          <a:bodyPr/>
          <a:lstStyle/>
          <a:p>
            <a:r>
              <a:rPr lang="en-US" altLang="en-US" sz="2600"/>
              <a:t>Benefits to Sellers</a:t>
            </a:r>
          </a:p>
          <a:p>
            <a:pPr lvl="1"/>
            <a:r>
              <a:rPr lang="en-US" altLang="en-US"/>
              <a:t>Consumer relationship building</a:t>
            </a:r>
          </a:p>
          <a:p>
            <a:pPr lvl="1"/>
            <a:r>
              <a:rPr lang="en-US" altLang="en-US"/>
              <a:t>Reduces costs</a:t>
            </a:r>
          </a:p>
          <a:p>
            <a:pPr lvl="1"/>
            <a:r>
              <a:rPr lang="en-US" altLang="en-US"/>
              <a:t>Increases speed and efficiency</a:t>
            </a:r>
          </a:p>
          <a:p>
            <a:pPr lvl="1"/>
            <a:r>
              <a:rPr lang="en-US" altLang="en-US"/>
              <a:t>Provides flexibility</a:t>
            </a:r>
          </a:p>
          <a:p>
            <a:pPr lvl="1"/>
            <a:r>
              <a:rPr lang="en-US" altLang="en-US"/>
              <a:t>Global medium</a:t>
            </a:r>
          </a:p>
          <a:p>
            <a:pPr lvl="1"/>
            <a:endParaRPr lang="en-US" altLang="en-US"/>
          </a:p>
          <a:p>
            <a:pPr lvl="1"/>
            <a:endParaRPr lang="en-US" altLang="en-US"/>
          </a:p>
          <a:p>
            <a:pPr lvl="1"/>
            <a:endParaRPr lang="en-US" altLang="en-US"/>
          </a:p>
          <a:p>
            <a:pPr lvl="1"/>
            <a:endParaRPr lang="en-US" altLang="en-US"/>
          </a:p>
          <a:p>
            <a:pPr lvl="1"/>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1756163">
                                            <p:txEl>
                                              <p:pRg st="0" end="0"/>
                                            </p:txEl>
                                          </p:spTgt>
                                        </p:tgtEl>
                                        <p:attrNameLst>
                                          <p:attrName>style.visibility</p:attrName>
                                        </p:attrNameLst>
                                      </p:cBhvr>
                                      <p:to>
                                        <p:strVal val="visible"/>
                                      </p:to>
                                    </p:set>
                                    <p:anim calcmode="lin" valueType="num">
                                      <p:cBhvr additive="base">
                                        <p:cTn id="7" dur="500" fill="hold"/>
                                        <p:tgtEl>
                                          <p:spTgt spid="1756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5616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756163">
                                            <p:txEl>
                                              <p:pRg st="1" end="1"/>
                                            </p:txEl>
                                          </p:spTgt>
                                        </p:tgtEl>
                                        <p:attrNameLst>
                                          <p:attrName>style.visibility</p:attrName>
                                        </p:attrNameLst>
                                      </p:cBhvr>
                                      <p:to>
                                        <p:strVal val="visible"/>
                                      </p:to>
                                    </p:set>
                                    <p:anim calcmode="lin" valueType="num">
                                      <p:cBhvr additive="base">
                                        <p:cTn id="11" dur="500" fill="hold"/>
                                        <p:tgtEl>
                                          <p:spTgt spid="175616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5616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756163">
                                            <p:txEl>
                                              <p:pRg st="2" end="2"/>
                                            </p:txEl>
                                          </p:spTgt>
                                        </p:tgtEl>
                                        <p:attrNameLst>
                                          <p:attrName>style.visibility</p:attrName>
                                        </p:attrNameLst>
                                      </p:cBhvr>
                                      <p:to>
                                        <p:strVal val="visible"/>
                                      </p:to>
                                    </p:set>
                                    <p:anim calcmode="lin" valueType="num">
                                      <p:cBhvr additive="base">
                                        <p:cTn id="15" dur="500" fill="hold"/>
                                        <p:tgtEl>
                                          <p:spTgt spid="175616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5616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756163">
                                            <p:txEl>
                                              <p:pRg st="3" end="3"/>
                                            </p:txEl>
                                          </p:spTgt>
                                        </p:tgtEl>
                                        <p:attrNameLst>
                                          <p:attrName>style.visibility</p:attrName>
                                        </p:attrNameLst>
                                      </p:cBhvr>
                                      <p:to>
                                        <p:strVal val="visible"/>
                                      </p:to>
                                    </p:set>
                                    <p:anim calcmode="lin" valueType="num">
                                      <p:cBhvr additive="base">
                                        <p:cTn id="19" dur="500" fill="hold"/>
                                        <p:tgtEl>
                                          <p:spTgt spid="175616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5616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756163">
                                            <p:txEl>
                                              <p:pRg st="4" end="4"/>
                                            </p:txEl>
                                          </p:spTgt>
                                        </p:tgtEl>
                                        <p:attrNameLst>
                                          <p:attrName>style.visibility</p:attrName>
                                        </p:attrNameLst>
                                      </p:cBhvr>
                                      <p:to>
                                        <p:strVal val="visible"/>
                                      </p:to>
                                    </p:set>
                                    <p:anim calcmode="lin" valueType="num">
                                      <p:cBhvr additive="base">
                                        <p:cTn id="23" dur="500" fill="hold"/>
                                        <p:tgtEl>
                                          <p:spTgt spid="175616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5616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756163">
                                            <p:txEl>
                                              <p:pRg st="5" end="5"/>
                                            </p:txEl>
                                          </p:spTgt>
                                        </p:tgtEl>
                                        <p:attrNameLst>
                                          <p:attrName>style.visibility</p:attrName>
                                        </p:attrNameLst>
                                      </p:cBhvr>
                                      <p:to>
                                        <p:strVal val="visible"/>
                                      </p:to>
                                    </p:set>
                                    <p:anim calcmode="lin" valueType="num">
                                      <p:cBhvr additive="base">
                                        <p:cTn id="27" dur="500" fill="hold"/>
                                        <p:tgtEl>
                                          <p:spTgt spid="175616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75616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1756163">
                                            <p:txEl>
                                              <p:pRg st="6" end="6"/>
                                            </p:txEl>
                                          </p:spTgt>
                                        </p:tgtEl>
                                        <p:attrNameLst>
                                          <p:attrName>style.visibility</p:attrName>
                                        </p:attrNameLst>
                                      </p:cBhvr>
                                      <p:to>
                                        <p:strVal val="visible"/>
                                      </p:to>
                                    </p:set>
                                    <p:anim calcmode="lin" valueType="num">
                                      <p:cBhvr additive="base">
                                        <p:cTn id="31" dur="500" fill="hold"/>
                                        <p:tgtEl>
                                          <p:spTgt spid="175616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5616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756163">
                                            <p:txEl>
                                              <p:pRg st="7" end="7"/>
                                            </p:txEl>
                                          </p:spTgt>
                                        </p:tgtEl>
                                        <p:attrNameLst>
                                          <p:attrName>style.visibility</p:attrName>
                                        </p:attrNameLst>
                                      </p:cBhvr>
                                      <p:to>
                                        <p:strVal val="visible"/>
                                      </p:to>
                                    </p:set>
                                    <p:anim calcmode="lin" valueType="num">
                                      <p:cBhvr additive="base">
                                        <p:cTn id="35" dur="500" fill="hold"/>
                                        <p:tgtEl>
                                          <p:spTgt spid="1756163">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756163">
                                            <p:txEl>
                                              <p:pRg st="7" end="7"/>
                                            </p:txEl>
                                          </p:spTgt>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500"/>
                            </p:stCondLst>
                            <p:childTnLst>
                              <p:par>
                                <p:cTn id="38" presetID="2" presetClass="entr" presetSubtype="6" fill="hold" nodeType="afterEffect">
                                  <p:stCondLst>
                                    <p:cond delay="0"/>
                                  </p:stCondLst>
                                  <p:childTnLst>
                                    <p:set>
                                      <p:cBhvr>
                                        <p:cTn id="39" dur="1" fill="hold">
                                          <p:stCondLst>
                                            <p:cond delay="0"/>
                                          </p:stCondLst>
                                        </p:cTn>
                                        <p:tgtEl>
                                          <p:spTgt spid="1756164">
                                            <p:txEl>
                                              <p:pRg st="0" end="0"/>
                                            </p:txEl>
                                          </p:spTgt>
                                        </p:tgtEl>
                                        <p:attrNameLst>
                                          <p:attrName>style.visibility</p:attrName>
                                        </p:attrNameLst>
                                      </p:cBhvr>
                                      <p:to>
                                        <p:strVal val="visible"/>
                                      </p:to>
                                    </p:set>
                                    <p:anim calcmode="lin" valueType="num">
                                      <p:cBhvr additive="base">
                                        <p:cTn id="40" dur="500" fill="hold"/>
                                        <p:tgtEl>
                                          <p:spTgt spid="1756164">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756164">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6" fill="hold" nodeType="withEffect">
                                  <p:stCondLst>
                                    <p:cond delay="0"/>
                                  </p:stCondLst>
                                  <p:childTnLst>
                                    <p:set>
                                      <p:cBhvr>
                                        <p:cTn id="43" dur="1" fill="hold">
                                          <p:stCondLst>
                                            <p:cond delay="0"/>
                                          </p:stCondLst>
                                        </p:cTn>
                                        <p:tgtEl>
                                          <p:spTgt spid="1756164">
                                            <p:txEl>
                                              <p:pRg st="1" end="1"/>
                                            </p:txEl>
                                          </p:spTgt>
                                        </p:tgtEl>
                                        <p:attrNameLst>
                                          <p:attrName>style.visibility</p:attrName>
                                        </p:attrNameLst>
                                      </p:cBhvr>
                                      <p:to>
                                        <p:strVal val="visible"/>
                                      </p:to>
                                    </p:set>
                                    <p:anim calcmode="lin" valueType="num">
                                      <p:cBhvr additive="base">
                                        <p:cTn id="44" dur="500" fill="hold"/>
                                        <p:tgtEl>
                                          <p:spTgt spid="1756164">
                                            <p:txEl>
                                              <p:pRg st="1" end="1"/>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1756164">
                                            <p:txEl>
                                              <p:pRg st="1" end="1"/>
                                            </p:txEl>
                                          </p:spTgt>
                                        </p:tgtEl>
                                        <p:attrNameLst>
                                          <p:attrName>ppt_y</p:attrName>
                                        </p:attrNameLst>
                                      </p:cBhvr>
                                      <p:tavLst>
                                        <p:tav tm="0">
                                          <p:val>
                                            <p:strVal val="1+#ppt_h/2"/>
                                          </p:val>
                                        </p:tav>
                                        <p:tav tm="100000">
                                          <p:val>
                                            <p:strVal val="#ppt_y"/>
                                          </p:val>
                                        </p:tav>
                                      </p:tavLst>
                                    </p:anim>
                                  </p:childTnLst>
                                </p:cTn>
                              </p:par>
                              <p:par>
                                <p:cTn id="46" presetID="2" presetClass="entr" presetSubtype="6" fill="hold" nodeType="withEffect">
                                  <p:stCondLst>
                                    <p:cond delay="0"/>
                                  </p:stCondLst>
                                  <p:childTnLst>
                                    <p:set>
                                      <p:cBhvr>
                                        <p:cTn id="47" dur="1" fill="hold">
                                          <p:stCondLst>
                                            <p:cond delay="0"/>
                                          </p:stCondLst>
                                        </p:cTn>
                                        <p:tgtEl>
                                          <p:spTgt spid="1756164">
                                            <p:txEl>
                                              <p:pRg st="2" end="2"/>
                                            </p:txEl>
                                          </p:spTgt>
                                        </p:tgtEl>
                                        <p:attrNameLst>
                                          <p:attrName>style.visibility</p:attrName>
                                        </p:attrNameLst>
                                      </p:cBhvr>
                                      <p:to>
                                        <p:strVal val="visible"/>
                                      </p:to>
                                    </p:set>
                                    <p:anim calcmode="lin" valueType="num">
                                      <p:cBhvr additive="base">
                                        <p:cTn id="48" dur="500" fill="hold"/>
                                        <p:tgtEl>
                                          <p:spTgt spid="1756164">
                                            <p:txEl>
                                              <p:pRg st="2" end="2"/>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1756164">
                                            <p:txEl>
                                              <p:pRg st="2" end="2"/>
                                            </p:txEl>
                                          </p:spTgt>
                                        </p:tgtEl>
                                        <p:attrNameLst>
                                          <p:attrName>ppt_y</p:attrName>
                                        </p:attrNameLst>
                                      </p:cBhvr>
                                      <p:tavLst>
                                        <p:tav tm="0">
                                          <p:val>
                                            <p:strVal val="1+#ppt_h/2"/>
                                          </p:val>
                                        </p:tav>
                                        <p:tav tm="100000">
                                          <p:val>
                                            <p:strVal val="#ppt_y"/>
                                          </p:val>
                                        </p:tav>
                                      </p:tavLst>
                                    </p:anim>
                                  </p:childTnLst>
                                </p:cTn>
                              </p:par>
                              <p:par>
                                <p:cTn id="50" presetID="2" presetClass="entr" presetSubtype="6" fill="hold" nodeType="withEffect">
                                  <p:stCondLst>
                                    <p:cond delay="0"/>
                                  </p:stCondLst>
                                  <p:childTnLst>
                                    <p:set>
                                      <p:cBhvr>
                                        <p:cTn id="51" dur="1" fill="hold">
                                          <p:stCondLst>
                                            <p:cond delay="0"/>
                                          </p:stCondLst>
                                        </p:cTn>
                                        <p:tgtEl>
                                          <p:spTgt spid="1756164">
                                            <p:txEl>
                                              <p:pRg st="3" end="3"/>
                                            </p:txEl>
                                          </p:spTgt>
                                        </p:tgtEl>
                                        <p:attrNameLst>
                                          <p:attrName>style.visibility</p:attrName>
                                        </p:attrNameLst>
                                      </p:cBhvr>
                                      <p:to>
                                        <p:strVal val="visible"/>
                                      </p:to>
                                    </p:set>
                                    <p:anim calcmode="lin" valueType="num">
                                      <p:cBhvr additive="base">
                                        <p:cTn id="52" dur="500" fill="hold"/>
                                        <p:tgtEl>
                                          <p:spTgt spid="1756164">
                                            <p:txEl>
                                              <p:pRg st="3" end="3"/>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1756164">
                                            <p:txEl>
                                              <p:pRg st="3" end="3"/>
                                            </p:txEl>
                                          </p:spTgt>
                                        </p:tgtEl>
                                        <p:attrNameLst>
                                          <p:attrName>ppt_y</p:attrName>
                                        </p:attrNameLst>
                                      </p:cBhvr>
                                      <p:tavLst>
                                        <p:tav tm="0">
                                          <p:val>
                                            <p:strVal val="1+#ppt_h/2"/>
                                          </p:val>
                                        </p:tav>
                                        <p:tav tm="100000">
                                          <p:val>
                                            <p:strVal val="#ppt_y"/>
                                          </p:val>
                                        </p:tav>
                                      </p:tavLst>
                                    </p:anim>
                                  </p:childTnLst>
                                </p:cTn>
                              </p:par>
                              <p:par>
                                <p:cTn id="54" presetID="2" presetClass="entr" presetSubtype="6" fill="hold" nodeType="withEffect">
                                  <p:stCondLst>
                                    <p:cond delay="0"/>
                                  </p:stCondLst>
                                  <p:childTnLst>
                                    <p:set>
                                      <p:cBhvr>
                                        <p:cTn id="55" dur="1" fill="hold">
                                          <p:stCondLst>
                                            <p:cond delay="0"/>
                                          </p:stCondLst>
                                        </p:cTn>
                                        <p:tgtEl>
                                          <p:spTgt spid="1756164">
                                            <p:txEl>
                                              <p:pRg st="4" end="4"/>
                                            </p:txEl>
                                          </p:spTgt>
                                        </p:tgtEl>
                                        <p:attrNameLst>
                                          <p:attrName>style.visibility</p:attrName>
                                        </p:attrNameLst>
                                      </p:cBhvr>
                                      <p:to>
                                        <p:strVal val="visible"/>
                                      </p:to>
                                    </p:set>
                                    <p:anim calcmode="lin" valueType="num">
                                      <p:cBhvr additive="base">
                                        <p:cTn id="56" dur="500" fill="hold"/>
                                        <p:tgtEl>
                                          <p:spTgt spid="1756164">
                                            <p:txEl>
                                              <p:pRg st="4" end="4"/>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1756164">
                                            <p:txEl>
                                              <p:pRg st="4" end="4"/>
                                            </p:txEl>
                                          </p:spTgt>
                                        </p:tgtEl>
                                        <p:attrNameLst>
                                          <p:attrName>ppt_y</p:attrName>
                                        </p:attrNameLst>
                                      </p:cBhvr>
                                      <p:tavLst>
                                        <p:tav tm="0">
                                          <p:val>
                                            <p:strVal val="1+#ppt_h/2"/>
                                          </p:val>
                                        </p:tav>
                                        <p:tav tm="100000">
                                          <p:val>
                                            <p:strVal val="#ppt_y"/>
                                          </p:val>
                                        </p:tav>
                                      </p:tavLst>
                                    </p:anim>
                                  </p:childTnLst>
                                </p:cTn>
                              </p:par>
                              <p:par>
                                <p:cTn id="58" presetID="2" presetClass="entr" presetSubtype="6" fill="hold" nodeType="withEffect">
                                  <p:stCondLst>
                                    <p:cond delay="0"/>
                                  </p:stCondLst>
                                  <p:childTnLst>
                                    <p:set>
                                      <p:cBhvr>
                                        <p:cTn id="59" dur="1" fill="hold">
                                          <p:stCondLst>
                                            <p:cond delay="0"/>
                                          </p:stCondLst>
                                        </p:cTn>
                                        <p:tgtEl>
                                          <p:spTgt spid="1756164">
                                            <p:txEl>
                                              <p:pRg st="5" end="5"/>
                                            </p:txEl>
                                          </p:spTgt>
                                        </p:tgtEl>
                                        <p:attrNameLst>
                                          <p:attrName>style.visibility</p:attrName>
                                        </p:attrNameLst>
                                      </p:cBhvr>
                                      <p:to>
                                        <p:strVal val="visible"/>
                                      </p:to>
                                    </p:set>
                                    <p:anim calcmode="lin" valueType="num">
                                      <p:cBhvr additive="base">
                                        <p:cTn id="60" dur="500" fill="hold"/>
                                        <p:tgtEl>
                                          <p:spTgt spid="1756164">
                                            <p:txEl>
                                              <p:pRg st="5" end="5"/>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175616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6163" grpId="0" build="p" autoUpdateAnimBg="0" advAuto="0"/>
      <p:bldP spid="1756164" grpId="0" build="p" autoUpdateAnimBg="0"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a:extLst>
              <a:ext uri="{FF2B5EF4-FFF2-40B4-BE49-F238E27FC236}">
                <a16:creationId xmlns:a16="http://schemas.microsoft.com/office/drawing/2014/main" id="{39C4744D-7B0C-C70F-E10E-13065BDF3D45}"/>
              </a:ext>
            </a:extLst>
          </p:cNvPr>
          <p:cNvSpPr>
            <a:spLocks noGrp="1" noChangeArrowheads="1"/>
          </p:cNvSpPr>
          <p:nvPr>
            <p:ph type="title"/>
          </p:nvPr>
        </p:nvSpPr>
        <p:spPr>
          <a:xfrm>
            <a:off x="2971800" y="304800"/>
            <a:ext cx="7467600" cy="1066800"/>
          </a:xfrm>
        </p:spPr>
        <p:txBody>
          <a:bodyPr>
            <a:normAutofit fontScale="90000"/>
          </a:bodyPr>
          <a:lstStyle/>
          <a:p>
            <a:pPr algn="ctr"/>
            <a:r>
              <a:rPr lang="en-US" altLang="en-US">
                <a:solidFill>
                  <a:srgbClr val="FF0000"/>
                </a:solidFill>
              </a:rPr>
              <a:t>Disadvantages of direct marketing </a:t>
            </a:r>
          </a:p>
        </p:txBody>
      </p:sp>
      <p:sp>
        <p:nvSpPr>
          <p:cNvPr id="849923" name="Rectangle 3">
            <a:extLst>
              <a:ext uri="{FF2B5EF4-FFF2-40B4-BE49-F238E27FC236}">
                <a16:creationId xmlns:a16="http://schemas.microsoft.com/office/drawing/2014/main" id="{C6918E52-F4BA-AF62-E54A-7A5A823E0900}"/>
              </a:ext>
            </a:extLst>
          </p:cNvPr>
          <p:cNvSpPr>
            <a:spLocks noGrp="1" noChangeArrowheads="1"/>
          </p:cNvSpPr>
          <p:nvPr>
            <p:ph type="body" idx="1"/>
          </p:nvPr>
        </p:nvSpPr>
        <p:spPr>
          <a:xfrm>
            <a:off x="1752600" y="2209800"/>
            <a:ext cx="7543800" cy="4114800"/>
          </a:xfrm>
        </p:spPr>
        <p:txBody>
          <a:bodyPr/>
          <a:lstStyle/>
          <a:p>
            <a:pPr marL="533400" indent="-533400">
              <a:buNone/>
            </a:pPr>
            <a:r>
              <a:rPr lang="en-US" altLang="en-US"/>
              <a:t>1- Regarded as intrusive by many</a:t>
            </a:r>
          </a:p>
          <a:p>
            <a:pPr marL="533400" indent="-533400">
              <a:buNone/>
            </a:pPr>
            <a:endParaRPr lang="en-US" altLang="en-US"/>
          </a:p>
          <a:p>
            <a:pPr marL="533400" indent="-533400">
              <a:buNone/>
            </a:pPr>
            <a:r>
              <a:rPr lang="en-US" altLang="en-US"/>
              <a:t>2- Data processing costs can be high</a:t>
            </a:r>
          </a:p>
          <a:p>
            <a:pPr marL="533400" indent="-533400">
              <a:buNone/>
            </a:pPr>
            <a:endParaRPr lang="en-US"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a:extLst>
              <a:ext uri="{FF2B5EF4-FFF2-40B4-BE49-F238E27FC236}">
                <a16:creationId xmlns:a16="http://schemas.microsoft.com/office/drawing/2014/main" id="{927FC8C6-3FF9-8069-C789-C96100CD4CBB}"/>
              </a:ext>
            </a:extLst>
          </p:cNvPr>
          <p:cNvSpPr>
            <a:spLocks noGrp="1" noChangeArrowheads="1"/>
          </p:cNvSpPr>
          <p:nvPr>
            <p:ph type="title"/>
          </p:nvPr>
        </p:nvSpPr>
        <p:spPr/>
        <p:txBody>
          <a:bodyPr/>
          <a:lstStyle/>
          <a:p>
            <a:pPr algn="ctr"/>
            <a:r>
              <a:rPr lang="en-US" altLang="en-US">
                <a:solidFill>
                  <a:srgbClr val="FF0000"/>
                </a:solidFill>
              </a:rPr>
              <a:t>Exam question</a:t>
            </a:r>
          </a:p>
        </p:txBody>
      </p:sp>
      <p:sp>
        <p:nvSpPr>
          <p:cNvPr id="850947" name="Rectangle 3">
            <a:extLst>
              <a:ext uri="{FF2B5EF4-FFF2-40B4-BE49-F238E27FC236}">
                <a16:creationId xmlns:a16="http://schemas.microsoft.com/office/drawing/2014/main" id="{9FFC0C1B-5EA6-7A79-815A-42564AF2F3EB}"/>
              </a:ext>
            </a:extLst>
          </p:cNvPr>
          <p:cNvSpPr>
            <a:spLocks noGrp="1" noChangeArrowheads="1"/>
          </p:cNvSpPr>
          <p:nvPr>
            <p:ph type="body" idx="1"/>
          </p:nvPr>
        </p:nvSpPr>
        <p:spPr>
          <a:xfrm>
            <a:off x="1676400" y="1981200"/>
            <a:ext cx="8686800" cy="4114800"/>
          </a:xfrm>
        </p:spPr>
        <p:txBody>
          <a:bodyPr/>
          <a:lstStyle/>
          <a:p>
            <a:pPr>
              <a:buFont typeface="Wingdings" panose="05000000000000000000" pitchFamily="2" charset="2"/>
              <a:buNone/>
            </a:pPr>
            <a:r>
              <a:rPr lang="en-US" altLang="en-US"/>
              <a:t>A- Using a consumer product or service of your choice ,identify and comment upon each stage involved in planning a promotional campaign.?           (10 marks)</a:t>
            </a:r>
          </a:p>
          <a:p>
            <a:pPr>
              <a:buFont typeface="Wingdings" panose="05000000000000000000" pitchFamily="2" charset="2"/>
              <a:buNone/>
            </a:pPr>
            <a:endParaRPr lang="en-US" altLang="en-US"/>
          </a:p>
          <a:p>
            <a:pPr>
              <a:buFont typeface="Wingdings" panose="05000000000000000000" pitchFamily="2" charset="2"/>
              <a:buNone/>
            </a:pPr>
            <a:r>
              <a:rPr lang="en-US" altLang="en-US"/>
              <a:t>B-Why might the selection of promotional tools differ for an industrial product ? (10 marks)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a:extLst>
              <a:ext uri="{FF2B5EF4-FFF2-40B4-BE49-F238E27FC236}">
                <a16:creationId xmlns:a16="http://schemas.microsoft.com/office/drawing/2014/main" id="{A89173CD-2940-052A-3CC5-CEA3BEE237B9}"/>
              </a:ext>
            </a:extLst>
          </p:cNvPr>
          <p:cNvSpPr>
            <a:spLocks noGrp="1" noChangeArrowheads="1"/>
          </p:cNvSpPr>
          <p:nvPr>
            <p:ph type="title"/>
          </p:nvPr>
        </p:nvSpPr>
        <p:spPr/>
        <p:txBody>
          <a:bodyPr/>
          <a:lstStyle/>
          <a:p>
            <a:pPr algn="ctr"/>
            <a:r>
              <a:rPr lang="en-US" altLang="en-US"/>
              <a:t>Chapter 8 </a:t>
            </a:r>
          </a:p>
        </p:txBody>
      </p:sp>
      <p:sp>
        <p:nvSpPr>
          <p:cNvPr id="851971" name="Rectangle 3">
            <a:extLst>
              <a:ext uri="{FF2B5EF4-FFF2-40B4-BE49-F238E27FC236}">
                <a16:creationId xmlns:a16="http://schemas.microsoft.com/office/drawing/2014/main" id="{5F88D6AB-5715-B34F-C04A-C72516BC7920}"/>
              </a:ext>
            </a:extLst>
          </p:cNvPr>
          <p:cNvSpPr>
            <a:spLocks noGrp="1" noChangeArrowheads="1"/>
          </p:cNvSpPr>
          <p:nvPr>
            <p:ph type="body" idx="1"/>
          </p:nvPr>
        </p:nvSpPr>
        <p:spPr>
          <a:xfrm>
            <a:off x="3048000" y="2362200"/>
            <a:ext cx="7010400" cy="4114800"/>
          </a:xfrm>
        </p:spPr>
        <p:txBody>
          <a:bodyPr/>
          <a:lstStyle/>
          <a:p>
            <a:pPr algn="ctr">
              <a:buFont typeface="Wingdings" panose="05000000000000000000" pitchFamily="2" charset="2"/>
              <a:buNone/>
            </a:pPr>
            <a:r>
              <a:rPr lang="en-US" altLang="en-US" sz="5400"/>
              <a:t>Advertising </a:t>
            </a:r>
          </a:p>
        </p:txBody>
      </p:sp>
      <p:sp>
        <p:nvSpPr>
          <p:cNvPr id="851972" name="Rectangle 4">
            <a:extLst>
              <a:ext uri="{FF2B5EF4-FFF2-40B4-BE49-F238E27FC236}">
                <a16:creationId xmlns:a16="http://schemas.microsoft.com/office/drawing/2014/main" id="{18410E6F-C6B2-9B7C-0608-41EBBDCF18D8}"/>
              </a:ext>
            </a:extLst>
          </p:cNvPr>
          <p:cNvSpPr>
            <a:spLocks noChangeArrowheads="1"/>
          </p:cNvSpPr>
          <p:nvPr/>
        </p:nvSpPr>
        <p:spPr bwMode="auto">
          <a:xfrm>
            <a:off x="3200400" y="4187826"/>
            <a:ext cx="70104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endParaRPr lang="en-US" altLang="en-US" sz="3200">
              <a:solidFill>
                <a:srgbClr val="FF0000"/>
              </a:solidFill>
              <a:ea typeface="MS PGothic" panose="020B0600070205080204" pitchFamily="34" charset="-128"/>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a:extLst>
              <a:ext uri="{FF2B5EF4-FFF2-40B4-BE49-F238E27FC236}">
                <a16:creationId xmlns:a16="http://schemas.microsoft.com/office/drawing/2014/main" id="{B1515E65-10B3-4DD4-C5F1-52EB6DA8F424}"/>
              </a:ext>
            </a:extLst>
          </p:cNvPr>
          <p:cNvSpPr>
            <a:spLocks noGrp="1" noChangeArrowheads="1"/>
          </p:cNvSpPr>
          <p:nvPr>
            <p:ph type="title"/>
          </p:nvPr>
        </p:nvSpPr>
        <p:spPr>
          <a:xfrm>
            <a:off x="2057400" y="190501"/>
            <a:ext cx="9220200" cy="1527175"/>
          </a:xfrm>
        </p:spPr>
        <p:txBody>
          <a:bodyPr/>
          <a:lstStyle/>
          <a:p>
            <a:pPr algn="ctr"/>
            <a:r>
              <a:rPr lang="en-US" altLang="en-US" sz="3800">
                <a:solidFill>
                  <a:srgbClr val="FF0000"/>
                </a:solidFill>
              </a:rPr>
              <a:t>Procter &amp; Gamble’s Advertising </a:t>
            </a:r>
            <a:br>
              <a:rPr lang="en-US" altLang="en-US" sz="3800">
                <a:solidFill>
                  <a:srgbClr val="FF0000"/>
                </a:solidFill>
              </a:rPr>
            </a:br>
            <a:r>
              <a:rPr lang="en-US" altLang="en-US" sz="3800">
                <a:solidFill>
                  <a:srgbClr val="FF0000"/>
                </a:solidFill>
              </a:rPr>
              <a:t>History</a:t>
            </a:r>
          </a:p>
        </p:txBody>
      </p:sp>
      <p:pic>
        <p:nvPicPr>
          <p:cNvPr id="852995" name="Picture 3" descr="soap-ivory">
            <a:extLst>
              <a:ext uri="{FF2B5EF4-FFF2-40B4-BE49-F238E27FC236}">
                <a16:creationId xmlns:a16="http://schemas.microsoft.com/office/drawing/2014/main" id="{DF520A02-121D-F59A-7985-B6B9C891B8B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0" y="2057401"/>
            <a:ext cx="8001000" cy="4422775"/>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a:extLst>
              <a:ext uri="{FF2B5EF4-FFF2-40B4-BE49-F238E27FC236}">
                <a16:creationId xmlns:a16="http://schemas.microsoft.com/office/drawing/2014/main" id="{09FA7B38-972D-5C71-A4F6-9562BA9F4B55}"/>
              </a:ext>
            </a:extLst>
          </p:cNvPr>
          <p:cNvSpPr>
            <a:spLocks noGrp="1" noChangeArrowheads="1"/>
          </p:cNvSpPr>
          <p:nvPr>
            <p:ph type="title"/>
          </p:nvPr>
        </p:nvSpPr>
        <p:spPr>
          <a:xfrm>
            <a:off x="1828800" y="2578101"/>
            <a:ext cx="8839200" cy="1006475"/>
          </a:xfrm>
        </p:spPr>
        <p:txBody>
          <a:bodyPr/>
          <a:lstStyle/>
          <a:p>
            <a:pPr eaLnBrk="1" hangingPunct="1"/>
            <a:r>
              <a:rPr lang="en-US" altLang="en-US" sz="4100" b="1">
                <a:solidFill>
                  <a:srgbClr val="FF0000"/>
                </a:solidFill>
              </a:rPr>
              <a:t>Advertising Execution Techniques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6066" name="Rectangle 2">
            <a:extLst>
              <a:ext uri="{FF2B5EF4-FFF2-40B4-BE49-F238E27FC236}">
                <a16:creationId xmlns:a16="http://schemas.microsoft.com/office/drawing/2014/main" id="{9B8F33CF-4952-3A03-2068-03CFEEF8A7F4}"/>
              </a:ext>
            </a:extLst>
          </p:cNvPr>
          <p:cNvSpPr>
            <a:spLocks noGrp="1" noChangeArrowheads="1"/>
          </p:cNvSpPr>
          <p:nvPr>
            <p:ph type="title"/>
          </p:nvPr>
        </p:nvSpPr>
        <p:spPr>
          <a:xfrm>
            <a:off x="3722688" y="762001"/>
            <a:ext cx="9155112" cy="549275"/>
          </a:xfrm>
        </p:spPr>
        <p:txBody>
          <a:bodyPr>
            <a:normAutofit fontScale="90000"/>
          </a:bodyPr>
          <a:lstStyle/>
          <a:p>
            <a:pPr eaLnBrk="1" hangingPunct="1"/>
            <a:r>
              <a:rPr lang="en-US" altLang="en-US" sz="4100" b="1">
                <a:solidFill>
                  <a:srgbClr val="FF0000"/>
                </a:solidFill>
              </a:rPr>
              <a:t>Rational advertising </a:t>
            </a:r>
          </a:p>
        </p:txBody>
      </p:sp>
      <p:sp>
        <p:nvSpPr>
          <p:cNvPr id="2079747" name="Rectangle 3">
            <a:extLst>
              <a:ext uri="{FF2B5EF4-FFF2-40B4-BE49-F238E27FC236}">
                <a16:creationId xmlns:a16="http://schemas.microsoft.com/office/drawing/2014/main" id="{B0555DFC-F617-3D5F-1DB3-7FA86B7C52BA}"/>
              </a:ext>
            </a:extLst>
          </p:cNvPr>
          <p:cNvSpPr>
            <a:spLocks noGrp="1" noChangeArrowheads="1"/>
          </p:cNvSpPr>
          <p:nvPr>
            <p:ph type="body" sz="half" idx="1"/>
          </p:nvPr>
        </p:nvSpPr>
        <p:spPr>
          <a:xfrm>
            <a:off x="1676400" y="2362200"/>
            <a:ext cx="8763000" cy="2895600"/>
          </a:xfrm>
        </p:spPr>
        <p:txBody>
          <a:bodyPr/>
          <a:lstStyle/>
          <a:p>
            <a:pPr eaLnBrk="1" hangingPunct="1">
              <a:spcBef>
                <a:spcPct val="50000"/>
              </a:spcBef>
              <a:buFont typeface="Wingdings" panose="05000000000000000000" pitchFamily="2" charset="2"/>
              <a:buChar char="Ø"/>
            </a:pPr>
            <a:r>
              <a:rPr lang="en-US" altLang="en-US"/>
              <a:t>Factual</a:t>
            </a:r>
          </a:p>
          <a:p>
            <a:pPr eaLnBrk="1" hangingPunct="1">
              <a:spcBef>
                <a:spcPct val="50000"/>
              </a:spcBef>
              <a:buFont typeface="Wingdings" panose="05000000000000000000" pitchFamily="2" charset="2"/>
              <a:buChar char="Ø"/>
            </a:pPr>
            <a:r>
              <a:rPr lang="en-US" altLang="en-US"/>
              <a:t>Demonstration</a:t>
            </a:r>
          </a:p>
          <a:p>
            <a:pPr eaLnBrk="1" hangingPunct="1">
              <a:spcBef>
                <a:spcPct val="50000"/>
              </a:spcBef>
              <a:buFont typeface="Wingdings" panose="05000000000000000000" pitchFamily="2" charset="2"/>
              <a:buChar char="Ø"/>
            </a:pPr>
            <a:r>
              <a:rPr lang="en-US" altLang="en-US"/>
              <a:t>Comparison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79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79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79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747"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a:extLst>
              <a:ext uri="{FF2B5EF4-FFF2-40B4-BE49-F238E27FC236}">
                <a16:creationId xmlns:a16="http://schemas.microsoft.com/office/drawing/2014/main" id="{86E9A288-C4A4-2641-9AD3-26E3E10D061E}"/>
              </a:ext>
            </a:extLst>
          </p:cNvPr>
          <p:cNvSpPr>
            <a:spLocks noGrp="1" noChangeArrowheads="1"/>
          </p:cNvSpPr>
          <p:nvPr>
            <p:ph type="title"/>
          </p:nvPr>
        </p:nvSpPr>
        <p:spPr/>
        <p:txBody>
          <a:bodyPr/>
          <a:lstStyle/>
          <a:p>
            <a:pPr algn="ctr"/>
            <a:r>
              <a:rPr lang="en-US" altLang="en-US">
                <a:solidFill>
                  <a:srgbClr val="FF0000"/>
                </a:solidFill>
              </a:rPr>
              <a:t>Demonstration </a:t>
            </a:r>
          </a:p>
        </p:txBody>
      </p:sp>
      <p:sp>
        <p:nvSpPr>
          <p:cNvPr id="858115" name="Rectangle 3">
            <a:extLst>
              <a:ext uri="{FF2B5EF4-FFF2-40B4-BE49-F238E27FC236}">
                <a16:creationId xmlns:a16="http://schemas.microsoft.com/office/drawing/2014/main" id="{6AFB4124-7729-ED9E-ACFC-07EF9E869701}"/>
              </a:ext>
            </a:extLst>
          </p:cNvPr>
          <p:cNvSpPr>
            <a:spLocks noGrp="1" noChangeArrowheads="1"/>
          </p:cNvSpPr>
          <p:nvPr>
            <p:ph type="body" idx="1"/>
          </p:nvPr>
        </p:nvSpPr>
        <p:spPr>
          <a:xfrm>
            <a:off x="1600200" y="1600200"/>
            <a:ext cx="9067800" cy="4724400"/>
          </a:xfrm>
        </p:spPr>
        <p:txBody>
          <a:bodyPr/>
          <a:lstStyle/>
          <a:p>
            <a:pPr>
              <a:buFont typeface="Wingdings" panose="05000000000000000000" pitchFamily="2" charset="2"/>
              <a:buNone/>
            </a:pPr>
            <a:endParaRPr lang="en-US" altLang="en-US" b="1"/>
          </a:p>
          <a:p>
            <a:r>
              <a:rPr lang="en-US" altLang="en-US"/>
              <a:t>Headache remedies, floor cleaners and tyre commercials have traditionally demonstrated the pain, the dirt and the danger respectively, and have then shown how the focus brand relieves the pain (Panadol), removes the stubborn dirt (Flash) or stops in the wet on a coin (or the edge of a rooftop – Continental tyres). </a:t>
            </a:r>
          </a:p>
          <a:p>
            <a:endParaRPr lang="en-US" alt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9138" name="Rectangle 2">
            <a:extLst>
              <a:ext uri="{FF2B5EF4-FFF2-40B4-BE49-F238E27FC236}">
                <a16:creationId xmlns:a16="http://schemas.microsoft.com/office/drawing/2014/main" id="{A549331F-BA4B-FB38-0F23-EF608C2A7D1E}"/>
              </a:ext>
            </a:extLst>
          </p:cNvPr>
          <p:cNvSpPr>
            <a:spLocks noGrp="1" noChangeArrowheads="1"/>
          </p:cNvSpPr>
          <p:nvPr>
            <p:ph type="title"/>
          </p:nvPr>
        </p:nvSpPr>
        <p:spPr>
          <a:xfrm>
            <a:off x="3265488" y="73026"/>
            <a:ext cx="9155112" cy="1527175"/>
          </a:xfrm>
        </p:spPr>
        <p:txBody>
          <a:bodyPr/>
          <a:lstStyle/>
          <a:p>
            <a:pPr eaLnBrk="1" hangingPunct="1"/>
            <a:r>
              <a:rPr lang="en-US" altLang="en-US" sz="4100" b="1">
                <a:solidFill>
                  <a:srgbClr val="FF0000"/>
                </a:solidFill>
              </a:rPr>
              <a:t>Emotional advertising </a:t>
            </a:r>
          </a:p>
        </p:txBody>
      </p:sp>
      <p:sp>
        <p:nvSpPr>
          <p:cNvPr id="2081795" name="Rectangle 3">
            <a:extLst>
              <a:ext uri="{FF2B5EF4-FFF2-40B4-BE49-F238E27FC236}">
                <a16:creationId xmlns:a16="http://schemas.microsoft.com/office/drawing/2014/main" id="{BF63F061-0D6A-5174-A7D2-D6A3FA5A010B}"/>
              </a:ext>
            </a:extLst>
          </p:cNvPr>
          <p:cNvSpPr>
            <a:spLocks noGrp="1" noChangeArrowheads="1"/>
          </p:cNvSpPr>
          <p:nvPr>
            <p:ph type="body" sz="half" idx="2"/>
          </p:nvPr>
        </p:nvSpPr>
        <p:spPr>
          <a:xfrm>
            <a:off x="1676400" y="1828800"/>
            <a:ext cx="2971800" cy="4953000"/>
          </a:xfrm>
        </p:spPr>
        <p:txBody>
          <a:bodyPr wrap="none"/>
          <a:lstStyle/>
          <a:p>
            <a:pPr eaLnBrk="1" hangingPunct="1">
              <a:spcBef>
                <a:spcPct val="50000"/>
              </a:spcBef>
              <a:buFont typeface="Wingdings" panose="05000000000000000000" pitchFamily="2" charset="2"/>
              <a:buChar char="Ø"/>
            </a:pPr>
            <a:r>
              <a:rPr lang="en-US" altLang="en-US"/>
              <a:t>Testimonial or endorsement  </a:t>
            </a:r>
          </a:p>
          <a:p>
            <a:pPr eaLnBrk="1" hangingPunct="1">
              <a:spcBef>
                <a:spcPct val="50000"/>
              </a:spcBef>
              <a:buFont typeface="Wingdings" panose="05000000000000000000" pitchFamily="2" charset="2"/>
              <a:buChar char="Ø"/>
            </a:pPr>
            <a:r>
              <a:rPr lang="en-US" altLang="en-US"/>
              <a:t>Animation</a:t>
            </a:r>
          </a:p>
          <a:p>
            <a:pPr eaLnBrk="1" hangingPunct="1">
              <a:spcBef>
                <a:spcPct val="30000"/>
              </a:spcBef>
              <a:buFont typeface="Wingdings" panose="05000000000000000000" pitchFamily="2" charset="2"/>
              <a:buChar char="Ø"/>
            </a:pPr>
            <a:r>
              <a:rPr lang="en-US" altLang="en-US"/>
              <a:t>Music </a:t>
            </a:r>
          </a:p>
          <a:p>
            <a:pPr eaLnBrk="1" hangingPunct="1">
              <a:spcBef>
                <a:spcPct val="50000"/>
              </a:spcBef>
              <a:buFont typeface="Wingdings" panose="05000000000000000000" pitchFamily="2" charset="2"/>
              <a:buChar char="Ø"/>
            </a:pPr>
            <a:r>
              <a:rPr lang="en-US" altLang="en-US"/>
              <a:t>Fear </a:t>
            </a:r>
          </a:p>
          <a:p>
            <a:pPr eaLnBrk="1" hangingPunct="1">
              <a:spcBef>
                <a:spcPct val="50000"/>
              </a:spcBef>
              <a:buFont typeface="Wingdings" panose="05000000000000000000" pitchFamily="2" charset="2"/>
              <a:buChar char="Ø"/>
            </a:pPr>
            <a:r>
              <a:rPr lang="en-US" altLang="en-US"/>
              <a:t>Humor</a:t>
            </a:r>
          </a:p>
          <a:p>
            <a:pPr eaLnBrk="1" hangingPunct="1">
              <a:spcBef>
                <a:spcPct val="50000"/>
              </a:spcBef>
              <a:buFont typeface="Wingdings" panose="05000000000000000000" pitchFamily="2" charset="2"/>
              <a:buChar char="Ø"/>
            </a:pPr>
            <a:r>
              <a:rPr lang="en-US" altLang="en-US"/>
              <a:t>Sex </a:t>
            </a:r>
          </a:p>
          <a:p>
            <a:pPr eaLnBrk="1" hangingPunct="1">
              <a:spcBef>
                <a:spcPct val="50000"/>
              </a:spcBef>
              <a:buFont typeface="Wingdings" panose="05000000000000000000" pitchFamily="2" charset="2"/>
              <a:buChar char="Ø"/>
            </a:pPr>
            <a:r>
              <a:rPr lang="en-US" altLang="en-US"/>
              <a:t>lifestyle</a:t>
            </a:r>
          </a:p>
        </p:txBody>
      </p:sp>
      <p:sp>
        <p:nvSpPr>
          <p:cNvPr id="859140" name="Rectangle 4">
            <a:extLst>
              <a:ext uri="{FF2B5EF4-FFF2-40B4-BE49-F238E27FC236}">
                <a16:creationId xmlns:a16="http://schemas.microsoft.com/office/drawing/2014/main" id="{BEC2E0BB-8589-7F00-C74B-3FB23A6045F6}"/>
              </a:ext>
            </a:extLst>
          </p:cNvPr>
          <p:cNvSpPr>
            <a:spLocks noChangeArrowheads="1"/>
          </p:cNvSpPr>
          <p:nvPr/>
        </p:nvSpPr>
        <p:spPr bwMode="auto">
          <a:xfrm>
            <a:off x="7620000" y="1905001"/>
            <a:ext cx="4572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37931725" indent="-37474525">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Char char="•"/>
            </a:pPr>
            <a:r>
              <a:rPr lang="en-US" altLang="en-US" sz="2800">
                <a:ea typeface="MS PGothic" panose="020B0600070205080204" pitchFamily="34" charset="-128"/>
              </a:rPr>
              <a:t>Joy</a:t>
            </a:r>
          </a:p>
          <a:p>
            <a:pPr>
              <a:spcBef>
                <a:spcPct val="0"/>
              </a:spcBef>
              <a:buClrTx/>
              <a:buSzTx/>
              <a:buFontTx/>
              <a:buChar char="•"/>
            </a:pPr>
            <a:r>
              <a:rPr lang="en-US" altLang="en-US" sz="2800">
                <a:ea typeface="MS PGothic" panose="020B0600070205080204" pitchFamily="34" charset="-128"/>
              </a:rPr>
              <a:t>Love</a:t>
            </a:r>
          </a:p>
          <a:p>
            <a:pPr>
              <a:spcBef>
                <a:spcPct val="0"/>
              </a:spcBef>
              <a:buClrTx/>
              <a:buSzTx/>
              <a:buFontTx/>
              <a:buChar char="•"/>
            </a:pPr>
            <a:r>
              <a:rPr lang="en-US" altLang="en-US" sz="2800">
                <a:ea typeface="MS PGothic" panose="020B0600070205080204" pitchFamily="34" charset="-128"/>
              </a:rPr>
              <a:t>Pleasure</a:t>
            </a:r>
          </a:p>
          <a:p>
            <a:pPr>
              <a:spcBef>
                <a:spcPct val="0"/>
              </a:spcBef>
              <a:buClrTx/>
              <a:buSzTx/>
              <a:buFontTx/>
              <a:buChar char="•"/>
            </a:pPr>
            <a:r>
              <a:rPr lang="en-US" altLang="en-US" sz="2800">
                <a:ea typeface="MS PGothic" panose="020B0600070205080204" pitchFamily="34" charset="-128"/>
              </a:rPr>
              <a:t>Pride</a:t>
            </a:r>
          </a:p>
          <a:p>
            <a:pPr>
              <a:spcBef>
                <a:spcPct val="0"/>
              </a:spcBef>
              <a:buClrTx/>
              <a:buSzTx/>
              <a:buFontTx/>
              <a:buChar char="•"/>
            </a:pPr>
            <a:r>
              <a:rPr lang="en-US" altLang="en-US" sz="2800">
                <a:ea typeface="MS PGothic" panose="020B0600070205080204" pitchFamily="34" charset="-128"/>
              </a:rPr>
              <a:t>Safety</a:t>
            </a:r>
          </a:p>
          <a:p>
            <a:pPr>
              <a:spcBef>
                <a:spcPct val="0"/>
              </a:spcBef>
              <a:buClrTx/>
              <a:buSzTx/>
              <a:buFontTx/>
              <a:buChar char="•"/>
            </a:pPr>
            <a:r>
              <a:rPr lang="en-US" altLang="en-US" sz="2800">
                <a:ea typeface="MS PGothic" panose="020B0600070205080204" pitchFamily="34" charset="-128"/>
              </a:rPr>
              <a:t>Security</a:t>
            </a:r>
          </a:p>
          <a:p>
            <a:pPr>
              <a:spcBef>
                <a:spcPct val="0"/>
              </a:spcBef>
              <a:buClrTx/>
              <a:buSzTx/>
              <a:buFontTx/>
              <a:buChar char="•"/>
            </a:pPr>
            <a:r>
              <a:rPr lang="en-US" altLang="en-US" sz="2800">
                <a:ea typeface="MS PGothic" panose="020B0600070205080204" pitchFamily="34" charset="-128"/>
              </a:rPr>
              <a:t>Self-esteem</a:t>
            </a:r>
          </a:p>
          <a:p>
            <a:pPr>
              <a:spcBef>
                <a:spcPct val="0"/>
              </a:spcBef>
              <a:buClrTx/>
              <a:buSzTx/>
              <a:buFontTx/>
              <a:buChar char="•"/>
            </a:pPr>
            <a:r>
              <a:rPr lang="en-US" altLang="en-US" sz="2800">
                <a:ea typeface="MS PGothic" panose="020B0600070205080204" pitchFamily="34" charset="-128"/>
              </a:rPr>
              <a:t>Combinations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81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81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81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81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81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817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81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179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a:extLst>
              <a:ext uri="{FF2B5EF4-FFF2-40B4-BE49-F238E27FC236}">
                <a16:creationId xmlns:a16="http://schemas.microsoft.com/office/drawing/2014/main" id="{108B22B3-D10B-2C13-C0FE-27A5E63E9288}"/>
              </a:ext>
            </a:extLst>
          </p:cNvPr>
          <p:cNvSpPr>
            <a:spLocks noGrp="1" noChangeArrowheads="1"/>
          </p:cNvSpPr>
          <p:nvPr>
            <p:ph type="title"/>
          </p:nvPr>
        </p:nvSpPr>
        <p:spPr/>
        <p:txBody>
          <a:bodyPr/>
          <a:lstStyle/>
          <a:p>
            <a:pPr algn="ctr"/>
            <a:r>
              <a:rPr lang="en-US" altLang="en-US">
                <a:solidFill>
                  <a:srgbClr val="FF0000"/>
                </a:solidFill>
              </a:rPr>
              <a:t>Fear advertising </a:t>
            </a:r>
          </a:p>
        </p:txBody>
      </p:sp>
      <p:sp>
        <p:nvSpPr>
          <p:cNvPr id="861187" name="Rectangle 3">
            <a:extLst>
              <a:ext uri="{FF2B5EF4-FFF2-40B4-BE49-F238E27FC236}">
                <a16:creationId xmlns:a16="http://schemas.microsoft.com/office/drawing/2014/main" id="{AB0FB7B2-BDA8-D3CD-CE98-2446FEDE7925}"/>
              </a:ext>
            </a:extLst>
          </p:cNvPr>
          <p:cNvSpPr>
            <a:spLocks noGrp="1" noChangeArrowheads="1"/>
          </p:cNvSpPr>
          <p:nvPr>
            <p:ph type="body" idx="1"/>
          </p:nvPr>
        </p:nvSpPr>
        <p:spPr>
          <a:xfrm>
            <a:off x="1600200" y="1676400"/>
            <a:ext cx="8915400" cy="4724400"/>
          </a:xfrm>
        </p:spPr>
        <p:txBody>
          <a:bodyPr/>
          <a:lstStyle/>
          <a:p>
            <a:pPr>
              <a:lnSpc>
                <a:spcPct val="80000"/>
              </a:lnSpc>
            </a:pPr>
            <a:r>
              <a:rPr lang="en-US" altLang="en-US" sz="2600"/>
              <a:t>Fear is used in one of two ways. The first type demonstrates the negative aspects or physical dangers associated with a particular behavior or improper product</a:t>
            </a:r>
          </a:p>
          <a:p>
            <a:pPr>
              <a:lnSpc>
                <a:spcPct val="80000"/>
              </a:lnSpc>
              <a:buFont typeface="Wingdings" panose="05000000000000000000" pitchFamily="2" charset="2"/>
              <a:buNone/>
            </a:pPr>
            <a:r>
              <a:rPr lang="en-US" altLang="en-US" sz="2600"/>
              <a:t>usage. </a:t>
            </a:r>
          </a:p>
          <a:p>
            <a:pPr>
              <a:lnSpc>
                <a:spcPct val="80000"/>
              </a:lnSpc>
            </a:pPr>
            <a:r>
              <a:rPr lang="en-US" altLang="en-US" sz="2600"/>
              <a:t>Drink-driving, life assurance and toothpaste advertising typify this form of appeal. </a:t>
            </a:r>
          </a:p>
          <a:p>
            <a:pPr>
              <a:lnSpc>
                <a:spcPct val="80000"/>
              </a:lnSpc>
            </a:pPr>
            <a:r>
              <a:rPr lang="en-US" altLang="en-US" sz="2600"/>
              <a:t>The second approach is the threat of social rejection or disapproval if the focus product is not used. </a:t>
            </a:r>
          </a:p>
          <a:p>
            <a:pPr>
              <a:lnSpc>
                <a:spcPct val="80000"/>
              </a:lnSpc>
            </a:pPr>
            <a:r>
              <a:rPr lang="en-US" altLang="en-US" sz="2600"/>
              <a:t>This type of fear is used frequently in advertisements for</a:t>
            </a:r>
          </a:p>
          <a:p>
            <a:pPr>
              <a:lnSpc>
                <a:spcPct val="80000"/>
              </a:lnSpc>
              <a:buFont typeface="Wingdings" panose="05000000000000000000" pitchFamily="2" charset="2"/>
              <a:buNone/>
            </a:pPr>
            <a:r>
              <a:rPr lang="en-US" altLang="en-US" sz="2600"/>
              <a:t> such products as anti-dandruff shampoos and deodorants, and is used to support consumers’ needs for social acceptance and approval.</a:t>
            </a:r>
          </a:p>
          <a:p>
            <a:pPr>
              <a:lnSpc>
                <a:spcPct val="80000"/>
              </a:lnSpc>
            </a:pPr>
            <a:endParaRPr lang="en-US" altLang="en-US" sz="2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Title 2">
            <a:extLst>
              <a:ext uri="{FF2B5EF4-FFF2-40B4-BE49-F238E27FC236}">
                <a16:creationId xmlns:a16="http://schemas.microsoft.com/office/drawing/2014/main" id="{95DAC81B-BBD5-2C76-19F1-8FF1D13C8000}"/>
              </a:ext>
            </a:extLst>
          </p:cNvPr>
          <p:cNvSpPr>
            <a:spLocks noGrp="1" noChangeArrowheads="1"/>
          </p:cNvSpPr>
          <p:nvPr>
            <p:ph type="title"/>
          </p:nvPr>
        </p:nvSpPr>
        <p:spPr/>
        <p:txBody>
          <a:bodyPr/>
          <a:lstStyle/>
          <a:p>
            <a:endParaRPr lang="en-US" altLang="en-US"/>
          </a:p>
        </p:txBody>
      </p:sp>
      <p:sp>
        <p:nvSpPr>
          <p:cNvPr id="740355" name="Content Placeholder 3">
            <a:extLst>
              <a:ext uri="{FF2B5EF4-FFF2-40B4-BE49-F238E27FC236}">
                <a16:creationId xmlns:a16="http://schemas.microsoft.com/office/drawing/2014/main" id="{9B2BDCF4-C0BA-235A-1F0E-4783C8319CB7}"/>
              </a:ext>
            </a:extLst>
          </p:cNvPr>
          <p:cNvSpPr>
            <a:spLocks noGrp="1" noChangeArrowheads="1"/>
          </p:cNvSpPr>
          <p:nvPr>
            <p:ph idx="1"/>
          </p:nvPr>
        </p:nvSpPr>
        <p:spPr>
          <a:xfrm>
            <a:off x="1752600" y="1905000"/>
            <a:ext cx="8915400" cy="4114800"/>
          </a:xfrm>
        </p:spPr>
        <p:txBody>
          <a:bodyPr/>
          <a:lstStyle/>
          <a:p>
            <a:r>
              <a:rPr lang="en-US" altLang="en-US"/>
              <a:t>Tv </a:t>
            </a:r>
          </a:p>
          <a:p>
            <a:r>
              <a:rPr lang="en-US" altLang="en-US"/>
              <a:t>Radio     jingle   timing </a:t>
            </a:r>
          </a:p>
          <a:p>
            <a:r>
              <a:rPr lang="en-US" altLang="en-US"/>
              <a:t>Press  </a:t>
            </a:r>
          </a:p>
          <a:p>
            <a:r>
              <a:rPr lang="en-US" altLang="en-US"/>
              <a:t>Outdoors OOH .. Billboards / susit / flags </a:t>
            </a:r>
          </a:p>
          <a:p>
            <a:r>
              <a:rPr lang="en-US" altLang="en-US"/>
              <a:t>Indoors </a:t>
            </a:r>
          </a:p>
          <a:p>
            <a:r>
              <a:rPr lang="en-US" altLang="en-US"/>
              <a:t>Online…… search /video/display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a:extLst>
              <a:ext uri="{FF2B5EF4-FFF2-40B4-BE49-F238E27FC236}">
                <a16:creationId xmlns:a16="http://schemas.microsoft.com/office/drawing/2014/main" id="{14BF7E61-EF19-6C7E-0E05-4EA8DF930094}"/>
              </a:ext>
            </a:extLst>
          </p:cNvPr>
          <p:cNvSpPr>
            <a:spLocks noGrp="1" noChangeArrowheads="1"/>
          </p:cNvSpPr>
          <p:nvPr>
            <p:ph type="title"/>
          </p:nvPr>
        </p:nvSpPr>
        <p:spPr>
          <a:xfrm>
            <a:off x="2819400" y="228601"/>
            <a:ext cx="7010400" cy="1527175"/>
          </a:xfrm>
        </p:spPr>
        <p:txBody>
          <a:bodyPr/>
          <a:lstStyle/>
          <a:p>
            <a:pPr algn="ctr"/>
            <a:r>
              <a:rPr lang="en-US" altLang="en-US">
                <a:solidFill>
                  <a:srgbClr val="FF0000"/>
                </a:solidFill>
              </a:rPr>
              <a:t>Animation</a:t>
            </a:r>
            <a:br>
              <a:rPr lang="en-US" altLang="en-US">
                <a:solidFill>
                  <a:srgbClr val="FF0000"/>
                </a:solidFill>
              </a:rPr>
            </a:br>
            <a:endParaRPr lang="en-US" altLang="en-US">
              <a:solidFill>
                <a:srgbClr val="FF0000"/>
              </a:solidFill>
            </a:endParaRPr>
          </a:p>
        </p:txBody>
      </p:sp>
      <p:sp>
        <p:nvSpPr>
          <p:cNvPr id="862211" name="Rectangle 3">
            <a:extLst>
              <a:ext uri="{FF2B5EF4-FFF2-40B4-BE49-F238E27FC236}">
                <a16:creationId xmlns:a16="http://schemas.microsoft.com/office/drawing/2014/main" id="{10AD0D85-077A-A4F3-8586-936274C0E3DA}"/>
              </a:ext>
            </a:extLst>
          </p:cNvPr>
          <p:cNvSpPr>
            <a:spLocks noGrp="1" noChangeArrowheads="1"/>
          </p:cNvSpPr>
          <p:nvPr>
            <p:ph type="body" idx="1"/>
          </p:nvPr>
        </p:nvSpPr>
        <p:spPr>
          <a:xfrm>
            <a:off x="1600200" y="1600200"/>
            <a:ext cx="9067800" cy="4953000"/>
          </a:xfrm>
        </p:spPr>
        <p:txBody>
          <a:bodyPr/>
          <a:lstStyle/>
          <a:p>
            <a:pPr>
              <a:lnSpc>
                <a:spcPct val="90000"/>
              </a:lnSpc>
            </a:pPr>
            <a:r>
              <a:rPr lang="en-US" altLang="en-US" sz="2600"/>
              <a:t>Animation techniques have advanced considerably in recent years, with children as the prime target audience. However, animation has been successfully used in many adult-targeted advertisements, such as those by Schweppes, Compaq, Tetley Tea, Direct Line Insurance and the Electricity Board. </a:t>
            </a:r>
          </a:p>
          <a:p>
            <a:pPr>
              <a:lnSpc>
                <a:spcPct val="90000"/>
              </a:lnSpc>
            </a:pPr>
            <a:r>
              <a:rPr lang="en-US" altLang="en-US" sz="2600"/>
              <a:t>The main reason for using animation is that potentially boring and low-interest/involvement products can be made visually interesting and provide a means of gaining attention. </a:t>
            </a:r>
          </a:p>
          <a:p>
            <a:pPr>
              <a:lnSpc>
                <a:spcPct val="90000"/>
              </a:lnSpc>
            </a:pPr>
            <a:r>
              <a:rPr lang="en-US" altLang="en-US" sz="2600"/>
              <a:t>A further reason for the use of animation is that it is easier to convey complex products in a way that does not patronize the viewer.</a:t>
            </a:r>
          </a:p>
          <a:p>
            <a:pPr>
              <a:lnSpc>
                <a:spcPct val="90000"/>
              </a:lnSpc>
            </a:pPr>
            <a:endParaRPr lang="en-US" altLang="en-US" sz="26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a:extLst>
              <a:ext uri="{FF2B5EF4-FFF2-40B4-BE49-F238E27FC236}">
                <a16:creationId xmlns:a16="http://schemas.microsoft.com/office/drawing/2014/main" id="{45727500-D4AD-BBFA-061B-DF8AD99C603F}"/>
              </a:ext>
            </a:extLst>
          </p:cNvPr>
          <p:cNvSpPr>
            <a:spLocks noGrp="1" noChangeArrowheads="1"/>
          </p:cNvSpPr>
          <p:nvPr>
            <p:ph type="title"/>
          </p:nvPr>
        </p:nvSpPr>
        <p:spPr/>
        <p:txBody>
          <a:bodyPr/>
          <a:lstStyle/>
          <a:p>
            <a:pPr algn="ctr"/>
            <a:r>
              <a:rPr lang="en-US" altLang="en-US">
                <a:solidFill>
                  <a:srgbClr val="FF0000"/>
                </a:solidFill>
              </a:rPr>
              <a:t>Sex advertising </a:t>
            </a:r>
          </a:p>
        </p:txBody>
      </p:sp>
      <p:sp>
        <p:nvSpPr>
          <p:cNvPr id="863235" name="Rectangle 3">
            <a:extLst>
              <a:ext uri="{FF2B5EF4-FFF2-40B4-BE49-F238E27FC236}">
                <a16:creationId xmlns:a16="http://schemas.microsoft.com/office/drawing/2014/main" id="{056A0A4B-B79B-BDEE-59AB-FC1B00A0558A}"/>
              </a:ext>
            </a:extLst>
          </p:cNvPr>
          <p:cNvSpPr>
            <a:spLocks noGrp="1" noChangeArrowheads="1"/>
          </p:cNvSpPr>
          <p:nvPr>
            <p:ph type="body" idx="1"/>
          </p:nvPr>
        </p:nvSpPr>
        <p:spPr>
          <a:xfrm>
            <a:off x="1752600" y="1905000"/>
            <a:ext cx="8686800" cy="4800600"/>
          </a:xfrm>
        </p:spPr>
        <p:txBody>
          <a:bodyPr>
            <a:normAutofit lnSpcReduction="10000"/>
          </a:bodyPr>
          <a:lstStyle/>
          <a:p>
            <a:pPr>
              <a:lnSpc>
                <a:spcPct val="80000"/>
              </a:lnSpc>
            </a:pPr>
            <a:r>
              <a:rPr lang="en-US" altLang="en-US" sz="2600"/>
              <a:t>Sex appeals normally work well for products such as perfume, clothing and jewellery but provide for poor effectiveness when the product is unrelated, such as cars, photocopiers and furniture. </a:t>
            </a:r>
          </a:p>
          <a:p>
            <a:pPr>
              <a:lnSpc>
                <a:spcPct val="80000"/>
              </a:lnSpc>
            </a:pPr>
            <a:r>
              <a:rPr lang="en-US" altLang="en-US" sz="2600" b="1"/>
              <a:t>The use of sex in advertising messages is mainly restricted to getting the</a:t>
            </a:r>
          </a:p>
          <a:p>
            <a:pPr>
              <a:lnSpc>
                <a:spcPct val="80000"/>
              </a:lnSpc>
            </a:pPr>
            <a:r>
              <a:rPr lang="en-US" altLang="en-US" sz="2600" b="1"/>
              <a:t>attention of the audience </a:t>
            </a:r>
            <a:r>
              <a:rPr lang="en-US" altLang="en-US" sz="2600"/>
              <a:t>and, in some circumstances, sustaining interest. It can be</a:t>
            </a:r>
          </a:p>
          <a:p>
            <a:pPr>
              <a:lnSpc>
                <a:spcPct val="80000"/>
              </a:lnSpc>
            </a:pPr>
            <a:r>
              <a:rPr lang="en-US" altLang="en-US" sz="2600"/>
              <a:t>used openly, as in various lingerie, fragrance and perfume advertisements, such as</a:t>
            </a:r>
          </a:p>
          <a:p>
            <a:pPr>
              <a:lnSpc>
                <a:spcPct val="80000"/>
              </a:lnSpc>
            </a:pPr>
            <a:r>
              <a:rPr lang="en-US" altLang="en-US" sz="2600"/>
              <a:t>WonderBra and Escape; sensually, as in the H</a:t>
            </a:r>
            <a:r>
              <a:rPr lang="ar-SA" altLang="en-US" sz="2600"/>
              <a:t>ن</a:t>
            </a:r>
            <a:r>
              <a:rPr lang="en-US" altLang="en-US" sz="2600"/>
              <a:t>agen Dazs and Cointreau campaigns;</a:t>
            </a:r>
          </a:p>
          <a:p>
            <a:pPr>
              <a:lnSpc>
                <a:spcPct val="80000"/>
              </a:lnSpc>
            </a:pPr>
            <a:r>
              <a:rPr lang="en-US" altLang="en-US" sz="2600"/>
              <a:t>and humorously, as in the Locketts brand.</a:t>
            </a:r>
          </a:p>
          <a:p>
            <a:pPr>
              <a:lnSpc>
                <a:spcPct val="80000"/>
              </a:lnSpc>
            </a:pPr>
            <a:endParaRPr lang="en-US" altLang="en-US" sz="26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3" descr="9-1">
            <a:extLst>
              <a:ext uri="{FF2B5EF4-FFF2-40B4-BE49-F238E27FC236}">
                <a16:creationId xmlns:a16="http://schemas.microsoft.com/office/drawing/2014/main" id="{9DFCF849-7FC1-DB25-0DEF-EF8CB7A07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092CFE8B-9C01-4C86-8837-3CB1FB7A1DC7}"/>
              </a:ext>
            </a:extLst>
          </p:cNvPr>
          <p:cNvSpPr>
            <a:spLocks noGrp="1" noChangeArrowheads="1"/>
          </p:cNvSpPr>
          <p:nvPr>
            <p:ph type="title"/>
          </p:nvPr>
        </p:nvSpPr>
        <p:spPr>
          <a:xfrm>
            <a:off x="2667000" y="2514601"/>
            <a:ext cx="7010400" cy="1527175"/>
          </a:xfrm>
        </p:spPr>
        <p:txBody>
          <a:bodyPr/>
          <a:lstStyle/>
          <a:p>
            <a:pPr algn="ctr"/>
            <a:r>
              <a:rPr lang="en-US" altLang="en-US" sz="4800">
                <a:solidFill>
                  <a:srgbClr val="FF0000"/>
                </a:solidFill>
              </a:rPr>
              <a:t>Factual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Schiffman_CH09_26_0002">
            <a:extLst>
              <a:ext uri="{FF2B5EF4-FFF2-40B4-BE49-F238E27FC236}">
                <a16:creationId xmlns:a16="http://schemas.microsoft.com/office/drawing/2014/main" id="{089DF1E2-2CEB-0687-6109-348469B7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9364" y="685800"/>
            <a:ext cx="48212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a:extLst>
              <a:ext uri="{FF2B5EF4-FFF2-40B4-BE49-F238E27FC236}">
                <a16:creationId xmlns:a16="http://schemas.microsoft.com/office/drawing/2014/main" id="{08DA7E33-8D49-80DC-16CE-CFC3B458DCBB}"/>
              </a:ext>
            </a:extLst>
          </p:cNvPr>
          <p:cNvSpPr>
            <a:spLocks noGrp="1" noChangeArrowheads="1"/>
          </p:cNvSpPr>
          <p:nvPr>
            <p:ph type="title"/>
          </p:nvPr>
        </p:nvSpPr>
        <p:spPr>
          <a:xfrm>
            <a:off x="2743200" y="2667001"/>
            <a:ext cx="7010400" cy="1527175"/>
          </a:xfrm>
        </p:spPr>
        <p:txBody>
          <a:bodyPr/>
          <a:lstStyle/>
          <a:p>
            <a:pPr eaLnBrk="1" hangingPunct="1"/>
            <a:r>
              <a:rPr lang="en-US" altLang="en-US" b="1">
                <a:solidFill>
                  <a:srgbClr val="FF0000"/>
                </a:solidFill>
              </a:rPr>
              <a:t>Comparative Advertising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a:extLst>
              <a:ext uri="{FF2B5EF4-FFF2-40B4-BE49-F238E27FC236}">
                <a16:creationId xmlns:a16="http://schemas.microsoft.com/office/drawing/2014/main" id="{2F5FA57C-53FE-8B97-8D14-D13EBC4EF26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81200" y="2057401"/>
            <a:ext cx="8339138" cy="3121025"/>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0E9F8278-DC58-6F75-09B1-700FD458EC17}"/>
              </a:ext>
            </a:extLst>
          </p:cNvPr>
          <p:cNvSpPr>
            <a:spLocks noGrp="1" noChangeArrowheads="1"/>
          </p:cNvSpPr>
          <p:nvPr>
            <p:ph type="title"/>
          </p:nvPr>
        </p:nvSpPr>
        <p:spPr/>
        <p:txBody>
          <a:bodyPr/>
          <a:lstStyle/>
          <a:p>
            <a:endParaRPr lang="en-US" altLang="en-US"/>
          </a:p>
        </p:txBody>
      </p:sp>
      <p:sp>
        <p:nvSpPr>
          <p:cNvPr id="869379" name="Title 1">
            <a:extLst>
              <a:ext uri="{FF2B5EF4-FFF2-40B4-BE49-F238E27FC236}">
                <a16:creationId xmlns:a16="http://schemas.microsoft.com/office/drawing/2014/main" id="{E00372D3-AD12-0DBC-8E0F-9D5F232AFE2D}"/>
              </a:ext>
            </a:extLst>
          </p:cNvPr>
          <p:cNvSpPr>
            <a:spLocks noGrp="1" noChangeArrowheads="1"/>
          </p:cNvSpPr>
          <p:nvPr>
            <p:ph type="body" idx="1"/>
          </p:nvPr>
        </p:nvSpPr>
        <p:spPr/>
        <p:txBody>
          <a:bodyPr/>
          <a:lstStyle/>
          <a:p>
            <a:pPr algn="ctr">
              <a:buFont typeface="Wingdings" panose="05000000000000000000" pitchFamily="2" charset="2"/>
              <a:buNone/>
            </a:pPr>
            <a:r>
              <a:rPr lang="en-US" altLang="en-US" sz="4300" b="1"/>
              <a:t> Comparison.</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3">
            <a:extLst>
              <a:ext uri="{FF2B5EF4-FFF2-40B4-BE49-F238E27FC236}">
                <a16:creationId xmlns:a16="http://schemas.microsoft.com/office/drawing/2014/main" id="{C3F93A7F-EE7F-4813-2C89-F63E040E28C1}"/>
              </a:ext>
            </a:extLst>
          </p:cNvPr>
          <p:cNvSpPr>
            <a:spLocks noGrp="1" noChangeArrowheads="1"/>
          </p:cNvSpPr>
          <p:nvPr>
            <p:ph type="body" idx="1"/>
          </p:nvPr>
        </p:nvSpPr>
        <p:spPr/>
        <p:txBody>
          <a:bodyPr/>
          <a:lstStyle/>
          <a:p>
            <a:endParaRPr lang="en-US" altLang="en-US"/>
          </a:p>
        </p:txBody>
      </p:sp>
      <p:pic>
        <p:nvPicPr>
          <p:cNvPr id="870403" name="Picture 5" descr="preview_600_831">
            <a:extLst>
              <a:ext uri="{FF2B5EF4-FFF2-40B4-BE49-F238E27FC236}">
                <a16:creationId xmlns:a16="http://schemas.microsoft.com/office/drawing/2014/main" id="{4EFEDC70-6493-D18F-0FAB-9B2DC7D7B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850" y="1371601"/>
            <a:ext cx="39243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08" name="Rectangle 8">
            <a:extLst>
              <a:ext uri="{FF2B5EF4-FFF2-40B4-BE49-F238E27FC236}">
                <a16:creationId xmlns:a16="http://schemas.microsoft.com/office/drawing/2014/main" id="{1F76A2B8-D71C-7EDC-38B1-4DC248F73163}"/>
              </a:ext>
            </a:extLst>
          </p:cNvPr>
          <p:cNvSpPr>
            <a:spLocks noChangeArrowheads="1"/>
          </p:cNvSpPr>
          <p:nvPr/>
        </p:nvSpPr>
        <p:spPr bwMode="auto">
          <a:xfrm>
            <a:off x="4343400" y="304801"/>
            <a:ext cx="5029200" cy="646331"/>
          </a:xfrm>
          <a:prstGeom prst="rect">
            <a:avLst/>
          </a:prstGeom>
          <a:noFill/>
          <a:ln>
            <a:noFill/>
          </a:ln>
          <a:effectLst>
            <a:prstShdw prst="shdw17" dist="17961" dir="2700000">
              <a:schemeClr val="accent1">
                <a:gamma/>
                <a:shade val="60000"/>
                <a:invGamma/>
              </a:schemeClr>
            </a:prstShdw>
          </a:effectLst>
        </p:spPr>
        <p:txBody>
          <a:bodyPr>
            <a:spAutoFit/>
          </a:bodyPr>
          <a:lstStyle/>
          <a:p>
            <a:pPr>
              <a:defRPr/>
            </a:pPr>
            <a:r>
              <a:rPr lang="en-US" altLang="en-US" sz="3600"/>
              <a:t>Haagen Dazs ice cream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a:extLst>
              <a:ext uri="{FF2B5EF4-FFF2-40B4-BE49-F238E27FC236}">
                <a16:creationId xmlns:a16="http://schemas.microsoft.com/office/drawing/2014/main" id="{3B69EA21-F1AD-1448-597E-303A6D28570E}"/>
              </a:ext>
            </a:extLst>
          </p:cNvPr>
          <p:cNvSpPr>
            <a:spLocks noGrp="1" noChangeArrowheads="1"/>
          </p:cNvSpPr>
          <p:nvPr>
            <p:ph type="title"/>
          </p:nvPr>
        </p:nvSpPr>
        <p:spPr>
          <a:xfrm>
            <a:off x="2895600" y="1524001"/>
            <a:ext cx="7010400" cy="1527175"/>
          </a:xfrm>
        </p:spPr>
        <p:txBody>
          <a:bodyPr/>
          <a:lstStyle/>
          <a:p>
            <a:pPr algn="ctr" eaLnBrk="1" hangingPunct="1"/>
            <a:r>
              <a:rPr lang="en-US" altLang="en-US" sz="4800" b="1">
                <a:solidFill>
                  <a:srgbClr val="FF0000"/>
                </a:solidFill>
              </a:rPr>
              <a:t>Animation and Sexual </a:t>
            </a:r>
          </a:p>
        </p:txBody>
      </p:sp>
      <p:sp>
        <p:nvSpPr>
          <p:cNvPr id="666627" name="Rectangle 3">
            <a:extLst>
              <a:ext uri="{FF2B5EF4-FFF2-40B4-BE49-F238E27FC236}">
                <a16:creationId xmlns:a16="http://schemas.microsoft.com/office/drawing/2014/main" id="{E26FD3F8-194C-0AEB-989B-BA1D1806B0BF}"/>
              </a:ext>
            </a:extLst>
          </p:cNvPr>
          <p:cNvSpPr>
            <a:spLocks noChangeArrowheads="1"/>
          </p:cNvSpPr>
          <p:nvPr/>
        </p:nvSpPr>
        <p:spPr bwMode="auto">
          <a:xfrm>
            <a:off x="2895600" y="3962401"/>
            <a:ext cx="7315200" cy="2554545"/>
          </a:xfrm>
          <a:prstGeom prst="rect">
            <a:avLst/>
          </a:prstGeom>
          <a:noFill/>
          <a:ln>
            <a:noFill/>
          </a:ln>
          <a:effectLst>
            <a:prstShdw prst="shdw17" dist="17961" dir="2700000">
              <a:schemeClr val="accent1">
                <a:gamma/>
                <a:shade val="60000"/>
                <a:invGamma/>
              </a:schemeClr>
            </a:prstShdw>
          </a:effectLst>
        </p:spPr>
        <p:txBody>
          <a:bodyPr>
            <a:spAutoFit/>
          </a:bodyPr>
          <a:lstStyle/>
          <a:p>
            <a:pPr>
              <a:defRPr/>
            </a:pPr>
            <a:r>
              <a:rPr lang="en-US" altLang="en-US" sz="4000">
                <a:solidFill>
                  <a:schemeClr val="tx2"/>
                </a:solidFill>
                <a:latin typeface="Arial" charset="0"/>
                <a:cs typeface="Arial" charset="0"/>
              </a:rPr>
              <a:t>Haagen Dazs premium ice cream entered the UK market using pleasure as central to the message appeal.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Title 1">
            <a:extLst>
              <a:ext uri="{FF2B5EF4-FFF2-40B4-BE49-F238E27FC236}">
                <a16:creationId xmlns:a16="http://schemas.microsoft.com/office/drawing/2014/main" id="{77CB3644-CA1C-A021-DA03-A5A8B0353C14}"/>
              </a:ext>
            </a:extLst>
          </p:cNvPr>
          <p:cNvSpPr>
            <a:spLocks noGrp="1" noChangeArrowheads="1"/>
          </p:cNvSpPr>
          <p:nvPr>
            <p:ph type="title"/>
          </p:nvPr>
        </p:nvSpPr>
        <p:spPr/>
        <p:txBody>
          <a:bodyPr/>
          <a:lstStyle/>
          <a:p>
            <a:r>
              <a:rPr lang="en-US" altLang="en-US"/>
              <a:t>Direct marketing </a:t>
            </a:r>
          </a:p>
        </p:txBody>
      </p:sp>
      <p:sp>
        <p:nvSpPr>
          <p:cNvPr id="741379" name="Content Placeholder 2">
            <a:extLst>
              <a:ext uri="{FF2B5EF4-FFF2-40B4-BE49-F238E27FC236}">
                <a16:creationId xmlns:a16="http://schemas.microsoft.com/office/drawing/2014/main" id="{E97A17C6-376A-022C-0318-900B3D3EF321}"/>
              </a:ext>
            </a:extLst>
          </p:cNvPr>
          <p:cNvSpPr>
            <a:spLocks noGrp="1" noChangeArrowheads="1"/>
          </p:cNvSpPr>
          <p:nvPr>
            <p:ph idx="1"/>
          </p:nvPr>
        </p:nvSpPr>
        <p:spPr>
          <a:xfrm>
            <a:off x="1676400" y="1905000"/>
            <a:ext cx="8382000" cy="4114800"/>
          </a:xfrm>
        </p:spPr>
        <p:txBody>
          <a:bodyPr/>
          <a:lstStyle/>
          <a:p>
            <a:r>
              <a:rPr lang="en-US" altLang="en-US"/>
              <a:t>Email ….ESP ….mailchimp </a:t>
            </a:r>
          </a:p>
          <a:p>
            <a:r>
              <a:rPr lang="en-US" altLang="en-US"/>
              <a:t>SMS …. Bulk ……. LBB </a:t>
            </a:r>
          </a:p>
          <a:p>
            <a:r>
              <a:rPr lang="en-US" altLang="en-US"/>
              <a:t>Phone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a:extLst>
              <a:ext uri="{FF2B5EF4-FFF2-40B4-BE49-F238E27FC236}">
                <a16:creationId xmlns:a16="http://schemas.microsoft.com/office/drawing/2014/main" id="{CA060B0F-79BB-A04D-7E38-F5E073A81CA2}"/>
              </a:ext>
            </a:extLst>
          </p:cNvPr>
          <p:cNvSpPr>
            <a:spLocks noGrp="1" noChangeArrowheads="1"/>
          </p:cNvSpPr>
          <p:nvPr>
            <p:ph type="title"/>
          </p:nvPr>
        </p:nvSpPr>
        <p:spPr/>
        <p:txBody>
          <a:bodyPr/>
          <a:lstStyle/>
          <a:p>
            <a:pPr eaLnBrk="1" hangingPunct="1"/>
            <a:endParaRPr lang="en-US" altLang="en-US"/>
          </a:p>
        </p:txBody>
      </p:sp>
      <p:sp>
        <p:nvSpPr>
          <p:cNvPr id="872451" name="Rectangle 3">
            <a:extLst>
              <a:ext uri="{FF2B5EF4-FFF2-40B4-BE49-F238E27FC236}">
                <a16:creationId xmlns:a16="http://schemas.microsoft.com/office/drawing/2014/main" id="{D8F7D162-0E19-F1B5-4CCF-FF52F9B0F7CC}"/>
              </a:ext>
            </a:extLst>
          </p:cNvPr>
          <p:cNvSpPr>
            <a:spLocks noGrp="1" noChangeArrowheads="1"/>
          </p:cNvSpPr>
          <p:nvPr>
            <p:ph type="body" idx="1"/>
          </p:nvPr>
        </p:nvSpPr>
        <p:spPr/>
        <p:txBody>
          <a:bodyPr/>
          <a:lstStyle/>
          <a:p>
            <a:pPr eaLnBrk="1" hangingPunct="1"/>
            <a:endParaRPr lang="en-US" altLang="en-US"/>
          </a:p>
        </p:txBody>
      </p:sp>
      <p:pic>
        <p:nvPicPr>
          <p:cNvPr id="872452" name="Picture 5">
            <a:extLst>
              <a:ext uri="{FF2B5EF4-FFF2-40B4-BE49-F238E27FC236}">
                <a16:creationId xmlns:a16="http://schemas.microsoft.com/office/drawing/2014/main" id="{32AC4BCC-CF81-986A-DB1B-B982F5CFD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1"/>
            <a:ext cx="8382000"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a:extLst>
              <a:ext uri="{FF2B5EF4-FFF2-40B4-BE49-F238E27FC236}">
                <a16:creationId xmlns:a16="http://schemas.microsoft.com/office/drawing/2014/main" id="{11AA7CFC-64B4-594D-6A73-536391C53BF1}"/>
              </a:ext>
            </a:extLst>
          </p:cNvPr>
          <p:cNvSpPr>
            <a:spLocks noGrp="1" noChangeArrowheads="1"/>
          </p:cNvSpPr>
          <p:nvPr>
            <p:ph type="title"/>
          </p:nvPr>
        </p:nvSpPr>
        <p:spPr>
          <a:xfrm>
            <a:off x="2743200" y="2286001"/>
            <a:ext cx="7010400" cy="1527175"/>
          </a:xfrm>
        </p:spPr>
        <p:txBody>
          <a:bodyPr/>
          <a:lstStyle/>
          <a:p>
            <a:pPr algn="ctr"/>
            <a:r>
              <a:rPr lang="en-US" altLang="en-US" sz="5400">
                <a:solidFill>
                  <a:srgbClr val="FF0000"/>
                </a:solidFill>
              </a:rPr>
              <a:t>Fear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a:extLst>
              <a:ext uri="{FF2B5EF4-FFF2-40B4-BE49-F238E27FC236}">
                <a16:creationId xmlns:a16="http://schemas.microsoft.com/office/drawing/2014/main" id="{4BE073E8-28D9-BDD1-4D39-06829834C6FA}"/>
              </a:ext>
            </a:extLst>
          </p:cNvPr>
          <p:cNvSpPr>
            <a:spLocks noGrp="1" noChangeArrowheads="1"/>
          </p:cNvSpPr>
          <p:nvPr>
            <p:ph type="title"/>
          </p:nvPr>
        </p:nvSpPr>
        <p:spPr/>
        <p:txBody>
          <a:bodyPr/>
          <a:lstStyle/>
          <a:p>
            <a:pPr algn="ctr"/>
            <a:r>
              <a:rPr lang="en-US" altLang="en-US" b="1">
                <a:solidFill>
                  <a:srgbClr val="FF0000"/>
                </a:solidFill>
              </a:rPr>
              <a:t>Volvo ad </a:t>
            </a:r>
          </a:p>
        </p:txBody>
      </p:sp>
      <p:sp>
        <p:nvSpPr>
          <p:cNvPr id="874499" name="Rectangle 3">
            <a:extLst>
              <a:ext uri="{FF2B5EF4-FFF2-40B4-BE49-F238E27FC236}">
                <a16:creationId xmlns:a16="http://schemas.microsoft.com/office/drawing/2014/main" id="{5FA0D625-CC0F-E767-D8EE-2284EFB17557}"/>
              </a:ext>
            </a:extLst>
          </p:cNvPr>
          <p:cNvSpPr>
            <a:spLocks noGrp="1" noChangeArrowheads="1"/>
          </p:cNvSpPr>
          <p:nvPr>
            <p:ph type="body" idx="1"/>
          </p:nvPr>
        </p:nvSpPr>
        <p:spPr/>
        <p:txBody>
          <a:bodyPr/>
          <a:lstStyle/>
          <a:p>
            <a:endParaRPr lang="en-US" altLang="en-US"/>
          </a:p>
        </p:txBody>
      </p:sp>
      <p:pic>
        <p:nvPicPr>
          <p:cNvPr id="874500" name="Picture 4" descr="VOLVO-S60">
            <a:extLst>
              <a:ext uri="{FF2B5EF4-FFF2-40B4-BE49-F238E27FC236}">
                <a16:creationId xmlns:a16="http://schemas.microsoft.com/office/drawing/2014/main" id="{E8F45F04-4575-3043-3C65-13C4F28F4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417638"/>
            <a:ext cx="802005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a:extLst>
              <a:ext uri="{FF2B5EF4-FFF2-40B4-BE49-F238E27FC236}">
                <a16:creationId xmlns:a16="http://schemas.microsoft.com/office/drawing/2014/main" id="{29CB0840-397F-1D7E-0273-3D1498858A5E}"/>
              </a:ext>
            </a:extLst>
          </p:cNvPr>
          <p:cNvSpPr>
            <a:spLocks noGrp="1" noChangeArrowheads="1"/>
          </p:cNvSpPr>
          <p:nvPr>
            <p:ph type="title"/>
          </p:nvPr>
        </p:nvSpPr>
        <p:spPr>
          <a:xfrm>
            <a:off x="4648200" y="2209801"/>
            <a:ext cx="7010400" cy="1527175"/>
          </a:xfrm>
        </p:spPr>
        <p:txBody>
          <a:bodyPr/>
          <a:lstStyle/>
          <a:p>
            <a:r>
              <a:rPr lang="en-US" altLang="en-US" sz="6000">
                <a:solidFill>
                  <a:srgbClr val="FF0000"/>
                </a:solidFill>
              </a:rPr>
              <a:t>Factual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a:extLst>
              <a:ext uri="{FF2B5EF4-FFF2-40B4-BE49-F238E27FC236}">
                <a16:creationId xmlns:a16="http://schemas.microsoft.com/office/drawing/2014/main" id="{FB8D0CD1-BAEB-8DD7-EF4F-025EEC96F4AC}"/>
              </a:ext>
            </a:extLst>
          </p:cNvPr>
          <p:cNvSpPr>
            <a:spLocks noGrp="1" noChangeArrowheads="1"/>
          </p:cNvSpPr>
          <p:nvPr>
            <p:ph type="title"/>
          </p:nvPr>
        </p:nvSpPr>
        <p:spPr>
          <a:xfrm>
            <a:off x="2895600" y="-76200"/>
            <a:ext cx="7010400" cy="1527175"/>
          </a:xfrm>
        </p:spPr>
        <p:txBody>
          <a:bodyPr/>
          <a:lstStyle/>
          <a:p>
            <a:pPr algn="ctr"/>
            <a:r>
              <a:rPr lang="en-US" altLang="en-US" b="1">
                <a:solidFill>
                  <a:srgbClr val="FF0000"/>
                </a:solidFill>
              </a:rPr>
              <a:t>Rolex ad </a:t>
            </a:r>
          </a:p>
        </p:txBody>
      </p:sp>
      <p:sp>
        <p:nvSpPr>
          <p:cNvPr id="876547" name="Rectangle 3">
            <a:extLst>
              <a:ext uri="{FF2B5EF4-FFF2-40B4-BE49-F238E27FC236}">
                <a16:creationId xmlns:a16="http://schemas.microsoft.com/office/drawing/2014/main" id="{130E3D61-CF96-229C-60FB-9089F51E9F11}"/>
              </a:ext>
            </a:extLst>
          </p:cNvPr>
          <p:cNvSpPr>
            <a:spLocks noGrp="1" noChangeArrowheads="1"/>
          </p:cNvSpPr>
          <p:nvPr>
            <p:ph type="body" idx="1"/>
          </p:nvPr>
        </p:nvSpPr>
        <p:spPr/>
        <p:txBody>
          <a:bodyPr/>
          <a:lstStyle/>
          <a:p>
            <a:endParaRPr lang="en-US" altLang="en-US"/>
          </a:p>
        </p:txBody>
      </p:sp>
      <p:sp>
        <p:nvSpPr>
          <p:cNvPr id="876548" name="AutoShape 4" descr="lg_ad">
            <a:extLst>
              <a:ext uri="{FF2B5EF4-FFF2-40B4-BE49-F238E27FC236}">
                <a16:creationId xmlns:a16="http://schemas.microsoft.com/office/drawing/2014/main" id="{1FDB1DA3-41F9-2E91-7235-EBB51F56085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pic>
        <p:nvPicPr>
          <p:cNvPr id="876549" name="Picture 5" descr="lg_ad">
            <a:extLst>
              <a:ext uri="{FF2B5EF4-FFF2-40B4-BE49-F238E27FC236}">
                <a16:creationId xmlns:a16="http://schemas.microsoft.com/office/drawing/2014/main" id="{4912CD57-86E2-2BD6-D7E4-7347E591E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219200"/>
            <a:ext cx="6019800" cy="5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a:extLst>
              <a:ext uri="{FF2B5EF4-FFF2-40B4-BE49-F238E27FC236}">
                <a16:creationId xmlns:a16="http://schemas.microsoft.com/office/drawing/2014/main" id="{A6771356-46F0-4D39-1B47-0068EA7C4EF1}"/>
              </a:ext>
            </a:extLst>
          </p:cNvPr>
          <p:cNvSpPr>
            <a:spLocks noGrp="1" noChangeArrowheads="1"/>
          </p:cNvSpPr>
          <p:nvPr>
            <p:ph type="title"/>
          </p:nvPr>
        </p:nvSpPr>
        <p:spPr>
          <a:xfrm>
            <a:off x="3276600" y="2286001"/>
            <a:ext cx="7010400" cy="1527175"/>
          </a:xfrm>
        </p:spPr>
        <p:txBody>
          <a:bodyPr/>
          <a:lstStyle/>
          <a:p>
            <a:r>
              <a:rPr lang="en-US" altLang="en-US" sz="6000">
                <a:solidFill>
                  <a:srgbClr val="FF0000"/>
                </a:solidFill>
              </a:rPr>
              <a:t>Animation</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a:extLst>
              <a:ext uri="{FF2B5EF4-FFF2-40B4-BE49-F238E27FC236}">
                <a16:creationId xmlns:a16="http://schemas.microsoft.com/office/drawing/2014/main" id="{724BDE47-4E4E-1EE4-E814-DAEEEDAFF698}"/>
              </a:ext>
            </a:extLst>
          </p:cNvPr>
          <p:cNvSpPr>
            <a:spLocks noGrp="1" noChangeArrowheads="1"/>
          </p:cNvSpPr>
          <p:nvPr>
            <p:ph type="title"/>
          </p:nvPr>
        </p:nvSpPr>
        <p:spPr>
          <a:xfrm>
            <a:off x="2667000" y="455614"/>
            <a:ext cx="7543800" cy="534987"/>
          </a:xfrm>
        </p:spPr>
        <p:txBody>
          <a:bodyPr>
            <a:normAutofit fontScale="90000"/>
          </a:bodyPr>
          <a:lstStyle/>
          <a:p>
            <a:pPr algn="ctr">
              <a:lnSpc>
                <a:spcPct val="80000"/>
              </a:lnSpc>
              <a:spcBef>
                <a:spcPct val="10000"/>
              </a:spcBef>
            </a:pPr>
            <a:r>
              <a:rPr lang="en-US" altLang="en-US" sz="4000">
                <a:solidFill>
                  <a:srgbClr val="FF0000"/>
                </a:solidFill>
                <a:cs typeface="Times New Roman" panose="02020603050405020304" pitchFamily="18" charset="0"/>
              </a:rPr>
              <a:t>Partnership for a Drug-Free America</a:t>
            </a:r>
            <a:r>
              <a:rPr lang="en-US" altLang="en-US" sz="3800">
                <a:solidFill>
                  <a:srgbClr val="FF0000"/>
                </a:solidFill>
              </a:rPr>
              <a:t> </a:t>
            </a:r>
          </a:p>
        </p:txBody>
      </p:sp>
      <p:pic>
        <p:nvPicPr>
          <p:cNvPr id="878595" name="Picture 3" descr="50576-CA44">
            <a:extLst>
              <a:ext uri="{FF2B5EF4-FFF2-40B4-BE49-F238E27FC236}">
                <a16:creationId xmlns:a16="http://schemas.microsoft.com/office/drawing/2014/main" id="{E230D253-3692-87FC-28B1-F067368C3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1219200"/>
            <a:ext cx="4532313" cy="5562600"/>
          </a:xfrm>
          <a:prstGeom prst="rect">
            <a:avLst/>
          </a:prstGeom>
          <a:noFill/>
          <a:ln w="9525">
            <a:solidFill>
              <a:srgbClr val="000066"/>
            </a:solidFill>
            <a:miter lim="800000"/>
            <a:headEnd/>
            <a:tailEnd/>
          </a:ln>
          <a:effectLst>
            <a:outerShdw dist="107763" dir="2700000" algn="ctr" rotWithShape="0">
              <a:srgbClr val="000066"/>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a:extLst>
              <a:ext uri="{FF2B5EF4-FFF2-40B4-BE49-F238E27FC236}">
                <a16:creationId xmlns:a16="http://schemas.microsoft.com/office/drawing/2014/main" id="{69E7B12C-2BA0-2766-562B-9E8F73DABCE6}"/>
              </a:ext>
            </a:extLst>
          </p:cNvPr>
          <p:cNvSpPr>
            <a:spLocks noGrp="1" noChangeArrowheads="1"/>
          </p:cNvSpPr>
          <p:nvPr>
            <p:ph type="title"/>
          </p:nvPr>
        </p:nvSpPr>
        <p:spPr/>
        <p:txBody>
          <a:bodyPr/>
          <a:lstStyle/>
          <a:p>
            <a:endParaRPr lang="en-US" altLang="en-US"/>
          </a:p>
        </p:txBody>
      </p:sp>
      <p:sp>
        <p:nvSpPr>
          <p:cNvPr id="879619" name="Rectangle 3">
            <a:extLst>
              <a:ext uri="{FF2B5EF4-FFF2-40B4-BE49-F238E27FC236}">
                <a16:creationId xmlns:a16="http://schemas.microsoft.com/office/drawing/2014/main" id="{5B7AE883-670E-3AF1-8981-4EDD0AC8B0A8}"/>
              </a:ext>
            </a:extLst>
          </p:cNvPr>
          <p:cNvSpPr>
            <a:spLocks noGrp="1" noChangeArrowheads="1"/>
          </p:cNvSpPr>
          <p:nvPr>
            <p:ph type="body" idx="1"/>
          </p:nvPr>
        </p:nvSpPr>
        <p:spPr>
          <a:xfrm>
            <a:off x="1828800" y="2133600"/>
            <a:ext cx="8610600" cy="4114800"/>
          </a:xfrm>
        </p:spPr>
        <p:txBody>
          <a:bodyPr/>
          <a:lstStyle/>
          <a:p>
            <a:pPr algn="ctr">
              <a:buFont typeface="Wingdings" panose="05000000000000000000" pitchFamily="2" charset="2"/>
              <a:buNone/>
            </a:pPr>
            <a:r>
              <a:rPr lang="en-US" altLang="en-US" sz="3600" b="1">
                <a:solidFill>
                  <a:srgbClr val="FF0000"/>
                </a:solidFill>
              </a:rPr>
              <a:t>This as uses a rather extreme level of fear appeal.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a:extLst>
              <a:ext uri="{FF2B5EF4-FFF2-40B4-BE49-F238E27FC236}">
                <a16:creationId xmlns:a16="http://schemas.microsoft.com/office/drawing/2014/main" id="{3742C039-2182-4685-DBEB-520B3475070C}"/>
              </a:ext>
            </a:extLst>
          </p:cNvPr>
          <p:cNvSpPr>
            <a:spLocks noGrp="1" noChangeArrowheads="1"/>
          </p:cNvSpPr>
          <p:nvPr>
            <p:ph type="title"/>
          </p:nvPr>
        </p:nvSpPr>
        <p:spPr>
          <a:xfrm>
            <a:off x="4419600" y="-155575"/>
            <a:ext cx="7010400" cy="1527175"/>
          </a:xfrm>
        </p:spPr>
        <p:txBody>
          <a:bodyPr/>
          <a:lstStyle/>
          <a:p>
            <a:r>
              <a:rPr lang="en-US" altLang="en-US" b="1">
                <a:solidFill>
                  <a:srgbClr val="FF0000"/>
                </a:solidFill>
                <a:cs typeface="Times New Roman" panose="02020603050405020304" pitchFamily="18" charset="0"/>
              </a:rPr>
              <a:t>Next Step</a:t>
            </a:r>
            <a:r>
              <a:rPr lang="en-US" altLang="en-US" b="1">
                <a:solidFill>
                  <a:srgbClr val="FF0000"/>
                </a:solidFill>
              </a:rPr>
              <a:t> </a:t>
            </a:r>
          </a:p>
        </p:txBody>
      </p:sp>
      <p:pic>
        <p:nvPicPr>
          <p:cNvPr id="880643" name="Picture 3" descr="50576-CA40">
            <a:extLst>
              <a:ext uri="{FF2B5EF4-FFF2-40B4-BE49-F238E27FC236}">
                <a16:creationId xmlns:a16="http://schemas.microsoft.com/office/drawing/2014/main" id="{DB495AA1-077D-1668-ABAD-128038588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143000"/>
            <a:ext cx="4510088" cy="5562600"/>
          </a:xfrm>
          <a:prstGeom prst="rect">
            <a:avLst/>
          </a:prstGeom>
          <a:noFill/>
          <a:ln w="9525">
            <a:solidFill>
              <a:srgbClr val="000066"/>
            </a:solidFill>
            <a:miter lim="800000"/>
            <a:headEnd/>
            <a:tailEnd/>
          </a:ln>
          <a:effectLst>
            <a:outerShdw dist="107763" dir="2700000" algn="ctr" rotWithShape="0">
              <a:srgbClr val="000066"/>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a:extLst>
              <a:ext uri="{FF2B5EF4-FFF2-40B4-BE49-F238E27FC236}">
                <a16:creationId xmlns:a16="http://schemas.microsoft.com/office/drawing/2014/main" id="{908C7D00-1BB3-823B-5A93-15527C35F64C}"/>
              </a:ext>
            </a:extLst>
          </p:cNvPr>
          <p:cNvSpPr>
            <a:spLocks noGrp="1" noChangeArrowheads="1"/>
          </p:cNvSpPr>
          <p:nvPr>
            <p:ph type="title"/>
          </p:nvPr>
        </p:nvSpPr>
        <p:spPr>
          <a:xfrm>
            <a:off x="1752600" y="2209801"/>
            <a:ext cx="8686800" cy="1527175"/>
          </a:xfrm>
        </p:spPr>
        <p:txBody>
          <a:bodyPr/>
          <a:lstStyle/>
          <a:p>
            <a:pPr algn="ctr"/>
            <a:r>
              <a:rPr lang="en-US" altLang="en-US" sz="3800">
                <a:solidFill>
                  <a:srgbClr val="FF0000"/>
                </a:solidFill>
              </a:rPr>
              <a:t>This is also a bit of a comparison ad though for most consumers of this product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itle 2">
            <a:extLst>
              <a:ext uri="{FF2B5EF4-FFF2-40B4-BE49-F238E27FC236}">
                <a16:creationId xmlns:a16="http://schemas.microsoft.com/office/drawing/2014/main" id="{357E9D09-9F4E-5CAF-FC93-6BAAA48C7EA0}"/>
              </a:ext>
            </a:extLst>
          </p:cNvPr>
          <p:cNvSpPr>
            <a:spLocks noGrp="1" noChangeArrowheads="1"/>
          </p:cNvSpPr>
          <p:nvPr>
            <p:ph type="title"/>
          </p:nvPr>
        </p:nvSpPr>
        <p:spPr/>
        <p:txBody>
          <a:bodyPr/>
          <a:lstStyle/>
          <a:p>
            <a:r>
              <a:rPr lang="en-US" altLang="en-US"/>
              <a:t>Selling process x  sales call</a:t>
            </a:r>
          </a:p>
        </p:txBody>
      </p:sp>
      <p:sp>
        <p:nvSpPr>
          <p:cNvPr id="742403" name="Content Placeholder 3">
            <a:extLst>
              <a:ext uri="{FF2B5EF4-FFF2-40B4-BE49-F238E27FC236}">
                <a16:creationId xmlns:a16="http://schemas.microsoft.com/office/drawing/2014/main" id="{AF9BCE43-AFC0-3902-66CD-81325363EB5B}"/>
              </a:ext>
            </a:extLst>
          </p:cNvPr>
          <p:cNvSpPr>
            <a:spLocks noGrp="1" noChangeArrowheads="1"/>
          </p:cNvSpPr>
          <p:nvPr>
            <p:ph idx="1"/>
          </p:nvPr>
        </p:nvSpPr>
        <p:spPr/>
        <p:txBody>
          <a:bodyPr/>
          <a:lstStyle/>
          <a:p>
            <a:pPr marL="514350" indent="-514350">
              <a:buFont typeface="Arial" panose="020B0604020202020204" pitchFamily="34" charset="0"/>
              <a:buAutoNum type="arabicPeriod"/>
            </a:pPr>
            <a:r>
              <a:rPr lang="en-US" altLang="en-US"/>
              <a:t>Prospection  </a:t>
            </a:r>
          </a:p>
          <a:p>
            <a:pPr marL="514350" indent="-514350">
              <a:buFont typeface="Arial" panose="020B0604020202020204" pitchFamily="34" charset="0"/>
              <a:buAutoNum type="arabicPeriod"/>
            </a:pPr>
            <a:r>
              <a:rPr lang="en-US" altLang="en-US"/>
              <a:t>Pre-approach </a:t>
            </a:r>
          </a:p>
          <a:p>
            <a:pPr marL="514350" indent="-514350">
              <a:buFont typeface="Arial" panose="020B0604020202020204" pitchFamily="34" charset="0"/>
              <a:buAutoNum type="arabicPeriod"/>
            </a:pPr>
            <a:r>
              <a:rPr lang="en-US" altLang="en-US">
                <a:solidFill>
                  <a:srgbClr val="FF0000"/>
                </a:solidFill>
              </a:rPr>
              <a:t>Approach </a:t>
            </a:r>
          </a:p>
          <a:p>
            <a:pPr marL="514350" indent="-514350">
              <a:buFont typeface="Arial" panose="020B0604020202020204" pitchFamily="34" charset="0"/>
              <a:buAutoNum type="arabicPeriod"/>
            </a:pPr>
            <a:r>
              <a:rPr lang="en-US" altLang="en-US">
                <a:solidFill>
                  <a:srgbClr val="FF0000"/>
                </a:solidFill>
              </a:rPr>
              <a:t>Presentation </a:t>
            </a:r>
          </a:p>
          <a:p>
            <a:pPr marL="514350" indent="-514350">
              <a:buFont typeface="Arial" panose="020B0604020202020204" pitchFamily="34" charset="0"/>
              <a:buAutoNum type="arabicPeriod"/>
            </a:pPr>
            <a:r>
              <a:rPr lang="en-US" altLang="en-US">
                <a:solidFill>
                  <a:srgbClr val="FF0000"/>
                </a:solidFill>
              </a:rPr>
              <a:t>Handling objections </a:t>
            </a:r>
          </a:p>
          <a:p>
            <a:pPr marL="514350" indent="-514350">
              <a:buFont typeface="Arial" panose="020B0604020202020204" pitchFamily="34" charset="0"/>
              <a:buAutoNum type="arabicPeriod"/>
            </a:pPr>
            <a:r>
              <a:rPr lang="en-US" altLang="en-US">
                <a:solidFill>
                  <a:srgbClr val="FF0000"/>
                </a:solidFill>
              </a:rPr>
              <a:t>Closing </a:t>
            </a:r>
          </a:p>
          <a:p>
            <a:pPr marL="514350" indent="-514350">
              <a:buFont typeface="Arial" panose="020B0604020202020204" pitchFamily="34" charset="0"/>
              <a:buAutoNum type="arabicPeriod"/>
            </a:pPr>
            <a:r>
              <a:rPr lang="en-US" altLang="en-US"/>
              <a:t>Follow up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a:extLst>
              <a:ext uri="{FF2B5EF4-FFF2-40B4-BE49-F238E27FC236}">
                <a16:creationId xmlns:a16="http://schemas.microsoft.com/office/drawing/2014/main" id="{679E1F07-77DE-B4E8-113E-1DE4273BAE20}"/>
              </a:ext>
            </a:extLst>
          </p:cNvPr>
          <p:cNvSpPr>
            <a:spLocks noGrp="1" noChangeArrowheads="1"/>
          </p:cNvSpPr>
          <p:nvPr>
            <p:ph type="title"/>
          </p:nvPr>
        </p:nvSpPr>
        <p:spPr>
          <a:xfrm>
            <a:off x="2819400" y="-384175"/>
            <a:ext cx="7010400" cy="1527175"/>
          </a:xfrm>
        </p:spPr>
        <p:txBody>
          <a:bodyPr/>
          <a:lstStyle/>
          <a:p>
            <a:pPr algn="ctr"/>
            <a:r>
              <a:rPr lang="en-US" altLang="en-US">
                <a:solidFill>
                  <a:srgbClr val="FF0000"/>
                </a:solidFill>
                <a:cs typeface="Times New Roman" panose="02020603050405020304" pitchFamily="18" charset="0"/>
              </a:rPr>
              <a:t>Lifestyles Condoms</a:t>
            </a:r>
            <a:r>
              <a:rPr lang="en-US" altLang="en-US">
                <a:solidFill>
                  <a:srgbClr val="FF0000"/>
                </a:solidFill>
              </a:rPr>
              <a:t> </a:t>
            </a:r>
          </a:p>
        </p:txBody>
      </p:sp>
      <p:pic>
        <p:nvPicPr>
          <p:cNvPr id="882691" name="Picture 3" descr="50576-CA60">
            <a:extLst>
              <a:ext uri="{FF2B5EF4-FFF2-40B4-BE49-F238E27FC236}">
                <a16:creationId xmlns:a16="http://schemas.microsoft.com/office/drawing/2014/main" id="{A18C8280-6AD5-12E7-5A10-4C0D6DE08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066800"/>
            <a:ext cx="4510088" cy="5562600"/>
          </a:xfrm>
          <a:prstGeom prst="rect">
            <a:avLst/>
          </a:prstGeom>
          <a:noFill/>
          <a:ln w="9525">
            <a:solidFill>
              <a:srgbClr val="000066"/>
            </a:solidFill>
            <a:miter lim="800000"/>
            <a:headEnd/>
            <a:tailEnd/>
          </a:ln>
          <a:effectLst>
            <a:outerShdw dist="107763" dir="2700000" algn="ctr" rotWithShape="0">
              <a:srgbClr val="000066"/>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a:extLst>
              <a:ext uri="{FF2B5EF4-FFF2-40B4-BE49-F238E27FC236}">
                <a16:creationId xmlns:a16="http://schemas.microsoft.com/office/drawing/2014/main" id="{FDFF2924-9E51-9A86-D723-38E1F5CE272D}"/>
              </a:ext>
            </a:extLst>
          </p:cNvPr>
          <p:cNvSpPr>
            <a:spLocks noGrp="1" noChangeArrowheads="1"/>
          </p:cNvSpPr>
          <p:nvPr>
            <p:ph type="title"/>
          </p:nvPr>
        </p:nvSpPr>
        <p:spPr/>
        <p:txBody>
          <a:bodyPr/>
          <a:lstStyle/>
          <a:p>
            <a:endParaRPr lang="en-US" altLang="en-US"/>
          </a:p>
        </p:txBody>
      </p:sp>
      <p:sp>
        <p:nvSpPr>
          <p:cNvPr id="883715" name="Rectangle 3">
            <a:extLst>
              <a:ext uri="{FF2B5EF4-FFF2-40B4-BE49-F238E27FC236}">
                <a16:creationId xmlns:a16="http://schemas.microsoft.com/office/drawing/2014/main" id="{7569DC4B-0EAE-9A4F-AEFF-FFAB4450A2EF}"/>
              </a:ext>
            </a:extLst>
          </p:cNvPr>
          <p:cNvSpPr>
            <a:spLocks noGrp="1" noChangeArrowheads="1"/>
          </p:cNvSpPr>
          <p:nvPr>
            <p:ph type="body" idx="1"/>
          </p:nvPr>
        </p:nvSpPr>
        <p:spPr>
          <a:xfrm>
            <a:off x="1676400" y="2286000"/>
            <a:ext cx="8915400" cy="4114800"/>
          </a:xfrm>
        </p:spPr>
        <p:txBody>
          <a:bodyPr/>
          <a:lstStyle/>
          <a:p>
            <a:pPr algn="ctr">
              <a:buFont typeface="Wingdings" panose="05000000000000000000" pitchFamily="2" charset="2"/>
              <a:buNone/>
            </a:pPr>
            <a:r>
              <a:rPr lang="en-US" altLang="en-US" b="1">
                <a:solidFill>
                  <a:srgbClr val="FF0000"/>
                </a:solidFill>
              </a:rPr>
              <a:t>This ad uses humor to approach a sensitive topic. It seems appropriate and well-done in this context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4738" name="Rectangle 1026">
            <a:extLst>
              <a:ext uri="{FF2B5EF4-FFF2-40B4-BE49-F238E27FC236}">
                <a16:creationId xmlns:a16="http://schemas.microsoft.com/office/drawing/2014/main" id="{0D5E139E-1D57-255B-EEB8-1AD9FB68B09E}"/>
              </a:ext>
            </a:extLst>
          </p:cNvPr>
          <p:cNvSpPr>
            <a:spLocks noGrp="1" noChangeArrowheads="1"/>
          </p:cNvSpPr>
          <p:nvPr>
            <p:ph type="title" idx="4294967295"/>
          </p:nvPr>
        </p:nvSpPr>
        <p:spPr>
          <a:xfrm>
            <a:off x="3200400" y="0"/>
            <a:ext cx="8229600" cy="1143000"/>
          </a:xfrm>
        </p:spPr>
        <p:txBody>
          <a:bodyPr/>
          <a:lstStyle/>
          <a:p>
            <a:r>
              <a:rPr lang="en-US" altLang="en-US">
                <a:solidFill>
                  <a:srgbClr val="FF0000"/>
                </a:solidFill>
              </a:rPr>
              <a:t>Addressing Smoking Attitudes</a:t>
            </a:r>
          </a:p>
        </p:txBody>
      </p:sp>
      <p:pic>
        <p:nvPicPr>
          <p:cNvPr id="884739" name="Picture 1033" descr="EX">
            <a:extLst>
              <a:ext uri="{FF2B5EF4-FFF2-40B4-BE49-F238E27FC236}">
                <a16:creationId xmlns:a16="http://schemas.microsoft.com/office/drawing/2014/main" id="{FDA8B38A-DDFB-FB71-0348-DE8A43E20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95401"/>
            <a:ext cx="8229600" cy="54530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edg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a:extLst>
              <a:ext uri="{FF2B5EF4-FFF2-40B4-BE49-F238E27FC236}">
                <a16:creationId xmlns:a16="http://schemas.microsoft.com/office/drawing/2014/main" id="{9EA6A10D-881B-B2AD-CE16-1AE75CED2930}"/>
              </a:ext>
            </a:extLst>
          </p:cNvPr>
          <p:cNvSpPr>
            <a:spLocks noGrp="1" noChangeArrowheads="1"/>
          </p:cNvSpPr>
          <p:nvPr>
            <p:ph type="title"/>
          </p:nvPr>
        </p:nvSpPr>
        <p:spPr/>
        <p:txBody>
          <a:bodyPr/>
          <a:lstStyle/>
          <a:p>
            <a:endParaRPr lang="en-US" altLang="en-US"/>
          </a:p>
        </p:txBody>
      </p:sp>
      <p:sp>
        <p:nvSpPr>
          <p:cNvPr id="885763" name="Rectangle 1031">
            <a:extLst>
              <a:ext uri="{FF2B5EF4-FFF2-40B4-BE49-F238E27FC236}">
                <a16:creationId xmlns:a16="http://schemas.microsoft.com/office/drawing/2014/main" id="{308580A9-E41F-670A-CEDD-D2A2B069319E}"/>
              </a:ext>
            </a:extLst>
          </p:cNvPr>
          <p:cNvSpPr>
            <a:spLocks noGrp="1" noChangeArrowheads="1"/>
          </p:cNvSpPr>
          <p:nvPr>
            <p:ph type="body" idx="1"/>
          </p:nvPr>
        </p:nvSpPr>
        <p:spPr>
          <a:xfrm>
            <a:off x="1752600" y="1905000"/>
            <a:ext cx="8686800" cy="4114800"/>
          </a:xfrm>
        </p:spPr>
        <p:txBody>
          <a:bodyPr/>
          <a:lstStyle/>
          <a:p>
            <a:pPr algn="ctr">
              <a:buFont typeface="Wingdings" panose="05000000000000000000" pitchFamily="2" charset="2"/>
              <a:buNone/>
            </a:pPr>
            <a:r>
              <a:rPr lang="en-US" altLang="en-US" sz="3200">
                <a:solidFill>
                  <a:srgbClr val="FF0000"/>
                </a:solidFill>
              </a:rPr>
              <a:t>This Norwegian ad addresses young people’s smoking attitudes by arousing strong negative feelings.  The ad reads (left panel) “Smokers are more sociable than others.” (Right panel): “While it lasts.”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a:extLst>
              <a:ext uri="{FF2B5EF4-FFF2-40B4-BE49-F238E27FC236}">
                <a16:creationId xmlns:a16="http://schemas.microsoft.com/office/drawing/2014/main" id="{C3A12FEE-295E-4C76-7045-77629FBAED8A}"/>
              </a:ext>
            </a:extLst>
          </p:cNvPr>
          <p:cNvSpPr>
            <a:spLocks noGrp="1" noChangeArrowheads="1"/>
          </p:cNvSpPr>
          <p:nvPr>
            <p:ph type="title"/>
          </p:nvPr>
        </p:nvSpPr>
        <p:spPr/>
        <p:txBody>
          <a:bodyPr/>
          <a:lstStyle/>
          <a:p>
            <a:pPr algn="ctr"/>
            <a:r>
              <a:rPr lang="en-US" altLang="en-US">
                <a:solidFill>
                  <a:srgbClr val="FF0000"/>
                </a:solidFill>
              </a:rPr>
              <a:t>Ashworth appeals </a:t>
            </a:r>
          </a:p>
        </p:txBody>
      </p:sp>
      <p:pic>
        <p:nvPicPr>
          <p:cNvPr id="667652" name="Picture 4">
            <a:extLst>
              <a:ext uri="{FF2B5EF4-FFF2-40B4-BE49-F238E27FC236}">
                <a16:creationId xmlns:a16="http://schemas.microsoft.com/office/drawing/2014/main" id="{87176675-E6A7-BD62-426B-C9119A4D1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1" y="1371600"/>
            <a:ext cx="4360863" cy="5486400"/>
          </a:xfrm>
          <a:prstGeom prst="rect">
            <a:avLst/>
          </a:prstGeom>
          <a:noFill/>
          <a:ln>
            <a:noFill/>
          </a:ln>
          <a:effectLst/>
          <a:extLst>
            <a:ext uri="{909E8E84-426E-40DD-AFC4-6F175D3DCCD1}">
              <a14:hiddenFill xmlns:a14="http://schemas.microsoft.com/office/drawing/2010/main">
                <a:solidFill>
                  <a:srgbClr val="DFEBE8"/>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67652"/>
                                        </p:tgtEl>
                                        <p:attrNameLst>
                                          <p:attrName>style.visibility</p:attrName>
                                        </p:attrNameLst>
                                      </p:cBhvr>
                                      <p:to>
                                        <p:strVal val="visible"/>
                                      </p:to>
                                    </p:set>
                                    <p:animEffect transition="in" filter="blinds(horizontal)">
                                      <p:cBhvr>
                                        <p:cTn id="7" dur="500"/>
                                        <p:tgtEl>
                                          <p:spTgt spid="66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a:extLst>
              <a:ext uri="{FF2B5EF4-FFF2-40B4-BE49-F238E27FC236}">
                <a16:creationId xmlns:a16="http://schemas.microsoft.com/office/drawing/2014/main" id="{9F1844FB-1F06-6DB7-4994-5F160F1FA38B}"/>
              </a:ext>
            </a:extLst>
          </p:cNvPr>
          <p:cNvSpPr>
            <a:spLocks noGrp="1" noChangeArrowheads="1"/>
          </p:cNvSpPr>
          <p:nvPr>
            <p:ph type="title"/>
          </p:nvPr>
        </p:nvSpPr>
        <p:spPr>
          <a:xfrm>
            <a:off x="5029200" y="2133601"/>
            <a:ext cx="7010400" cy="1527175"/>
          </a:xfrm>
        </p:spPr>
        <p:txBody>
          <a:bodyPr/>
          <a:lstStyle/>
          <a:p>
            <a:r>
              <a:rPr lang="en-US" altLang="en-US">
                <a:solidFill>
                  <a:srgbClr val="FF0000"/>
                </a:solidFill>
              </a:rPr>
              <a:t>Lifestyle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a:extLst>
              <a:ext uri="{FF2B5EF4-FFF2-40B4-BE49-F238E27FC236}">
                <a16:creationId xmlns:a16="http://schemas.microsoft.com/office/drawing/2014/main" id="{FB215A50-126E-586C-6093-E29063CB5B3A}"/>
              </a:ext>
            </a:extLst>
          </p:cNvPr>
          <p:cNvSpPr>
            <a:spLocks noGrp="1" noChangeArrowheads="1"/>
          </p:cNvSpPr>
          <p:nvPr>
            <p:ph type="title"/>
          </p:nvPr>
        </p:nvSpPr>
        <p:spPr/>
        <p:txBody>
          <a:bodyPr/>
          <a:lstStyle/>
          <a:p>
            <a:pPr eaLnBrk="1" hangingPunct="1"/>
            <a:r>
              <a:rPr lang="en-US" altLang="en-US" b="1">
                <a:solidFill>
                  <a:srgbClr val="FF0000"/>
                </a:solidFill>
              </a:rPr>
              <a:t>Celebrity endorsement </a:t>
            </a:r>
          </a:p>
        </p:txBody>
      </p:sp>
      <p:sp>
        <p:nvSpPr>
          <p:cNvPr id="888835" name="Rectangle 3">
            <a:extLst>
              <a:ext uri="{FF2B5EF4-FFF2-40B4-BE49-F238E27FC236}">
                <a16:creationId xmlns:a16="http://schemas.microsoft.com/office/drawing/2014/main" id="{BCE2DE16-BCF8-271D-B6E8-0550634644E4}"/>
              </a:ext>
            </a:extLst>
          </p:cNvPr>
          <p:cNvSpPr>
            <a:spLocks noGrp="1" noChangeArrowheads="1"/>
          </p:cNvSpPr>
          <p:nvPr>
            <p:ph type="body" idx="1"/>
          </p:nvPr>
        </p:nvSpPr>
        <p:spPr>
          <a:xfrm>
            <a:off x="1676400" y="2514600"/>
            <a:ext cx="8686800" cy="4114800"/>
          </a:xfrm>
        </p:spPr>
        <p:txBody>
          <a:bodyPr/>
          <a:lstStyle/>
          <a:p>
            <a:pPr algn="ctr" eaLnBrk="1" hangingPunct="1">
              <a:buFont typeface="Wingdings" panose="05000000000000000000" pitchFamily="2" charset="2"/>
              <a:buNone/>
            </a:pPr>
            <a:r>
              <a:rPr lang="en-US" altLang="en-US"/>
              <a:t>Famous people can be effective because they are credible ,attractive or both depending on the reasons for their fame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a:extLst>
              <a:ext uri="{FF2B5EF4-FFF2-40B4-BE49-F238E27FC236}">
                <a16:creationId xmlns:a16="http://schemas.microsoft.com/office/drawing/2014/main" id="{6FFED411-3E92-D361-95D9-DB8D892C1A1B}"/>
              </a:ext>
            </a:extLst>
          </p:cNvPr>
          <p:cNvSpPr>
            <a:spLocks noGrp="1" noChangeArrowheads="1"/>
          </p:cNvSpPr>
          <p:nvPr>
            <p:ph type="title"/>
          </p:nvPr>
        </p:nvSpPr>
        <p:spPr/>
        <p:txBody>
          <a:bodyPr/>
          <a:lstStyle/>
          <a:p>
            <a:pPr eaLnBrk="1" hangingPunct="1"/>
            <a:r>
              <a:rPr lang="en-US" altLang="en-US" b="1">
                <a:solidFill>
                  <a:srgbClr val="FF0000"/>
                </a:solidFill>
              </a:rPr>
              <a:t>Source attractiveness </a:t>
            </a:r>
          </a:p>
        </p:txBody>
      </p:sp>
      <p:sp>
        <p:nvSpPr>
          <p:cNvPr id="889859" name="Rectangle 3">
            <a:extLst>
              <a:ext uri="{FF2B5EF4-FFF2-40B4-BE49-F238E27FC236}">
                <a16:creationId xmlns:a16="http://schemas.microsoft.com/office/drawing/2014/main" id="{F527296F-550A-6E2F-D3DA-EFAC5BB0D317}"/>
              </a:ext>
            </a:extLst>
          </p:cNvPr>
          <p:cNvSpPr>
            <a:spLocks noGrp="1" noChangeArrowheads="1"/>
          </p:cNvSpPr>
          <p:nvPr>
            <p:ph type="body" idx="1"/>
          </p:nvPr>
        </p:nvSpPr>
        <p:spPr>
          <a:xfrm>
            <a:off x="1600200" y="1905000"/>
            <a:ext cx="8305800" cy="4114800"/>
          </a:xfrm>
        </p:spPr>
        <p:txBody>
          <a:bodyPr/>
          <a:lstStyle/>
          <a:p>
            <a:pPr eaLnBrk="1" hangingPunct="1"/>
            <a:r>
              <a:rPr lang="en-US" altLang="en-US"/>
              <a:t> </a:t>
            </a:r>
            <a:r>
              <a:rPr lang="en-US" altLang="en-US" b="1"/>
              <a:t>Source attractiveness</a:t>
            </a:r>
            <a:r>
              <a:rPr lang="en-US" altLang="en-US"/>
              <a:t> refers to the source’s perceived social value. </a:t>
            </a:r>
          </a:p>
          <a:p>
            <a:pPr eaLnBrk="1" hangingPunct="1">
              <a:buFont typeface="Wingdings" panose="05000000000000000000" pitchFamily="2" charset="2"/>
              <a:buNone/>
            </a:pPr>
            <a:endParaRPr lang="en-US" altLang="en-US"/>
          </a:p>
          <a:p>
            <a:pPr eaLnBrk="1" hangingPunct="1"/>
            <a:r>
              <a:rPr lang="en-US" altLang="en-US"/>
              <a:t>It originates from the person’s physical appearance, personality, social status, or similarity to the receiver (we like to listen to people who are like us). </a:t>
            </a:r>
          </a:p>
          <a:p>
            <a:pPr eaLnBrk="1" hangingPunct="1">
              <a:buFont typeface="Wingdings" panose="05000000000000000000" pitchFamily="2" charset="2"/>
              <a:buNone/>
            </a:pPr>
            <a:endParaRPr lang="en-US" alt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a:extLst>
              <a:ext uri="{FF2B5EF4-FFF2-40B4-BE49-F238E27FC236}">
                <a16:creationId xmlns:a16="http://schemas.microsoft.com/office/drawing/2014/main" id="{77EE6C6D-9D27-63A9-0807-F1B075A95BBB}"/>
              </a:ext>
            </a:extLst>
          </p:cNvPr>
          <p:cNvSpPr>
            <a:spLocks noChangeArrowheads="1"/>
          </p:cNvSpPr>
          <p:nvPr/>
        </p:nvSpPr>
        <p:spPr bwMode="auto">
          <a:xfrm>
            <a:off x="1524000" y="762000"/>
            <a:ext cx="9144000" cy="6096000"/>
          </a:xfrm>
          <a:prstGeom prst="rect">
            <a:avLst/>
          </a:prstGeom>
          <a:solidFill>
            <a:srgbClr val="E7D6A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37931725" indent="-37474525">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a typeface="MS PGothic" panose="020B0600070205080204" pitchFamily="34" charset="-128"/>
            </a:endParaRPr>
          </a:p>
        </p:txBody>
      </p:sp>
      <p:pic>
        <p:nvPicPr>
          <p:cNvPr id="890883" name="Picture 3" descr="adsbottom">
            <a:extLst>
              <a:ext uri="{FF2B5EF4-FFF2-40B4-BE49-F238E27FC236}">
                <a16:creationId xmlns:a16="http://schemas.microsoft.com/office/drawing/2014/main" id="{14FBEE6A-8D1B-7A7D-5DB2-7AF943480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884" name="Rectangle 4">
            <a:extLst>
              <a:ext uri="{FF2B5EF4-FFF2-40B4-BE49-F238E27FC236}">
                <a16:creationId xmlns:a16="http://schemas.microsoft.com/office/drawing/2014/main" id="{BD1F49CE-3AC3-A373-BFAE-B97E6761F9DB}"/>
              </a:ext>
            </a:extLst>
          </p:cNvPr>
          <p:cNvSpPr>
            <a:spLocks noChangeArrowheads="1"/>
          </p:cNvSpPr>
          <p:nvPr/>
        </p:nvSpPr>
        <p:spPr bwMode="auto">
          <a:xfrm>
            <a:off x="1524000" y="0"/>
            <a:ext cx="9144000" cy="914400"/>
          </a:xfrm>
          <a:prstGeom prst="rect">
            <a:avLst/>
          </a:prstGeom>
          <a:solidFill>
            <a:srgbClr val="FFFFC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37931725" indent="-37474525">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a typeface="MS PGothic" panose="020B0600070205080204" pitchFamily="34" charset="-128"/>
            </a:endParaRPr>
          </a:p>
        </p:txBody>
      </p:sp>
      <p:sp>
        <p:nvSpPr>
          <p:cNvPr id="890885" name="Rectangle 5">
            <a:extLst>
              <a:ext uri="{FF2B5EF4-FFF2-40B4-BE49-F238E27FC236}">
                <a16:creationId xmlns:a16="http://schemas.microsoft.com/office/drawing/2014/main" id="{8E78EE87-71B5-27DE-3978-D7695FC84E47}"/>
              </a:ext>
            </a:extLst>
          </p:cNvPr>
          <p:cNvSpPr>
            <a:spLocks noGrp="1" noChangeArrowheads="1"/>
          </p:cNvSpPr>
          <p:nvPr>
            <p:ph type="title"/>
          </p:nvPr>
        </p:nvSpPr>
        <p:spPr>
          <a:xfrm>
            <a:off x="2438400" y="88900"/>
            <a:ext cx="7772400" cy="762000"/>
          </a:xfrm>
        </p:spPr>
        <p:txBody>
          <a:bodyPr vert="horz" lIns="91440" tIns="0" rIns="91440" bIns="0" rtlCol="0" anchor="ctr">
            <a:normAutofit/>
          </a:bodyPr>
          <a:lstStyle/>
          <a:p>
            <a:pPr eaLnBrk="1" hangingPunct="1">
              <a:lnSpc>
                <a:spcPct val="85000"/>
              </a:lnSpc>
            </a:pPr>
            <a:r>
              <a:rPr lang="en-US" altLang="en-US" sz="2500"/>
              <a:t>Attractive sources are appropriate for image-related products</a:t>
            </a:r>
          </a:p>
        </p:txBody>
      </p:sp>
      <p:pic>
        <p:nvPicPr>
          <p:cNvPr id="890886" name="Picture 6" descr="adstopleft">
            <a:extLst>
              <a:ext uri="{FF2B5EF4-FFF2-40B4-BE49-F238E27FC236}">
                <a16:creationId xmlns:a16="http://schemas.microsoft.com/office/drawing/2014/main" id="{2CC43119-EEA4-D238-6884-1110C5B61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887" name="Line 7">
            <a:extLst>
              <a:ext uri="{FF2B5EF4-FFF2-40B4-BE49-F238E27FC236}">
                <a16:creationId xmlns:a16="http://schemas.microsoft.com/office/drawing/2014/main" id="{D0E73BE1-C307-165C-C8E7-F99E9E21E1E4}"/>
              </a:ext>
            </a:extLst>
          </p:cNvPr>
          <p:cNvSpPr>
            <a:spLocks noChangeShapeType="1"/>
          </p:cNvSpPr>
          <p:nvPr/>
        </p:nvSpPr>
        <p:spPr bwMode="auto">
          <a:xfrm>
            <a:off x="1524000" y="914400"/>
            <a:ext cx="9144000" cy="0"/>
          </a:xfrm>
          <a:prstGeom prst="line">
            <a:avLst/>
          </a:prstGeom>
          <a:noFill/>
          <a:ln w="38100">
            <a:solidFill>
              <a:srgbClr val="CC66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90888" name="Text Box 8">
            <a:extLst>
              <a:ext uri="{FF2B5EF4-FFF2-40B4-BE49-F238E27FC236}">
                <a16:creationId xmlns:a16="http://schemas.microsoft.com/office/drawing/2014/main" id="{AC7CA0C2-AD69-D8A5-7607-5F08BAD3C23E}"/>
              </a:ext>
            </a:extLst>
          </p:cNvPr>
          <p:cNvSpPr txBox="1">
            <a:spLocks noChangeArrowheads="1"/>
          </p:cNvSpPr>
          <p:nvPr/>
        </p:nvSpPr>
        <p:spPr bwMode="auto">
          <a:xfrm>
            <a:off x="152400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37931725" indent="-37474525">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eaLnBrk="1" hangingPunct="1">
              <a:spcBef>
                <a:spcPct val="0"/>
              </a:spcBef>
              <a:buClrTx/>
              <a:buSzTx/>
              <a:buFontTx/>
              <a:buNone/>
            </a:pPr>
            <a:r>
              <a:rPr lang="en-US" altLang="en-US" sz="900">
                <a:solidFill>
                  <a:schemeClr val="tx1"/>
                </a:solidFill>
                <a:latin typeface="Times New Roman" panose="02020603050405020304" pitchFamily="18" charset="0"/>
                <a:ea typeface="MS PGothic" panose="020B0600070205080204" pitchFamily="34" charset="-128"/>
                <a:cs typeface="Times New Roman" panose="02020603050405020304" pitchFamily="18" charset="0"/>
              </a:rPr>
              <a:t>© 2003 McGraw-Hill Companies, Inc., McGraw-Hill/Irwin</a:t>
            </a:r>
          </a:p>
        </p:txBody>
      </p:sp>
      <p:pic>
        <p:nvPicPr>
          <p:cNvPr id="2095113" name="Picture 9" descr="bel36764_p0503">
            <a:extLst>
              <a:ext uri="{FF2B5EF4-FFF2-40B4-BE49-F238E27FC236}">
                <a16:creationId xmlns:a16="http://schemas.microsoft.com/office/drawing/2014/main" id="{931496FE-EF5A-48D8-662F-B011BD589B85}"/>
              </a:ext>
            </a:extLst>
          </p:cNvPr>
          <p:cNvPicPr>
            <a:picLocks noChangeAspect="1" noChangeArrowheads="1"/>
          </p:cNvPicPr>
          <p:nvPr/>
        </p:nvPicPr>
        <p:blipFill>
          <a:blip r:embed="rId5"/>
          <a:srcRect/>
          <a:stretch>
            <a:fillRect/>
          </a:stretch>
        </p:blipFill>
        <p:spPr bwMode="auto">
          <a:xfrm>
            <a:off x="3886200" y="914400"/>
            <a:ext cx="4800600" cy="5943600"/>
          </a:xfrm>
          <a:prstGeom prst="rect">
            <a:avLst/>
          </a:prstGeom>
          <a:noFill/>
          <a:effectLst>
            <a:outerShdw blurRad="63500" dist="107763" dir="2700000" algn="ctr" rotWithShape="0">
              <a:schemeClr val="tx1">
                <a:alpha val="74998"/>
              </a:schemeClr>
            </a:outerShdw>
          </a:effectLst>
        </p:spPr>
      </p:pic>
    </p:spTree>
  </p:cSld>
  <p:clrMapOvr>
    <a:masterClrMapping/>
  </p:clrMapOvr>
  <p:transition>
    <p:dissolv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a:extLst>
              <a:ext uri="{FF2B5EF4-FFF2-40B4-BE49-F238E27FC236}">
                <a16:creationId xmlns:a16="http://schemas.microsoft.com/office/drawing/2014/main" id="{D729F061-A570-9ACC-1F5F-E47A112BC435}"/>
              </a:ext>
            </a:extLst>
          </p:cNvPr>
          <p:cNvSpPr>
            <a:spLocks noGrp="1" noChangeArrowheads="1"/>
          </p:cNvSpPr>
          <p:nvPr>
            <p:ph type="title"/>
          </p:nvPr>
        </p:nvSpPr>
        <p:spPr>
          <a:xfrm>
            <a:off x="2895600" y="381000"/>
            <a:ext cx="7620000" cy="1066800"/>
          </a:xfrm>
        </p:spPr>
        <p:txBody>
          <a:bodyPr>
            <a:normAutofit fontScale="90000"/>
          </a:bodyPr>
          <a:lstStyle/>
          <a:p>
            <a:pPr algn="ctr" eaLnBrk="1" hangingPunct="1"/>
            <a:r>
              <a:rPr lang="en-US" altLang="en-US">
                <a:solidFill>
                  <a:srgbClr val="FF0000"/>
                </a:solidFill>
              </a:rPr>
              <a:t>Celebrities as communications sources </a:t>
            </a:r>
          </a:p>
        </p:txBody>
      </p:sp>
      <p:sp>
        <p:nvSpPr>
          <p:cNvPr id="892931" name="Rectangle 3">
            <a:extLst>
              <a:ext uri="{FF2B5EF4-FFF2-40B4-BE49-F238E27FC236}">
                <a16:creationId xmlns:a16="http://schemas.microsoft.com/office/drawing/2014/main" id="{2C685995-A1D5-AE23-40E1-416067183031}"/>
              </a:ext>
            </a:extLst>
          </p:cNvPr>
          <p:cNvSpPr>
            <a:spLocks noGrp="1" noChangeArrowheads="1"/>
          </p:cNvSpPr>
          <p:nvPr>
            <p:ph type="body" idx="1"/>
          </p:nvPr>
        </p:nvSpPr>
        <p:spPr>
          <a:xfrm>
            <a:off x="1600200" y="2362200"/>
            <a:ext cx="8839200" cy="4114800"/>
          </a:xfrm>
        </p:spPr>
        <p:txBody>
          <a:bodyPr/>
          <a:lstStyle/>
          <a:p>
            <a:pPr algn="ctr" eaLnBrk="1" hangingPunct="1">
              <a:buFont typeface="Wingdings" panose="05000000000000000000" pitchFamily="2" charset="2"/>
              <a:buNone/>
            </a:pPr>
            <a:r>
              <a:rPr lang="en-US" altLang="en-US"/>
              <a:t>The use of celebrity endorsement is an expensive but common strategy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itle 1">
            <a:extLst>
              <a:ext uri="{FF2B5EF4-FFF2-40B4-BE49-F238E27FC236}">
                <a16:creationId xmlns:a16="http://schemas.microsoft.com/office/drawing/2014/main" id="{2610B60F-C364-2C5A-87F8-D8048159A1DD}"/>
              </a:ext>
            </a:extLst>
          </p:cNvPr>
          <p:cNvSpPr>
            <a:spLocks noGrp="1" noChangeArrowheads="1"/>
          </p:cNvSpPr>
          <p:nvPr>
            <p:ph type="title"/>
          </p:nvPr>
        </p:nvSpPr>
        <p:spPr/>
        <p:txBody>
          <a:bodyPr/>
          <a:lstStyle/>
          <a:p>
            <a:r>
              <a:rPr lang="en-US" altLang="en-US"/>
              <a:t>Consumer Sales promotion </a:t>
            </a:r>
          </a:p>
        </p:txBody>
      </p:sp>
      <p:sp>
        <p:nvSpPr>
          <p:cNvPr id="743427" name="Content Placeholder 2">
            <a:extLst>
              <a:ext uri="{FF2B5EF4-FFF2-40B4-BE49-F238E27FC236}">
                <a16:creationId xmlns:a16="http://schemas.microsoft.com/office/drawing/2014/main" id="{DFD5FE16-7AE3-31ED-1D77-B45E7D0FC298}"/>
              </a:ext>
            </a:extLst>
          </p:cNvPr>
          <p:cNvSpPr>
            <a:spLocks noGrp="1" noChangeArrowheads="1"/>
          </p:cNvSpPr>
          <p:nvPr>
            <p:ph idx="1"/>
          </p:nvPr>
        </p:nvSpPr>
        <p:spPr>
          <a:xfrm>
            <a:off x="1752600" y="1905000"/>
            <a:ext cx="8305800" cy="4114800"/>
          </a:xfrm>
        </p:spPr>
        <p:txBody>
          <a:bodyPr/>
          <a:lstStyle/>
          <a:p>
            <a:r>
              <a:rPr lang="en-US" altLang="en-US"/>
              <a:t>BOGOF </a:t>
            </a:r>
          </a:p>
          <a:p>
            <a:r>
              <a:rPr lang="en-US" altLang="en-US"/>
              <a:t>Discount</a:t>
            </a:r>
          </a:p>
          <a:p>
            <a:r>
              <a:rPr lang="en-US" altLang="en-US"/>
              <a:t>samples </a:t>
            </a:r>
          </a:p>
          <a:p>
            <a:r>
              <a:rPr lang="en-US" altLang="en-US"/>
              <a:t>Coupons </a:t>
            </a:r>
          </a:p>
          <a:p>
            <a:r>
              <a:rPr lang="en-US" altLang="en-US"/>
              <a:t>Gift with purchase </a:t>
            </a:r>
          </a:p>
          <a:p>
            <a:r>
              <a:rPr lang="en-US" altLang="en-US"/>
              <a:t>Con</a:t>
            </a:r>
            <a:r>
              <a:rPr lang="en-US" altLang="en-US">
                <a:solidFill>
                  <a:srgbClr val="FF0000"/>
                </a:solidFill>
              </a:rPr>
              <a:t>test</a:t>
            </a:r>
            <a:r>
              <a:rPr lang="en-US" altLang="en-US"/>
              <a:t> </a:t>
            </a:r>
          </a:p>
          <a:p>
            <a:r>
              <a:rPr lang="en-US" altLang="en-US"/>
              <a:t>Sweepstake</a:t>
            </a:r>
          </a:p>
          <a:p>
            <a:r>
              <a:rPr lang="en-US" altLang="en-US"/>
              <a:t>Loyalty programs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a:extLst>
              <a:ext uri="{FF2B5EF4-FFF2-40B4-BE49-F238E27FC236}">
                <a16:creationId xmlns:a16="http://schemas.microsoft.com/office/drawing/2014/main" id="{31DC12FE-2BBD-A2F2-83E4-7FBA15CDE83F}"/>
              </a:ext>
            </a:extLst>
          </p:cNvPr>
          <p:cNvSpPr>
            <a:spLocks noGrp="1" noChangeArrowheads="1"/>
          </p:cNvSpPr>
          <p:nvPr>
            <p:ph type="title"/>
          </p:nvPr>
        </p:nvSpPr>
        <p:spPr/>
        <p:txBody>
          <a:bodyPr/>
          <a:lstStyle/>
          <a:p>
            <a:pPr algn="ctr"/>
            <a:r>
              <a:rPr lang="en-US" altLang="en-US">
                <a:solidFill>
                  <a:srgbClr val="FF0000"/>
                </a:solidFill>
              </a:rPr>
              <a:t>Celebrity endorsers </a:t>
            </a:r>
          </a:p>
        </p:txBody>
      </p:sp>
      <p:sp>
        <p:nvSpPr>
          <p:cNvPr id="893955" name="Rectangle 3">
            <a:extLst>
              <a:ext uri="{FF2B5EF4-FFF2-40B4-BE49-F238E27FC236}">
                <a16:creationId xmlns:a16="http://schemas.microsoft.com/office/drawing/2014/main" id="{6EA45279-40C6-2233-4D66-5931B6E297B8}"/>
              </a:ext>
            </a:extLst>
          </p:cNvPr>
          <p:cNvSpPr>
            <a:spLocks noGrp="1" noChangeArrowheads="1"/>
          </p:cNvSpPr>
          <p:nvPr>
            <p:ph type="body" idx="1"/>
          </p:nvPr>
        </p:nvSpPr>
        <p:spPr>
          <a:xfrm>
            <a:off x="1676400" y="1905000"/>
            <a:ext cx="8534400" cy="838200"/>
          </a:xfrm>
        </p:spPr>
        <p:txBody>
          <a:bodyPr/>
          <a:lstStyle/>
          <a:p>
            <a:r>
              <a:rPr lang="en-US" altLang="en-US" sz="2600"/>
              <a:t>Nike and Serena Williams :edgy, individualistic brand </a:t>
            </a:r>
          </a:p>
        </p:txBody>
      </p:sp>
      <p:pic>
        <p:nvPicPr>
          <p:cNvPr id="893956" name="Picture 4" descr="aus08-serena-williams-nike-2">
            <a:extLst>
              <a:ext uri="{FF2B5EF4-FFF2-40B4-BE49-F238E27FC236}">
                <a16:creationId xmlns:a16="http://schemas.microsoft.com/office/drawing/2014/main" id="{05A68B4B-8EC6-469A-C6F7-BC532E165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914776"/>
            <a:ext cx="42862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957" name="Picture 5" descr="serena_album_cover_295">
            <a:extLst>
              <a:ext uri="{FF2B5EF4-FFF2-40B4-BE49-F238E27FC236}">
                <a16:creationId xmlns:a16="http://schemas.microsoft.com/office/drawing/2014/main" id="{9231DD77-8828-97E6-84AF-7BC9CBEBE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3819526"/>
            <a:ext cx="28098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a:extLst>
              <a:ext uri="{FF2B5EF4-FFF2-40B4-BE49-F238E27FC236}">
                <a16:creationId xmlns:a16="http://schemas.microsoft.com/office/drawing/2014/main" id="{68B4C071-3EFF-C37A-0B10-83062E49310C}"/>
              </a:ext>
            </a:extLst>
          </p:cNvPr>
          <p:cNvSpPr>
            <a:spLocks noGrp="1" noChangeArrowheads="1"/>
          </p:cNvSpPr>
          <p:nvPr>
            <p:ph type="title"/>
          </p:nvPr>
        </p:nvSpPr>
        <p:spPr/>
        <p:txBody>
          <a:bodyPr/>
          <a:lstStyle/>
          <a:p>
            <a:pPr algn="ctr"/>
            <a:r>
              <a:rPr lang="en-US" altLang="en-US">
                <a:solidFill>
                  <a:srgbClr val="FF0000"/>
                </a:solidFill>
              </a:rPr>
              <a:t>Celebrity endorsers</a:t>
            </a:r>
          </a:p>
        </p:txBody>
      </p:sp>
      <p:sp>
        <p:nvSpPr>
          <p:cNvPr id="894979" name="Rectangle 3">
            <a:extLst>
              <a:ext uri="{FF2B5EF4-FFF2-40B4-BE49-F238E27FC236}">
                <a16:creationId xmlns:a16="http://schemas.microsoft.com/office/drawing/2014/main" id="{A66281F5-6E3B-43BF-951C-B479606A2324}"/>
              </a:ext>
            </a:extLst>
          </p:cNvPr>
          <p:cNvSpPr>
            <a:spLocks noGrp="1" noChangeArrowheads="1"/>
          </p:cNvSpPr>
          <p:nvPr>
            <p:ph type="body" idx="1"/>
          </p:nvPr>
        </p:nvSpPr>
        <p:spPr>
          <a:xfrm>
            <a:off x="1905000" y="1905000"/>
            <a:ext cx="8534400" cy="4114800"/>
          </a:xfrm>
        </p:spPr>
        <p:txBody>
          <a:bodyPr/>
          <a:lstStyle/>
          <a:p>
            <a:r>
              <a:rPr lang="en-US" altLang="en-US"/>
              <a:t>Revlon and Halle Berry :Sexy confident brand </a:t>
            </a:r>
          </a:p>
        </p:txBody>
      </p:sp>
      <p:pic>
        <p:nvPicPr>
          <p:cNvPr id="894980" name="Picture 4" descr="2910705035_13fc5eeac9">
            <a:extLst>
              <a:ext uri="{FF2B5EF4-FFF2-40B4-BE49-F238E27FC236}">
                <a16:creationId xmlns:a16="http://schemas.microsoft.com/office/drawing/2014/main" id="{DA650ECD-C3B6-D1AB-45C2-2FD48D3FE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3276600"/>
            <a:ext cx="2665413"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4981" name="Picture 5" descr="Halle_Berry_Outside_David_Letterman_Show4_470b553d5b315">
            <a:extLst>
              <a:ext uri="{FF2B5EF4-FFF2-40B4-BE49-F238E27FC236}">
                <a16:creationId xmlns:a16="http://schemas.microsoft.com/office/drawing/2014/main" id="{2FC9D544-5669-8481-68F3-A876334C4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3162300"/>
            <a:ext cx="2360613"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F92A9F83-84DD-900B-6068-F19F60613860}"/>
              </a:ext>
            </a:extLst>
          </p:cNvPr>
          <p:cNvSpPr>
            <a:spLocks noGrp="1" noChangeArrowheads="1"/>
          </p:cNvSpPr>
          <p:nvPr>
            <p:ph type="title"/>
          </p:nvPr>
        </p:nvSpPr>
        <p:spPr/>
        <p:txBody>
          <a:bodyPr/>
          <a:lstStyle/>
          <a:p>
            <a:pPr eaLnBrk="1" hangingPunct="1"/>
            <a:r>
              <a:rPr lang="en-US" altLang="en-US">
                <a:solidFill>
                  <a:srgbClr val="FF0000"/>
                </a:solidFill>
              </a:rPr>
              <a:t>Pepsi and Michael Jackson </a:t>
            </a:r>
          </a:p>
        </p:txBody>
      </p:sp>
      <p:sp>
        <p:nvSpPr>
          <p:cNvPr id="896003" name="Rectangle 3">
            <a:extLst>
              <a:ext uri="{FF2B5EF4-FFF2-40B4-BE49-F238E27FC236}">
                <a16:creationId xmlns:a16="http://schemas.microsoft.com/office/drawing/2014/main" id="{D09E3DA7-0A39-B060-ACBF-BEEEA5E17549}"/>
              </a:ext>
            </a:extLst>
          </p:cNvPr>
          <p:cNvSpPr>
            <a:spLocks noGrp="1" noChangeArrowheads="1"/>
          </p:cNvSpPr>
          <p:nvPr>
            <p:ph type="body" idx="1"/>
          </p:nvPr>
        </p:nvSpPr>
        <p:spPr>
          <a:xfrm>
            <a:off x="1676400" y="1676400"/>
            <a:ext cx="7848600" cy="4114800"/>
          </a:xfrm>
        </p:spPr>
        <p:txBody>
          <a:bodyPr/>
          <a:lstStyle/>
          <a:p>
            <a:pPr algn="ctr" eaLnBrk="1" hangingPunct="1">
              <a:buFont typeface="Wingdings" panose="05000000000000000000" pitchFamily="2" charset="2"/>
              <a:buNone/>
            </a:pPr>
            <a:r>
              <a:rPr lang="en-US" altLang="en-US"/>
              <a:t>After Pepsi paid over $5 million to singer Michael Jackson in an endorsement deal , the company was not pleased by his later confession that he does not drink soda and cola </a:t>
            </a:r>
          </a:p>
        </p:txBody>
      </p:sp>
      <p:pic>
        <p:nvPicPr>
          <p:cNvPr id="896004" name="Picture 4" descr="TWYMMF-Pepsi-Presantiert-12inch">
            <a:extLst>
              <a:ext uri="{FF2B5EF4-FFF2-40B4-BE49-F238E27FC236}">
                <a16:creationId xmlns:a16="http://schemas.microsoft.com/office/drawing/2014/main" id="{98A9EC9D-DC97-C4DF-C03F-47D1379D7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9243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a:extLst>
              <a:ext uri="{FF2B5EF4-FFF2-40B4-BE49-F238E27FC236}">
                <a16:creationId xmlns:a16="http://schemas.microsoft.com/office/drawing/2014/main" id="{81EFE8A1-3B35-A37C-1C88-4FD90A289531}"/>
              </a:ext>
            </a:extLst>
          </p:cNvPr>
          <p:cNvSpPr>
            <a:spLocks noGrp="1" noChangeArrowheads="1"/>
          </p:cNvSpPr>
          <p:nvPr>
            <p:ph type="title"/>
          </p:nvPr>
        </p:nvSpPr>
        <p:spPr/>
        <p:txBody>
          <a:bodyPr/>
          <a:lstStyle/>
          <a:p>
            <a:pPr eaLnBrk="1" hangingPunct="1"/>
            <a:r>
              <a:rPr lang="en-US" altLang="en-US" b="1">
                <a:solidFill>
                  <a:srgbClr val="FF0000"/>
                </a:solidFill>
              </a:rPr>
              <a:t>Celebrity endorsement</a:t>
            </a:r>
          </a:p>
        </p:txBody>
      </p:sp>
      <p:sp>
        <p:nvSpPr>
          <p:cNvPr id="897027" name="Rectangle 3">
            <a:extLst>
              <a:ext uri="{FF2B5EF4-FFF2-40B4-BE49-F238E27FC236}">
                <a16:creationId xmlns:a16="http://schemas.microsoft.com/office/drawing/2014/main" id="{F8A28700-FEEF-0509-423B-D540661BC5F6}"/>
              </a:ext>
            </a:extLst>
          </p:cNvPr>
          <p:cNvSpPr>
            <a:spLocks noGrp="1" noChangeArrowheads="1"/>
          </p:cNvSpPr>
          <p:nvPr>
            <p:ph type="body" idx="1"/>
          </p:nvPr>
        </p:nvSpPr>
        <p:spPr>
          <a:xfrm>
            <a:off x="1676400" y="1905000"/>
            <a:ext cx="7620000" cy="4114800"/>
          </a:xfrm>
        </p:spPr>
        <p:txBody>
          <a:bodyPr/>
          <a:lstStyle/>
          <a:p>
            <a:pPr eaLnBrk="1" hangingPunct="1"/>
            <a:r>
              <a:rPr lang="en-US" altLang="en-US"/>
              <a:t>A recent study illustrates the social comparison process </a:t>
            </a:r>
          </a:p>
          <a:p>
            <a:pPr eaLnBrk="1" hangingPunct="1">
              <a:buFont typeface="Wingdings" panose="05000000000000000000" pitchFamily="2" charset="2"/>
              <a:buNone/>
            </a:pPr>
            <a:endParaRPr lang="en-US" altLang="en-US"/>
          </a:p>
          <a:p>
            <a:pPr eaLnBrk="1" hangingPunct="1"/>
            <a:r>
              <a:rPr lang="en-US" altLang="en-US"/>
              <a:t>It showed that female college students tend to compare their physical appearance with models who appear in advertising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a:extLst>
              <a:ext uri="{FF2B5EF4-FFF2-40B4-BE49-F238E27FC236}">
                <a16:creationId xmlns:a16="http://schemas.microsoft.com/office/drawing/2014/main" id="{2D6448E1-3C4C-C5B9-78EE-760F8997F29B}"/>
              </a:ext>
            </a:extLst>
          </p:cNvPr>
          <p:cNvSpPr>
            <a:spLocks noGrp="1" noChangeArrowheads="1"/>
          </p:cNvSpPr>
          <p:nvPr>
            <p:ph type="title"/>
          </p:nvPr>
        </p:nvSpPr>
        <p:spPr>
          <a:xfrm>
            <a:off x="4191000" y="136526"/>
            <a:ext cx="7620000" cy="549275"/>
          </a:xfrm>
        </p:spPr>
        <p:txBody>
          <a:bodyPr>
            <a:normAutofit fontScale="90000"/>
          </a:bodyPr>
          <a:lstStyle/>
          <a:p>
            <a:pPr eaLnBrk="1" hangingPunct="1"/>
            <a:r>
              <a:rPr lang="en-US" altLang="en-US" sz="4100" b="1">
                <a:solidFill>
                  <a:srgbClr val="FF0000"/>
                </a:solidFill>
              </a:rPr>
              <a:t> Coca-Cola ad</a:t>
            </a:r>
          </a:p>
        </p:txBody>
      </p:sp>
      <p:sp>
        <p:nvSpPr>
          <p:cNvPr id="898051" name="Rectangle 3">
            <a:extLst>
              <a:ext uri="{FF2B5EF4-FFF2-40B4-BE49-F238E27FC236}">
                <a16:creationId xmlns:a16="http://schemas.microsoft.com/office/drawing/2014/main" id="{50063470-213B-BA95-E919-756B7ECCC811}"/>
              </a:ext>
            </a:extLst>
          </p:cNvPr>
          <p:cNvSpPr>
            <a:spLocks noGrp="1" noChangeArrowheads="1"/>
          </p:cNvSpPr>
          <p:nvPr>
            <p:ph type="body" idx="1"/>
          </p:nvPr>
        </p:nvSpPr>
        <p:spPr/>
        <p:txBody>
          <a:bodyPr/>
          <a:lstStyle/>
          <a:p>
            <a:pPr eaLnBrk="1" hangingPunct="1"/>
            <a:endParaRPr lang="en-US" altLang="en-US"/>
          </a:p>
        </p:txBody>
      </p:sp>
      <p:pic>
        <p:nvPicPr>
          <p:cNvPr id="898052" name="Picture 4" descr="68993-DietCoke-women">
            <a:extLst>
              <a:ext uri="{FF2B5EF4-FFF2-40B4-BE49-F238E27FC236}">
                <a16:creationId xmlns:a16="http://schemas.microsoft.com/office/drawing/2014/main" id="{B6EDD543-8412-8D6F-3A14-362ECE1A0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538" y="923926"/>
            <a:ext cx="5021262"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a:extLst>
              <a:ext uri="{FF2B5EF4-FFF2-40B4-BE49-F238E27FC236}">
                <a16:creationId xmlns:a16="http://schemas.microsoft.com/office/drawing/2014/main" id="{1D80511D-41F4-8D1D-131F-17C65D83DF62}"/>
              </a:ext>
            </a:extLst>
          </p:cNvPr>
          <p:cNvSpPr>
            <a:spLocks noGrp="1" noChangeArrowheads="1"/>
          </p:cNvSpPr>
          <p:nvPr>
            <p:ph type="title"/>
          </p:nvPr>
        </p:nvSpPr>
        <p:spPr>
          <a:xfrm>
            <a:off x="3048000" y="-3175"/>
            <a:ext cx="7010400" cy="1527175"/>
          </a:xfrm>
        </p:spPr>
        <p:txBody>
          <a:bodyPr/>
          <a:lstStyle/>
          <a:p>
            <a:pPr eaLnBrk="1" hangingPunct="1"/>
            <a:r>
              <a:rPr lang="en-US" altLang="en-US" b="1">
                <a:solidFill>
                  <a:srgbClr val="FF0000"/>
                </a:solidFill>
              </a:rPr>
              <a:t>Coca-Cola ad / Nancy </a:t>
            </a:r>
          </a:p>
        </p:txBody>
      </p:sp>
      <p:sp>
        <p:nvSpPr>
          <p:cNvPr id="899075" name="Rectangle 3">
            <a:extLst>
              <a:ext uri="{FF2B5EF4-FFF2-40B4-BE49-F238E27FC236}">
                <a16:creationId xmlns:a16="http://schemas.microsoft.com/office/drawing/2014/main" id="{BD354023-D869-3524-5720-124B94D45618}"/>
              </a:ext>
            </a:extLst>
          </p:cNvPr>
          <p:cNvSpPr>
            <a:spLocks noGrp="1" noChangeArrowheads="1"/>
          </p:cNvSpPr>
          <p:nvPr>
            <p:ph type="body" idx="1"/>
          </p:nvPr>
        </p:nvSpPr>
        <p:spPr/>
        <p:txBody>
          <a:bodyPr/>
          <a:lstStyle/>
          <a:p>
            <a:pPr eaLnBrk="1" hangingPunct="1"/>
            <a:endParaRPr lang="en-US" altLang="en-US"/>
          </a:p>
        </p:txBody>
      </p:sp>
      <p:pic>
        <p:nvPicPr>
          <p:cNvPr id="899076" name="Picture 4" descr="200px-Nancy_Ajram_Circus_Moegaba_2006">
            <a:extLst>
              <a:ext uri="{FF2B5EF4-FFF2-40B4-BE49-F238E27FC236}">
                <a16:creationId xmlns:a16="http://schemas.microsoft.com/office/drawing/2014/main" id="{1DE436BE-74E3-7BD6-EEB9-CE41EF505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2576" y="1143000"/>
            <a:ext cx="4137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24DC4C5-8F90-8ED8-56DA-414430C379A1}"/>
              </a:ext>
            </a:extLst>
          </p:cNvPr>
          <p:cNvSpPr>
            <a:spLocks noGrp="1" noChangeArrowheads="1"/>
          </p:cNvSpPr>
          <p:nvPr>
            <p:ph type="title"/>
          </p:nvPr>
        </p:nvSpPr>
        <p:spPr/>
        <p:txBody>
          <a:bodyPr/>
          <a:lstStyle/>
          <a:p>
            <a:pPr eaLnBrk="1" hangingPunct="1"/>
            <a:endParaRPr lang="en-US" altLang="en-US"/>
          </a:p>
        </p:txBody>
      </p:sp>
      <p:sp>
        <p:nvSpPr>
          <p:cNvPr id="900099" name="Rectangle 3">
            <a:extLst>
              <a:ext uri="{FF2B5EF4-FFF2-40B4-BE49-F238E27FC236}">
                <a16:creationId xmlns:a16="http://schemas.microsoft.com/office/drawing/2014/main" id="{BE0C61EB-8AE7-6D41-9D50-042488E0F8E0}"/>
              </a:ext>
            </a:extLst>
          </p:cNvPr>
          <p:cNvSpPr>
            <a:spLocks noGrp="1" noChangeArrowheads="1"/>
          </p:cNvSpPr>
          <p:nvPr>
            <p:ph type="body" idx="1"/>
          </p:nvPr>
        </p:nvSpPr>
        <p:spPr/>
        <p:txBody>
          <a:bodyPr/>
          <a:lstStyle/>
          <a:p>
            <a:pPr eaLnBrk="1" hangingPunct="1"/>
            <a:endParaRPr lang="en-US" altLang="en-US"/>
          </a:p>
        </p:txBody>
      </p:sp>
      <p:pic>
        <p:nvPicPr>
          <p:cNvPr id="900100" name="Picture 4" descr="20070806_damas-7-1">
            <a:extLst>
              <a:ext uri="{FF2B5EF4-FFF2-40B4-BE49-F238E27FC236}">
                <a16:creationId xmlns:a16="http://schemas.microsoft.com/office/drawing/2014/main" id="{2800EFBF-7B0E-CC51-9696-41E9F77F7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1"/>
            <a:ext cx="845820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a:extLst>
              <a:ext uri="{FF2B5EF4-FFF2-40B4-BE49-F238E27FC236}">
                <a16:creationId xmlns:a16="http://schemas.microsoft.com/office/drawing/2014/main" id="{E0B14E67-9569-41FC-0D95-77B003A2DE05}"/>
              </a:ext>
            </a:extLst>
          </p:cNvPr>
          <p:cNvSpPr>
            <a:spLocks noGrp="1" noChangeArrowheads="1"/>
          </p:cNvSpPr>
          <p:nvPr>
            <p:ph type="title"/>
          </p:nvPr>
        </p:nvSpPr>
        <p:spPr/>
        <p:txBody>
          <a:bodyPr/>
          <a:lstStyle/>
          <a:p>
            <a:pPr algn="ctr" eaLnBrk="1" hangingPunct="1"/>
            <a:r>
              <a:rPr lang="en-US" altLang="en-US" b="1">
                <a:solidFill>
                  <a:srgbClr val="FF0000"/>
                </a:solidFill>
              </a:rPr>
              <a:t>Benetton ad </a:t>
            </a:r>
          </a:p>
        </p:txBody>
      </p:sp>
      <p:sp>
        <p:nvSpPr>
          <p:cNvPr id="901123" name="Rectangle 3">
            <a:extLst>
              <a:ext uri="{FF2B5EF4-FFF2-40B4-BE49-F238E27FC236}">
                <a16:creationId xmlns:a16="http://schemas.microsoft.com/office/drawing/2014/main" id="{72437962-6B13-0264-DBDB-A975DBA591FE}"/>
              </a:ext>
            </a:extLst>
          </p:cNvPr>
          <p:cNvSpPr>
            <a:spLocks noGrp="1" noChangeArrowheads="1"/>
          </p:cNvSpPr>
          <p:nvPr>
            <p:ph type="body" idx="1"/>
          </p:nvPr>
        </p:nvSpPr>
        <p:spPr>
          <a:xfrm>
            <a:off x="1524000" y="1905000"/>
            <a:ext cx="3276600" cy="4114800"/>
          </a:xfrm>
        </p:spPr>
        <p:txBody>
          <a:bodyPr/>
          <a:lstStyle/>
          <a:p>
            <a:pPr eaLnBrk="1" hangingPunct="1">
              <a:lnSpc>
                <a:spcPct val="90000"/>
              </a:lnSpc>
            </a:pPr>
            <a:r>
              <a:rPr lang="en-US" altLang="en-US"/>
              <a:t>As suggested by this Benetton ad a global perspective on ideals of beauty is resulting in more ways to be considered attractive  </a:t>
            </a:r>
          </a:p>
        </p:txBody>
      </p:sp>
      <p:pic>
        <p:nvPicPr>
          <p:cNvPr id="901124" name="Picture 4" descr="benetton-ad">
            <a:extLst>
              <a:ext uri="{FF2B5EF4-FFF2-40B4-BE49-F238E27FC236}">
                <a16:creationId xmlns:a16="http://schemas.microsoft.com/office/drawing/2014/main" id="{7C48C516-E9EA-07D9-509F-DE50727EA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05000"/>
            <a:ext cx="54864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3">
            <a:extLst>
              <a:ext uri="{FF2B5EF4-FFF2-40B4-BE49-F238E27FC236}">
                <a16:creationId xmlns:a16="http://schemas.microsoft.com/office/drawing/2014/main" id="{50C75E69-2DDF-3FFF-C241-B425449F33D9}"/>
              </a:ext>
            </a:extLst>
          </p:cNvPr>
          <p:cNvSpPr>
            <a:spLocks noGrp="1" noChangeArrowheads="1"/>
          </p:cNvSpPr>
          <p:nvPr>
            <p:ph type="title"/>
          </p:nvPr>
        </p:nvSpPr>
        <p:spPr>
          <a:xfrm>
            <a:off x="2971800" y="1"/>
            <a:ext cx="7010400" cy="1374775"/>
          </a:xfrm>
        </p:spPr>
        <p:txBody>
          <a:bodyPr vert="horz" lIns="91440" tIns="0" rIns="91440" bIns="0" rtlCol="0" anchor="ctr">
            <a:normAutofit/>
          </a:bodyPr>
          <a:lstStyle/>
          <a:p>
            <a:pPr algn="ctr">
              <a:lnSpc>
                <a:spcPct val="85000"/>
              </a:lnSpc>
            </a:pPr>
            <a:r>
              <a:rPr lang="en-US" altLang="en-US" sz="3800">
                <a:solidFill>
                  <a:srgbClr val="FF0000"/>
                </a:solidFill>
                <a:cs typeface="Times New Roman" panose="02020603050405020304" pitchFamily="18" charset="0"/>
              </a:rPr>
              <a:t>Endorser Traits</a:t>
            </a:r>
            <a:endParaRPr lang="en-US" altLang="en-US" sz="3800">
              <a:solidFill>
                <a:srgbClr val="FF0000"/>
              </a:solidFill>
            </a:endParaRPr>
          </a:p>
        </p:txBody>
      </p:sp>
      <p:pic>
        <p:nvPicPr>
          <p:cNvPr id="669701" name="Picture 5" descr="Figure 6-3">
            <a:extLst>
              <a:ext uri="{FF2B5EF4-FFF2-40B4-BE49-F238E27FC236}">
                <a16:creationId xmlns:a16="http://schemas.microsoft.com/office/drawing/2014/main" id="{23DC4B76-6359-80FB-F05A-294C85942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19200"/>
            <a:ext cx="7620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69701"/>
                                        </p:tgtEl>
                                        <p:attrNameLst>
                                          <p:attrName>style.visibility</p:attrName>
                                        </p:attrNameLst>
                                      </p:cBhvr>
                                      <p:to>
                                        <p:strVal val="visible"/>
                                      </p:to>
                                    </p:set>
                                    <p:animEffect transition="in" filter="wipe(left)">
                                      <p:cBhvr>
                                        <p:cTn id="7" dur="500"/>
                                        <p:tgtEl>
                                          <p:spTgt spid="66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a:extLst>
              <a:ext uri="{FF2B5EF4-FFF2-40B4-BE49-F238E27FC236}">
                <a16:creationId xmlns:a16="http://schemas.microsoft.com/office/drawing/2014/main" id="{37DE29D5-306F-F4AC-94D9-862FB92C8899}"/>
              </a:ext>
            </a:extLst>
          </p:cNvPr>
          <p:cNvSpPr>
            <a:spLocks noGrp="1" noChangeArrowheads="1"/>
          </p:cNvSpPr>
          <p:nvPr>
            <p:ph type="title"/>
          </p:nvPr>
        </p:nvSpPr>
        <p:spPr/>
        <p:txBody>
          <a:bodyPr/>
          <a:lstStyle/>
          <a:p>
            <a:pPr eaLnBrk="1" hangingPunct="1"/>
            <a:endParaRPr lang="en-US" altLang="en-US"/>
          </a:p>
        </p:txBody>
      </p:sp>
      <p:sp>
        <p:nvSpPr>
          <p:cNvPr id="904195" name="Rectangle 3">
            <a:extLst>
              <a:ext uri="{FF2B5EF4-FFF2-40B4-BE49-F238E27FC236}">
                <a16:creationId xmlns:a16="http://schemas.microsoft.com/office/drawing/2014/main" id="{AC85EB68-5480-40E2-7CD8-A1326AC9F09F}"/>
              </a:ext>
            </a:extLst>
          </p:cNvPr>
          <p:cNvSpPr>
            <a:spLocks noGrp="1" noChangeArrowheads="1"/>
          </p:cNvSpPr>
          <p:nvPr>
            <p:ph type="body" idx="1"/>
          </p:nvPr>
        </p:nvSpPr>
        <p:spPr/>
        <p:txBody>
          <a:bodyPr/>
          <a:lstStyle/>
          <a:p>
            <a:pPr eaLnBrk="1" hangingPunct="1"/>
            <a:endParaRPr lang="en-US" altLang="en-US"/>
          </a:p>
        </p:txBody>
      </p:sp>
      <p:pic>
        <p:nvPicPr>
          <p:cNvPr id="904196" name="Picture 4" descr="PT34_Esso_Put_A_Tiger_In_Your_Tank_750">
            <a:extLst>
              <a:ext uri="{FF2B5EF4-FFF2-40B4-BE49-F238E27FC236}">
                <a16:creationId xmlns:a16="http://schemas.microsoft.com/office/drawing/2014/main" id="{3CE8A45F-F8F0-A640-7505-88AA95DD4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6" y="76200"/>
            <a:ext cx="52101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itle 1">
            <a:extLst>
              <a:ext uri="{FF2B5EF4-FFF2-40B4-BE49-F238E27FC236}">
                <a16:creationId xmlns:a16="http://schemas.microsoft.com/office/drawing/2014/main" id="{900B7CD4-AB51-ED75-9E34-B7EDC6616AAA}"/>
              </a:ext>
            </a:extLst>
          </p:cNvPr>
          <p:cNvSpPr>
            <a:spLocks noGrp="1" noChangeArrowheads="1"/>
          </p:cNvSpPr>
          <p:nvPr>
            <p:ph type="title"/>
          </p:nvPr>
        </p:nvSpPr>
        <p:spPr/>
        <p:txBody>
          <a:bodyPr/>
          <a:lstStyle/>
          <a:p>
            <a:r>
              <a:rPr lang="en-US" altLang="en-US"/>
              <a:t>Trade sales promotion </a:t>
            </a:r>
          </a:p>
        </p:txBody>
      </p:sp>
      <p:sp>
        <p:nvSpPr>
          <p:cNvPr id="744451" name="Content Placeholder 2">
            <a:extLst>
              <a:ext uri="{FF2B5EF4-FFF2-40B4-BE49-F238E27FC236}">
                <a16:creationId xmlns:a16="http://schemas.microsoft.com/office/drawing/2014/main" id="{A05038D6-303B-A3CD-AC76-2EB71F225839}"/>
              </a:ext>
            </a:extLst>
          </p:cNvPr>
          <p:cNvSpPr>
            <a:spLocks noGrp="1" noChangeArrowheads="1"/>
          </p:cNvSpPr>
          <p:nvPr>
            <p:ph idx="1"/>
          </p:nvPr>
        </p:nvSpPr>
        <p:spPr/>
        <p:txBody>
          <a:bodyPr/>
          <a:lstStyle/>
          <a:p>
            <a:r>
              <a:rPr lang="en-US" altLang="en-US"/>
              <a:t>Bonus</a:t>
            </a:r>
          </a:p>
          <a:p>
            <a:r>
              <a:rPr lang="en-US" altLang="en-US"/>
              <a:t>Discount </a:t>
            </a:r>
          </a:p>
          <a:p>
            <a:r>
              <a:rPr lang="en-US" altLang="en-US"/>
              <a:t>Loyalty programs  </a:t>
            </a:r>
          </a:p>
          <a:p>
            <a:endParaRPr lang="en-US" alt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a:extLst>
              <a:ext uri="{FF2B5EF4-FFF2-40B4-BE49-F238E27FC236}">
                <a16:creationId xmlns:a16="http://schemas.microsoft.com/office/drawing/2014/main" id="{F9BEF48C-08BD-9F5E-7547-C8D46521CB32}"/>
              </a:ext>
            </a:extLst>
          </p:cNvPr>
          <p:cNvSpPr>
            <a:spLocks noGrp="1" noChangeArrowheads="1"/>
          </p:cNvSpPr>
          <p:nvPr>
            <p:ph type="title"/>
          </p:nvPr>
        </p:nvSpPr>
        <p:spPr/>
        <p:txBody>
          <a:bodyPr/>
          <a:lstStyle/>
          <a:p>
            <a:pPr eaLnBrk="1" hangingPunct="1"/>
            <a:r>
              <a:rPr lang="en-US" altLang="en-US" b="1">
                <a:solidFill>
                  <a:srgbClr val="FF0000"/>
                </a:solidFill>
              </a:rPr>
              <a:t>Esso (now Exxon)</a:t>
            </a:r>
          </a:p>
        </p:txBody>
      </p:sp>
      <p:sp>
        <p:nvSpPr>
          <p:cNvPr id="905219" name="Rectangle 3">
            <a:extLst>
              <a:ext uri="{FF2B5EF4-FFF2-40B4-BE49-F238E27FC236}">
                <a16:creationId xmlns:a16="http://schemas.microsoft.com/office/drawing/2014/main" id="{54465C1C-8414-E1F4-CB96-1794468E4FF7}"/>
              </a:ext>
            </a:extLst>
          </p:cNvPr>
          <p:cNvSpPr>
            <a:spLocks noGrp="1" noChangeArrowheads="1"/>
          </p:cNvSpPr>
          <p:nvPr>
            <p:ph type="body" idx="1"/>
          </p:nvPr>
        </p:nvSpPr>
        <p:spPr>
          <a:xfrm>
            <a:off x="1676400" y="1905000"/>
            <a:ext cx="7620000" cy="4114800"/>
          </a:xfrm>
        </p:spPr>
        <p:txBody>
          <a:bodyPr/>
          <a:lstStyle/>
          <a:p>
            <a:pPr eaLnBrk="1" hangingPunct="1"/>
            <a:r>
              <a:rPr lang="en-US" altLang="en-US"/>
              <a:t>Esso for many years reminded consumers to “Put a tiger in your tank”</a:t>
            </a:r>
          </a:p>
          <a:p>
            <a:pPr eaLnBrk="1" hangingPunct="1">
              <a:buFont typeface="Wingdings" panose="05000000000000000000" pitchFamily="2" charset="2"/>
              <a:buNone/>
            </a:pPr>
            <a:endParaRPr lang="en-US" altLang="en-US"/>
          </a:p>
          <a:p>
            <a:pPr eaLnBrk="1" hangingPunct="1"/>
            <a:r>
              <a:rPr lang="en-US" altLang="en-US"/>
              <a:t>People responded well to this powerful animal symbolism containing sexual undertones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a:extLst>
              <a:ext uri="{FF2B5EF4-FFF2-40B4-BE49-F238E27FC236}">
                <a16:creationId xmlns:a16="http://schemas.microsoft.com/office/drawing/2014/main" id="{93FAA355-A118-2DF5-D268-73D64C509515}"/>
              </a:ext>
            </a:extLst>
          </p:cNvPr>
          <p:cNvSpPr>
            <a:spLocks noGrp="1" noChangeArrowheads="1"/>
          </p:cNvSpPr>
          <p:nvPr>
            <p:ph type="title"/>
          </p:nvPr>
        </p:nvSpPr>
        <p:spPr/>
        <p:txBody>
          <a:bodyPr/>
          <a:lstStyle/>
          <a:p>
            <a:pPr eaLnBrk="1" hangingPunct="1"/>
            <a:r>
              <a:rPr lang="en-US" altLang="en-US">
                <a:solidFill>
                  <a:srgbClr val="FF0000"/>
                </a:solidFill>
              </a:rPr>
              <a:t>Media scheduling patterns</a:t>
            </a:r>
          </a:p>
        </p:txBody>
      </p:sp>
      <p:sp>
        <p:nvSpPr>
          <p:cNvPr id="906243" name="Rectangle 3">
            <a:extLst>
              <a:ext uri="{FF2B5EF4-FFF2-40B4-BE49-F238E27FC236}">
                <a16:creationId xmlns:a16="http://schemas.microsoft.com/office/drawing/2014/main" id="{699A0516-12EC-E6F8-4475-DE3E9662288F}"/>
              </a:ext>
            </a:extLst>
          </p:cNvPr>
          <p:cNvSpPr>
            <a:spLocks noGrp="1" noChangeArrowheads="1"/>
          </p:cNvSpPr>
          <p:nvPr>
            <p:ph type="body" idx="1"/>
          </p:nvPr>
        </p:nvSpPr>
        <p:spPr>
          <a:xfrm>
            <a:off x="2667000" y="2286000"/>
            <a:ext cx="7010400" cy="4114800"/>
          </a:xfrm>
        </p:spPr>
        <p:txBody>
          <a:bodyPr/>
          <a:lstStyle/>
          <a:p>
            <a:pPr marL="609600" indent="-609600">
              <a:buFontTx/>
              <a:buAutoNum type="arabicPeriod"/>
            </a:pPr>
            <a:r>
              <a:rPr lang="en-US" altLang="en-US"/>
              <a:t>Continuous pattern</a:t>
            </a:r>
          </a:p>
          <a:p>
            <a:pPr marL="609600" indent="-609600">
              <a:buFontTx/>
              <a:buAutoNum type="arabicPeriod"/>
            </a:pPr>
            <a:r>
              <a:rPr lang="en-US" altLang="en-US"/>
              <a:t>Flighting patterns</a:t>
            </a:r>
          </a:p>
          <a:p>
            <a:pPr marL="609600" indent="-609600">
              <a:buFontTx/>
              <a:buAutoNum type="arabicPeriod"/>
            </a:pPr>
            <a:r>
              <a:rPr lang="en-US" altLang="en-US"/>
              <a:t>Pulsing</a:t>
            </a:r>
            <a:endParaRPr lang="ar-SA" alt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82" name="AutoShape 2">
            <a:extLst>
              <a:ext uri="{FF2B5EF4-FFF2-40B4-BE49-F238E27FC236}">
                <a16:creationId xmlns:a16="http://schemas.microsoft.com/office/drawing/2014/main" id="{EDCBE2E5-FA48-8735-1749-ACF8910CC2C1}"/>
              </a:ext>
            </a:extLst>
          </p:cNvPr>
          <p:cNvSpPr>
            <a:spLocks noChangeArrowheads="1"/>
          </p:cNvSpPr>
          <p:nvPr/>
        </p:nvSpPr>
        <p:spPr bwMode="auto">
          <a:xfrm rot="5400000">
            <a:off x="3350419" y="3148807"/>
            <a:ext cx="1681163" cy="3810000"/>
          </a:xfrm>
          <a:prstGeom prst="cube">
            <a:avLst>
              <a:gd name="adj" fmla="val 11648"/>
            </a:avLst>
          </a:prstGeom>
          <a:gradFill rotWithShape="0">
            <a:gsLst>
              <a:gs pos="0">
                <a:srgbClr val="618FFD">
                  <a:gamma/>
                  <a:shade val="89804"/>
                  <a:invGamma/>
                </a:srgbClr>
              </a:gs>
              <a:gs pos="100000">
                <a:srgbClr val="618FFD"/>
              </a:gs>
            </a:gsLst>
            <a:path path="rect">
              <a:fillToRect l="50000" t="50000" r="50000" b="50000"/>
            </a:path>
          </a:gradFill>
          <a:ln w="12700">
            <a:noFill/>
            <a:miter lim="800000"/>
            <a:headEnd/>
            <a:tailEnd/>
          </a:ln>
          <a:effectLst>
            <a:outerShdw blurRad="63500" dist="89803" dir="2700000" algn="ctr" rotWithShape="0">
              <a:schemeClr val="bg2">
                <a:alpha val="50000"/>
              </a:schemeClr>
            </a:outerShdw>
          </a:effectLst>
        </p:spPr>
        <p:txBody>
          <a:bodyPr rot="10800000" vert="eaVert" wrap="none" lIns="84053" tIns="41315" rIns="84053" bIns="41315" anchor="ctr"/>
          <a:lstStyle>
            <a:lvl1pPr defTabSz="831850">
              <a:defRPr sz="2400" b="1" baseline="-25000">
                <a:solidFill>
                  <a:schemeClr val="tx1"/>
                </a:solidFill>
                <a:latin typeface="Arial Black" pitchFamily="34" charset="0"/>
                <a:ea typeface="ＭＳ Ｐゴシック" charset="-128"/>
              </a:defRPr>
            </a:lvl1pPr>
            <a:lvl2pPr marL="37931725" indent="-37474525" defTabSz="831850">
              <a:defRPr sz="2400" b="1" baseline="-25000">
                <a:solidFill>
                  <a:schemeClr val="tx1"/>
                </a:solidFill>
                <a:latin typeface="Arial Black" pitchFamily="34" charset="0"/>
                <a:ea typeface="ＭＳ Ｐゴシック" charset="-128"/>
              </a:defRPr>
            </a:lvl2pPr>
            <a:lvl3pPr>
              <a:defRPr sz="2400" b="1" baseline="-25000">
                <a:solidFill>
                  <a:schemeClr val="tx1"/>
                </a:solidFill>
                <a:latin typeface="Arial Black" pitchFamily="34" charset="0"/>
                <a:ea typeface="ＭＳ Ｐゴシック" charset="-128"/>
              </a:defRPr>
            </a:lvl3pPr>
            <a:lvl4pPr>
              <a:defRPr sz="2400" b="1" baseline="-25000">
                <a:solidFill>
                  <a:schemeClr val="tx1"/>
                </a:solidFill>
                <a:latin typeface="Arial Black" pitchFamily="34" charset="0"/>
                <a:ea typeface="ＭＳ Ｐゴシック" charset="-128"/>
              </a:defRPr>
            </a:lvl4pPr>
            <a:lvl5pPr>
              <a:defRPr sz="2400" b="1" baseline="-25000">
                <a:solidFill>
                  <a:schemeClr val="tx1"/>
                </a:solidFill>
                <a:latin typeface="Arial Black" pitchFamily="34" charset="0"/>
                <a:ea typeface="ＭＳ Ｐゴシック" charset="-128"/>
              </a:defRPr>
            </a:lvl5pPr>
            <a:lvl6pPr marL="457200" eaLnBrk="0" fontAlgn="base" hangingPunct="0">
              <a:spcBef>
                <a:spcPct val="0"/>
              </a:spcBef>
              <a:spcAft>
                <a:spcPct val="0"/>
              </a:spcAft>
              <a:defRPr sz="2400" b="1" baseline="-25000">
                <a:solidFill>
                  <a:schemeClr val="tx1"/>
                </a:solidFill>
                <a:latin typeface="Arial Black" pitchFamily="34" charset="0"/>
                <a:ea typeface="ＭＳ Ｐゴシック" charset="-128"/>
              </a:defRPr>
            </a:lvl6pPr>
            <a:lvl7pPr marL="914400" eaLnBrk="0" fontAlgn="base" hangingPunct="0">
              <a:spcBef>
                <a:spcPct val="0"/>
              </a:spcBef>
              <a:spcAft>
                <a:spcPct val="0"/>
              </a:spcAft>
              <a:defRPr sz="2400" b="1" baseline="-25000">
                <a:solidFill>
                  <a:schemeClr val="tx1"/>
                </a:solidFill>
                <a:latin typeface="Arial Black" pitchFamily="34" charset="0"/>
                <a:ea typeface="ＭＳ Ｐゴシック" charset="-128"/>
              </a:defRPr>
            </a:lvl7pPr>
            <a:lvl8pPr marL="1371600" eaLnBrk="0" fontAlgn="base" hangingPunct="0">
              <a:spcBef>
                <a:spcPct val="0"/>
              </a:spcBef>
              <a:spcAft>
                <a:spcPct val="0"/>
              </a:spcAft>
              <a:defRPr sz="2400" b="1" baseline="-25000">
                <a:solidFill>
                  <a:schemeClr val="tx1"/>
                </a:solidFill>
                <a:latin typeface="Arial Black" pitchFamily="34" charset="0"/>
                <a:ea typeface="ＭＳ Ｐゴシック" charset="-128"/>
              </a:defRPr>
            </a:lvl8pPr>
            <a:lvl9pPr marL="1828800" eaLnBrk="0" fontAlgn="base" hangingPunct="0">
              <a:spcBef>
                <a:spcPct val="0"/>
              </a:spcBef>
              <a:spcAft>
                <a:spcPct val="0"/>
              </a:spcAft>
              <a:defRPr sz="2400" b="1" baseline="-25000">
                <a:solidFill>
                  <a:schemeClr val="tx1"/>
                </a:solidFill>
                <a:latin typeface="Arial Black" pitchFamily="34" charset="0"/>
                <a:ea typeface="ＭＳ Ｐゴシック" charset="-128"/>
              </a:defRPr>
            </a:lvl9pPr>
          </a:lstStyle>
          <a:p>
            <a:pPr>
              <a:lnSpc>
                <a:spcPct val="90000"/>
              </a:lnSpc>
              <a:defRPr/>
            </a:pPr>
            <a:r>
              <a:rPr lang="en-US" altLang="en-US" sz="2200" b="0" baseline="0">
                <a:solidFill>
                  <a:srgbClr val="000000"/>
                </a:solidFill>
                <a:latin typeface="Tahoma" pitchFamily="34" charset="0"/>
              </a:rPr>
              <a:t> </a:t>
            </a:r>
          </a:p>
          <a:p>
            <a:pPr>
              <a:lnSpc>
                <a:spcPct val="90000"/>
              </a:lnSpc>
              <a:defRPr/>
            </a:pPr>
            <a:endParaRPr lang="en-US" altLang="en-US" b="0" baseline="0">
              <a:solidFill>
                <a:srgbClr val="000000"/>
              </a:solidFill>
              <a:latin typeface="Tahoma" pitchFamily="34" charset="0"/>
            </a:endParaRPr>
          </a:p>
          <a:p>
            <a:pPr>
              <a:lnSpc>
                <a:spcPct val="90000"/>
              </a:lnSpc>
              <a:defRPr/>
            </a:pPr>
            <a:endParaRPr lang="en-US" altLang="en-US" b="0" baseline="0">
              <a:solidFill>
                <a:srgbClr val="000000"/>
              </a:solidFill>
              <a:latin typeface="Tahoma" pitchFamily="34" charset="0"/>
            </a:endParaRPr>
          </a:p>
          <a:p>
            <a:pPr>
              <a:lnSpc>
                <a:spcPct val="90000"/>
              </a:lnSpc>
              <a:defRPr/>
            </a:pPr>
            <a:r>
              <a:rPr lang="en-US" altLang="en-US" b="0" baseline="0">
                <a:solidFill>
                  <a:srgbClr val="FFFFFF"/>
                </a:solidFill>
                <a:latin typeface="Tahoma" pitchFamily="34" charset="0"/>
              </a:rPr>
              <a:t>Communication Effects</a:t>
            </a:r>
          </a:p>
          <a:p>
            <a:pPr>
              <a:lnSpc>
                <a:spcPct val="90000"/>
              </a:lnSpc>
              <a:defRPr/>
            </a:pPr>
            <a:r>
              <a:rPr lang="en-US" altLang="en-US" b="0" baseline="0">
                <a:solidFill>
                  <a:srgbClr val="FFFFFF"/>
                </a:solidFill>
                <a:latin typeface="Tahoma" pitchFamily="34" charset="0"/>
              </a:rPr>
              <a:t>(Copy Testing)</a:t>
            </a:r>
          </a:p>
          <a:p>
            <a:pPr>
              <a:lnSpc>
                <a:spcPct val="90000"/>
              </a:lnSpc>
              <a:defRPr/>
            </a:pPr>
            <a:r>
              <a:rPr lang="en-US" altLang="en-US" b="0" baseline="0">
                <a:solidFill>
                  <a:srgbClr val="FFFFFF"/>
                </a:solidFill>
                <a:latin typeface="Tahoma" pitchFamily="34" charset="0"/>
              </a:rPr>
              <a:t>Is the Ad Communicating </a:t>
            </a:r>
          </a:p>
          <a:p>
            <a:pPr>
              <a:lnSpc>
                <a:spcPct val="90000"/>
              </a:lnSpc>
              <a:defRPr/>
            </a:pPr>
            <a:r>
              <a:rPr lang="en-US" altLang="en-US" b="0" baseline="0">
                <a:solidFill>
                  <a:srgbClr val="FFFFFF"/>
                </a:solidFill>
                <a:latin typeface="Tahoma" pitchFamily="34" charset="0"/>
              </a:rPr>
              <a:t>Well?</a:t>
            </a:r>
          </a:p>
          <a:p>
            <a:pPr>
              <a:lnSpc>
                <a:spcPct val="90000"/>
              </a:lnSpc>
              <a:defRPr/>
            </a:pPr>
            <a:endParaRPr lang="en-US" altLang="en-US" b="0" baseline="0">
              <a:solidFill>
                <a:srgbClr val="FFFFFF"/>
              </a:solidFill>
              <a:latin typeface="Tahoma" pitchFamily="34" charset="0"/>
            </a:endParaRPr>
          </a:p>
          <a:p>
            <a:pPr>
              <a:lnSpc>
                <a:spcPct val="90000"/>
              </a:lnSpc>
              <a:defRPr/>
            </a:pPr>
            <a:endParaRPr lang="en-US" altLang="en-US" b="0" baseline="0">
              <a:solidFill>
                <a:srgbClr val="000000"/>
              </a:solidFill>
              <a:latin typeface="Tahoma" pitchFamily="34" charset="0"/>
            </a:endParaRPr>
          </a:p>
          <a:p>
            <a:pPr>
              <a:lnSpc>
                <a:spcPct val="90000"/>
              </a:lnSpc>
              <a:defRPr/>
            </a:pPr>
            <a:endParaRPr lang="en-US" altLang="en-US" sz="2000" b="0" baseline="0">
              <a:solidFill>
                <a:srgbClr val="000000"/>
              </a:solidFill>
              <a:latin typeface="Tahoma" pitchFamily="34" charset="0"/>
            </a:endParaRPr>
          </a:p>
        </p:txBody>
      </p:sp>
      <p:sp>
        <p:nvSpPr>
          <p:cNvPr id="2119683" name="Rectangle 3">
            <a:extLst>
              <a:ext uri="{FF2B5EF4-FFF2-40B4-BE49-F238E27FC236}">
                <a16:creationId xmlns:a16="http://schemas.microsoft.com/office/drawing/2014/main" id="{3F3F818B-A7B2-0652-4216-AB83F3903581}"/>
              </a:ext>
            </a:extLst>
          </p:cNvPr>
          <p:cNvSpPr>
            <a:spLocks noChangeArrowheads="1"/>
          </p:cNvSpPr>
          <p:nvPr/>
        </p:nvSpPr>
        <p:spPr bwMode="auto">
          <a:xfrm rot="5400000">
            <a:off x="5618957" y="-721518"/>
            <a:ext cx="936625" cy="6345238"/>
          </a:xfrm>
          <a:prstGeom prst="rect">
            <a:avLst/>
          </a:prstGeom>
          <a:gradFill rotWithShape="0">
            <a:gsLst>
              <a:gs pos="0">
                <a:srgbClr val="82B7FE"/>
              </a:gs>
              <a:gs pos="100000">
                <a:srgbClr val="709EDB"/>
              </a:gs>
            </a:gsLst>
            <a:lin ang="5400000" scaled="1"/>
          </a:gra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82B7FE"/>
            </a:extrusionClr>
            <a:contourClr>
              <a:srgbClr val="82B7FE"/>
            </a:contourClr>
          </a:sp3d>
        </p:spPr>
        <p:txBody>
          <a:bodyPr rot="10800000" vert="eaVert" wrap="none" lIns="84053" tIns="41315" rIns="84053" bIns="41315" anchor="ctr">
            <a:flatTx/>
          </a:bodyPr>
          <a:lstStyle>
            <a:lvl1pPr defTabSz="831850">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37931725" indent="-37474525" defTabSz="8318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31850">
              <a:spcBef>
                <a:spcPct val="20000"/>
              </a:spcBef>
              <a:buClr>
                <a:schemeClr val="accent2"/>
              </a:buClr>
              <a:buChar char="•"/>
              <a:defRPr sz="2400">
                <a:solidFill>
                  <a:schemeClr val="tx2"/>
                </a:solidFill>
                <a:latin typeface="Arial" panose="020B0604020202020204" pitchFamily="34" charset="0"/>
              </a:defRPr>
            </a:lvl3pPr>
            <a:lvl4pPr marL="1600200" indent="-228600" defTabSz="831850">
              <a:spcBef>
                <a:spcPct val="20000"/>
              </a:spcBef>
              <a:buClr>
                <a:schemeClr val="tx1"/>
              </a:buClr>
              <a:buChar char="•"/>
              <a:defRPr sz="2000">
                <a:solidFill>
                  <a:schemeClr val="tx2"/>
                </a:solidFill>
                <a:latin typeface="Arial" panose="020B0604020202020204" pitchFamily="34" charset="0"/>
              </a:defRPr>
            </a:lvl4pPr>
            <a:lvl5pPr marL="2057400" indent="-228600" defTabSz="831850">
              <a:spcBef>
                <a:spcPct val="20000"/>
              </a:spcBef>
              <a:buChar char="•"/>
              <a:defRPr sz="2000">
                <a:solidFill>
                  <a:schemeClr val="tx2"/>
                </a:solidFill>
                <a:latin typeface="Arial" panose="020B0604020202020204" pitchFamily="34" charset="0"/>
              </a:defRPr>
            </a:lvl5pPr>
            <a:lvl6pPr marL="2514600" indent="-228600" defTabSz="83185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3185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3185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3185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800">
                <a:solidFill>
                  <a:srgbClr val="FFFFFF"/>
                </a:solidFill>
                <a:latin typeface="Tahoma" panose="020B0604030504040204" pitchFamily="34" charset="0"/>
                <a:ea typeface="MS PGothic" panose="020B0600070205080204" pitchFamily="34" charset="-128"/>
              </a:rPr>
              <a:t>Advertising Program Evaluation</a:t>
            </a:r>
          </a:p>
        </p:txBody>
      </p:sp>
      <p:sp>
        <p:nvSpPr>
          <p:cNvPr id="2119684" name="AutoShape 4">
            <a:extLst>
              <a:ext uri="{FF2B5EF4-FFF2-40B4-BE49-F238E27FC236}">
                <a16:creationId xmlns:a16="http://schemas.microsoft.com/office/drawing/2014/main" id="{A8DBA8D8-4908-F71D-F51C-5A8167AD503A}"/>
              </a:ext>
            </a:extLst>
          </p:cNvPr>
          <p:cNvSpPr>
            <a:spLocks noChangeArrowheads="1"/>
          </p:cNvSpPr>
          <p:nvPr/>
        </p:nvSpPr>
        <p:spPr bwMode="auto">
          <a:xfrm rot="5400000">
            <a:off x="7465219" y="3182144"/>
            <a:ext cx="1681162" cy="3810000"/>
          </a:xfrm>
          <a:prstGeom prst="cube">
            <a:avLst>
              <a:gd name="adj" fmla="val 11648"/>
            </a:avLst>
          </a:prstGeom>
          <a:gradFill rotWithShape="0">
            <a:gsLst>
              <a:gs pos="0">
                <a:srgbClr val="618FFD">
                  <a:gamma/>
                  <a:shade val="89804"/>
                  <a:invGamma/>
                </a:srgbClr>
              </a:gs>
              <a:gs pos="100000">
                <a:srgbClr val="618FFD"/>
              </a:gs>
            </a:gsLst>
            <a:path path="rect">
              <a:fillToRect l="50000" t="50000" r="50000" b="50000"/>
            </a:path>
          </a:gradFill>
          <a:ln w="12700">
            <a:noFill/>
            <a:miter lim="800000"/>
            <a:headEnd/>
            <a:tailEnd/>
          </a:ln>
          <a:effectLst>
            <a:outerShdw blurRad="63500" dist="89803" dir="2700000" algn="ctr" rotWithShape="0">
              <a:schemeClr val="bg2">
                <a:alpha val="50000"/>
              </a:schemeClr>
            </a:outerShdw>
          </a:effectLst>
        </p:spPr>
        <p:txBody>
          <a:bodyPr rot="10800000" vert="eaVert" wrap="none" lIns="84053" tIns="41315" rIns="84053" bIns="41315" anchor="ctr"/>
          <a:lstStyle>
            <a:lvl1pPr defTabSz="831850">
              <a:defRPr sz="2400" b="1" baseline="-25000">
                <a:solidFill>
                  <a:schemeClr val="tx1"/>
                </a:solidFill>
                <a:latin typeface="Arial Black" pitchFamily="34" charset="0"/>
                <a:ea typeface="ＭＳ Ｐゴシック" charset="-128"/>
              </a:defRPr>
            </a:lvl1pPr>
            <a:lvl2pPr marL="37931725" indent="-37474525" defTabSz="831850">
              <a:defRPr sz="2400" b="1" baseline="-25000">
                <a:solidFill>
                  <a:schemeClr val="tx1"/>
                </a:solidFill>
                <a:latin typeface="Arial Black" pitchFamily="34" charset="0"/>
                <a:ea typeface="ＭＳ Ｐゴシック" charset="-128"/>
              </a:defRPr>
            </a:lvl2pPr>
            <a:lvl3pPr>
              <a:defRPr sz="2400" b="1" baseline="-25000">
                <a:solidFill>
                  <a:schemeClr val="tx1"/>
                </a:solidFill>
                <a:latin typeface="Arial Black" pitchFamily="34" charset="0"/>
                <a:ea typeface="ＭＳ Ｐゴシック" charset="-128"/>
              </a:defRPr>
            </a:lvl3pPr>
            <a:lvl4pPr>
              <a:defRPr sz="2400" b="1" baseline="-25000">
                <a:solidFill>
                  <a:schemeClr val="tx1"/>
                </a:solidFill>
                <a:latin typeface="Arial Black" pitchFamily="34" charset="0"/>
                <a:ea typeface="ＭＳ Ｐゴシック" charset="-128"/>
              </a:defRPr>
            </a:lvl4pPr>
            <a:lvl5pPr>
              <a:defRPr sz="2400" b="1" baseline="-25000">
                <a:solidFill>
                  <a:schemeClr val="tx1"/>
                </a:solidFill>
                <a:latin typeface="Arial Black" pitchFamily="34" charset="0"/>
                <a:ea typeface="ＭＳ Ｐゴシック" charset="-128"/>
              </a:defRPr>
            </a:lvl5pPr>
            <a:lvl6pPr marL="457200" eaLnBrk="0" fontAlgn="base" hangingPunct="0">
              <a:spcBef>
                <a:spcPct val="0"/>
              </a:spcBef>
              <a:spcAft>
                <a:spcPct val="0"/>
              </a:spcAft>
              <a:defRPr sz="2400" b="1" baseline="-25000">
                <a:solidFill>
                  <a:schemeClr val="tx1"/>
                </a:solidFill>
                <a:latin typeface="Arial Black" pitchFamily="34" charset="0"/>
                <a:ea typeface="ＭＳ Ｐゴシック" charset="-128"/>
              </a:defRPr>
            </a:lvl6pPr>
            <a:lvl7pPr marL="914400" eaLnBrk="0" fontAlgn="base" hangingPunct="0">
              <a:spcBef>
                <a:spcPct val="0"/>
              </a:spcBef>
              <a:spcAft>
                <a:spcPct val="0"/>
              </a:spcAft>
              <a:defRPr sz="2400" b="1" baseline="-25000">
                <a:solidFill>
                  <a:schemeClr val="tx1"/>
                </a:solidFill>
                <a:latin typeface="Arial Black" pitchFamily="34" charset="0"/>
                <a:ea typeface="ＭＳ Ｐゴシック" charset="-128"/>
              </a:defRPr>
            </a:lvl7pPr>
            <a:lvl8pPr marL="1371600" eaLnBrk="0" fontAlgn="base" hangingPunct="0">
              <a:spcBef>
                <a:spcPct val="0"/>
              </a:spcBef>
              <a:spcAft>
                <a:spcPct val="0"/>
              </a:spcAft>
              <a:defRPr sz="2400" b="1" baseline="-25000">
                <a:solidFill>
                  <a:schemeClr val="tx1"/>
                </a:solidFill>
                <a:latin typeface="Arial Black" pitchFamily="34" charset="0"/>
                <a:ea typeface="ＭＳ Ｐゴシック" charset="-128"/>
              </a:defRPr>
            </a:lvl8pPr>
            <a:lvl9pPr marL="1828800" eaLnBrk="0" fontAlgn="base" hangingPunct="0">
              <a:spcBef>
                <a:spcPct val="0"/>
              </a:spcBef>
              <a:spcAft>
                <a:spcPct val="0"/>
              </a:spcAft>
              <a:defRPr sz="2400" b="1" baseline="-25000">
                <a:solidFill>
                  <a:schemeClr val="tx1"/>
                </a:solidFill>
                <a:latin typeface="Arial Black" pitchFamily="34" charset="0"/>
                <a:ea typeface="ＭＳ Ｐゴシック" charset="-128"/>
              </a:defRPr>
            </a:lvl9pPr>
          </a:lstStyle>
          <a:p>
            <a:pPr>
              <a:lnSpc>
                <a:spcPct val="90000"/>
              </a:lnSpc>
              <a:defRPr/>
            </a:pPr>
            <a:endParaRPr lang="en-US" altLang="en-US" sz="2200" b="0" baseline="0">
              <a:solidFill>
                <a:srgbClr val="000000"/>
              </a:solidFill>
              <a:latin typeface="Tahoma" pitchFamily="34" charset="0"/>
            </a:endParaRPr>
          </a:p>
          <a:p>
            <a:pPr>
              <a:lnSpc>
                <a:spcPct val="90000"/>
              </a:lnSpc>
              <a:defRPr/>
            </a:pPr>
            <a:r>
              <a:rPr lang="en-US" altLang="en-US" b="0" baseline="0">
                <a:solidFill>
                  <a:srgbClr val="FFFFFF"/>
                </a:solidFill>
                <a:latin typeface="Tahoma" pitchFamily="34" charset="0"/>
              </a:rPr>
              <a:t>Sales Effects</a:t>
            </a:r>
          </a:p>
          <a:p>
            <a:pPr>
              <a:lnSpc>
                <a:spcPct val="90000"/>
              </a:lnSpc>
              <a:defRPr/>
            </a:pPr>
            <a:endParaRPr lang="en-US" altLang="en-US" b="0" baseline="0">
              <a:solidFill>
                <a:srgbClr val="FFFFFF"/>
              </a:solidFill>
              <a:latin typeface="Tahoma" pitchFamily="34" charset="0"/>
            </a:endParaRPr>
          </a:p>
          <a:p>
            <a:pPr>
              <a:lnSpc>
                <a:spcPct val="90000"/>
              </a:lnSpc>
              <a:defRPr/>
            </a:pPr>
            <a:r>
              <a:rPr lang="en-US" altLang="en-US" b="0" baseline="0">
                <a:solidFill>
                  <a:srgbClr val="FFFFFF"/>
                </a:solidFill>
                <a:latin typeface="Tahoma" pitchFamily="34" charset="0"/>
              </a:rPr>
              <a:t>Is the Ad Increasing </a:t>
            </a:r>
          </a:p>
          <a:p>
            <a:pPr>
              <a:lnSpc>
                <a:spcPct val="90000"/>
              </a:lnSpc>
              <a:defRPr/>
            </a:pPr>
            <a:r>
              <a:rPr lang="en-US" altLang="en-US" b="0" baseline="0">
                <a:solidFill>
                  <a:srgbClr val="FFFFFF"/>
                </a:solidFill>
                <a:latin typeface="Tahoma" pitchFamily="34" charset="0"/>
              </a:rPr>
              <a:t>Sales?</a:t>
            </a:r>
          </a:p>
          <a:p>
            <a:pPr>
              <a:lnSpc>
                <a:spcPct val="90000"/>
              </a:lnSpc>
              <a:defRPr/>
            </a:pPr>
            <a:endParaRPr lang="en-US" altLang="en-US" b="0" baseline="0">
              <a:solidFill>
                <a:srgbClr val="FFFFFF"/>
              </a:solidFill>
              <a:latin typeface="Tahoma" pitchFamily="34" charset="0"/>
            </a:endParaRPr>
          </a:p>
        </p:txBody>
      </p:sp>
      <p:grpSp>
        <p:nvGrpSpPr>
          <p:cNvPr id="2" name="Group 5">
            <a:extLst>
              <a:ext uri="{FF2B5EF4-FFF2-40B4-BE49-F238E27FC236}">
                <a16:creationId xmlns:a16="http://schemas.microsoft.com/office/drawing/2014/main" id="{CEF3CEF9-0E7F-F1F0-1A08-20C066935CE0}"/>
              </a:ext>
            </a:extLst>
          </p:cNvPr>
          <p:cNvGrpSpPr>
            <a:grpSpLocks/>
          </p:cNvGrpSpPr>
          <p:nvPr/>
        </p:nvGrpSpPr>
        <p:grpSpPr bwMode="auto">
          <a:xfrm>
            <a:off x="3124200" y="3200401"/>
            <a:ext cx="2736850" cy="963613"/>
            <a:chOff x="1259" y="2169"/>
            <a:chExt cx="1897" cy="688"/>
          </a:xfrm>
        </p:grpSpPr>
        <p:sp>
          <p:nvSpPr>
            <p:cNvPr id="907276" name="Freeform 6">
              <a:extLst>
                <a:ext uri="{FF2B5EF4-FFF2-40B4-BE49-F238E27FC236}">
                  <a16:creationId xmlns:a16="http://schemas.microsoft.com/office/drawing/2014/main" id="{0C01E15D-5CA8-7C3E-9C9A-05B37A4EDD2D}"/>
                </a:ext>
              </a:extLst>
            </p:cNvPr>
            <p:cNvSpPr>
              <a:spLocks/>
            </p:cNvSpPr>
            <p:nvPr/>
          </p:nvSpPr>
          <p:spPr bwMode="auto">
            <a:xfrm>
              <a:off x="2059" y="2169"/>
              <a:ext cx="1095" cy="459"/>
            </a:xfrm>
            <a:custGeom>
              <a:avLst/>
              <a:gdLst>
                <a:gd name="T0" fmla="*/ 1094 w 1095"/>
                <a:gd name="T1" fmla="*/ 0 h 459"/>
                <a:gd name="T2" fmla="*/ 1094 w 1095"/>
                <a:gd name="T3" fmla="*/ 34 h 459"/>
                <a:gd name="T4" fmla="*/ 1015 w 1095"/>
                <a:gd name="T5" fmla="*/ 43 h 459"/>
                <a:gd name="T6" fmla="*/ 943 w 1095"/>
                <a:gd name="T7" fmla="*/ 54 h 459"/>
                <a:gd name="T8" fmla="*/ 878 w 1095"/>
                <a:gd name="T9" fmla="*/ 67 h 459"/>
                <a:gd name="T10" fmla="*/ 809 w 1095"/>
                <a:gd name="T11" fmla="*/ 81 h 459"/>
                <a:gd name="T12" fmla="*/ 751 w 1095"/>
                <a:gd name="T13" fmla="*/ 94 h 459"/>
                <a:gd name="T14" fmla="*/ 703 w 1095"/>
                <a:gd name="T15" fmla="*/ 108 h 459"/>
                <a:gd name="T16" fmla="*/ 658 w 1095"/>
                <a:gd name="T17" fmla="*/ 121 h 459"/>
                <a:gd name="T18" fmla="*/ 607 w 1095"/>
                <a:gd name="T19" fmla="*/ 137 h 459"/>
                <a:gd name="T20" fmla="*/ 562 w 1095"/>
                <a:gd name="T21" fmla="*/ 155 h 459"/>
                <a:gd name="T22" fmla="*/ 510 w 1095"/>
                <a:gd name="T23" fmla="*/ 178 h 459"/>
                <a:gd name="T24" fmla="*/ 469 w 1095"/>
                <a:gd name="T25" fmla="*/ 198 h 459"/>
                <a:gd name="T26" fmla="*/ 428 w 1095"/>
                <a:gd name="T27" fmla="*/ 218 h 459"/>
                <a:gd name="T28" fmla="*/ 390 w 1095"/>
                <a:gd name="T29" fmla="*/ 241 h 459"/>
                <a:gd name="T30" fmla="*/ 342 w 1095"/>
                <a:gd name="T31" fmla="*/ 268 h 459"/>
                <a:gd name="T32" fmla="*/ 291 w 1095"/>
                <a:gd name="T33" fmla="*/ 299 h 459"/>
                <a:gd name="T34" fmla="*/ 260 w 1095"/>
                <a:gd name="T35" fmla="*/ 322 h 459"/>
                <a:gd name="T36" fmla="*/ 229 w 1095"/>
                <a:gd name="T37" fmla="*/ 346 h 459"/>
                <a:gd name="T38" fmla="*/ 198 w 1095"/>
                <a:gd name="T39" fmla="*/ 370 h 459"/>
                <a:gd name="T40" fmla="*/ 171 w 1095"/>
                <a:gd name="T41" fmla="*/ 393 h 459"/>
                <a:gd name="T42" fmla="*/ 136 w 1095"/>
                <a:gd name="T43" fmla="*/ 429 h 459"/>
                <a:gd name="T44" fmla="*/ 116 w 1095"/>
                <a:gd name="T45" fmla="*/ 458 h 459"/>
                <a:gd name="T46" fmla="*/ 0 w 1095"/>
                <a:gd name="T47" fmla="*/ 449 h 459"/>
                <a:gd name="T48" fmla="*/ 38 w 1095"/>
                <a:gd name="T49" fmla="*/ 400 h 459"/>
                <a:gd name="T50" fmla="*/ 95 w 1095"/>
                <a:gd name="T51" fmla="*/ 346 h 459"/>
                <a:gd name="T52" fmla="*/ 153 w 1095"/>
                <a:gd name="T53" fmla="*/ 301 h 459"/>
                <a:gd name="T54" fmla="*/ 229 w 1095"/>
                <a:gd name="T55" fmla="*/ 254 h 459"/>
                <a:gd name="T56" fmla="*/ 332 w 1095"/>
                <a:gd name="T57" fmla="*/ 187 h 459"/>
                <a:gd name="T58" fmla="*/ 445 w 1095"/>
                <a:gd name="T59" fmla="*/ 130 h 459"/>
                <a:gd name="T60" fmla="*/ 565 w 1095"/>
                <a:gd name="T61" fmla="*/ 81 h 459"/>
                <a:gd name="T62" fmla="*/ 672 w 1095"/>
                <a:gd name="T63" fmla="*/ 52 h 459"/>
                <a:gd name="T64" fmla="*/ 806 w 1095"/>
                <a:gd name="T65" fmla="*/ 22 h 459"/>
                <a:gd name="T66" fmla="*/ 915 w 1095"/>
                <a:gd name="T67" fmla="*/ 11 h 459"/>
                <a:gd name="T68" fmla="*/ 1094 w 1095"/>
                <a:gd name="T69" fmla="*/ 0 h 45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95"/>
                <a:gd name="T106" fmla="*/ 0 h 459"/>
                <a:gd name="T107" fmla="*/ 1095 w 1095"/>
                <a:gd name="T108" fmla="*/ 459 h 45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95" h="459">
                  <a:moveTo>
                    <a:pt x="1094" y="0"/>
                  </a:moveTo>
                  <a:lnTo>
                    <a:pt x="1094" y="34"/>
                  </a:lnTo>
                  <a:lnTo>
                    <a:pt x="1015" y="43"/>
                  </a:lnTo>
                  <a:lnTo>
                    <a:pt x="943" y="54"/>
                  </a:lnTo>
                  <a:lnTo>
                    <a:pt x="878" y="67"/>
                  </a:lnTo>
                  <a:lnTo>
                    <a:pt x="809" y="81"/>
                  </a:lnTo>
                  <a:lnTo>
                    <a:pt x="751" y="94"/>
                  </a:lnTo>
                  <a:lnTo>
                    <a:pt x="703" y="108"/>
                  </a:lnTo>
                  <a:lnTo>
                    <a:pt x="658" y="121"/>
                  </a:lnTo>
                  <a:lnTo>
                    <a:pt x="607" y="137"/>
                  </a:lnTo>
                  <a:lnTo>
                    <a:pt x="562" y="155"/>
                  </a:lnTo>
                  <a:lnTo>
                    <a:pt x="510" y="178"/>
                  </a:lnTo>
                  <a:lnTo>
                    <a:pt x="469" y="198"/>
                  </a:lnTo>
                  <a:lnTo>
                    <a:pt x="428" y="218"/>
                  </a:lnTo>
                  <a:lnTo>
                    <a:pt x="390" y="241"/>
                  </a:lnTo>
                  <a:lnTo>
                    <a:pt x="342" y="268"/>
                  </a:lnTo>
                  <a:lnTo>
                    <a:pt x="291" y="299"/>
                  </a:lnTo>
                  <a:lnTo>
                    <a:pt x="260" y="322"/>
                  </a:lnTo>
                  <a:lnTo>
                    <a:pt x="229" y="346"/>
                  </a:lnTo>
                  <a:lnTo>
                    <a:pt x="198" y="370"/>
                  </a:lnTo>
                  <a:lnTo>
                    <a:pt x="171" y="393"/>
                  </a:lnTo>
                  <a:lnTo>
                    <a:pt x="136" y="429"/>
                  </a:lnTo>
                  <a:lnTo>
                    <a:pt x="116" y="458"/>
                  </a:lnTo>
                  <a:lnTo>
                    <a:pt x="0" y="449"/>
                  </a:lnTo>
                  <a:lnTo>
                    <a:pt x="38" y="400"/>
                  </a:lnTo>
                  <a:lnTo>
                    <a:pt x="95" y="346"/>
                  </a:lnTo>
                  <a:lnTo>
                    <a:pt x="153" y="301"/>
                  </a:lnTo>
                  <a:lnTo>
                    <a:pt x="229" y="254"/>
                  </a:lnTo>
                  <a:lnTo>
                    <a:pt x="332" y="187"/>
                  </a:lnTo>
                  <a:lnTo>
                    <a:pt x="445" y="130"/>
                  </a:lnTo>
                  <a:lnTo>
                    <a:pt x="565" y="81"/>
                  </a:lnTo>
                  <a:lnTo>
                    <a:pt x="672" y="52"/>
                  </a:lnTo>
                  <a:lnTo>
                    <a:pt x="806" y="22"/>
                  </a:lnTo>
                  <a:lnTo>
                    <a:pt x="915" y="11"/>
                  </a:lnTo>
                  <a:lnTo>
                    <a:pt x="1094" y="0"/>
                  </a:lnTo>
                </a:path>
              </a:pathLst>
            </a:custGeom>
            <a:gradFill rotWithShape="0">
              <a:gsLst>
                <a:gs pos="0">
                  <a:srgbClr val="031E74"/>
                </a:gs>
                <a:gs pos="100000">
                  <a:srgbClr val="063DE8"/>
                </a:gs>
              </a:gsLst>
              <a:path path="rect">
                <a:fillToRect l="50000" t="50000" r="50000" b="50000"/>
              </a:path>
            </a:gradFill>
            <a:ln w="9525">
              <a:round/>
              <a:headEnd/>
              <a:tailEnd/>
            </a:ln>
            <a:scene3d>
              <a:camera prst="legacyObliqueTopRight"/>
              <a:lightRig rig="legacyFlat3" dir="b"/>
            </a:scene3d>
            <a:sp3d extrusionH="430200" prstMaterial="legacyMatte">
              <a:bevelT w="13500" h="13500" prst="angle"/>
              <a:bevelB w="13500" h="13500" prst="angle"/>
              <a:extrusionClr>
                <a:srgbClr val="063DE8"/>
              </a:extrusionClr>
              <a:contourClr>
                <a:srgbClr val="031E74"/>
              </a:contourClr>
            </a:sp3d>
          </p:spPr>
          <p:txBody>
            <a:bodyPr>
              <a:flatTx/>
            </a:bodyPr>
            <a:lstStyle/>
            <a:p>
              <a:endParaRPr lang="en-CA"/>
            </a:p>
          </p:txBody>
        </p:sp>
        <p:sp>
          <p:nvSpPr>
            <p:cNvPr id="907277" name="Freeform 7">
              <a:extLst>
                <a:ext uri="{FF2B5EF4-FFF2-40B4-BE49-F238E27FC236}">
                  <a16:creationId xmlns:a16="http://schemas.microsoft.com/office/drawing/2014/main" id="{A8D2E64D-FC50-00ED-5938-68AAA5296E38}"/>
                </a:ext>
              </a:extLst>
            </p:cNvPr>
            <p:cNvSpPr>
              <a:spLocks/>
            </p:cNvSpPr>
            <p:nvPr/>
          </p:nvSpPr>
          <p:spPr bwMode="auto">
            <a:xfrm>
              <a:off x="1259" y="2532"/>
              <a:ext cx="564" cy="325"/>
            </a:xfrm>
            <a:custGeom>
              <a:avLst/>
              <a:gdLst>
                <a:gd name="T0" fmla="*/ 563 w 564"/>
                <a:gd name="T1" fmla="*/ 251 h 325"/>
                <a:gd name="T2" fmla="*/ 563 w 564"/>
                <a:gd name="T3" fmla="*/ 324 h 325"/>
                <a:gd name="T4" fmla="*/ 540 w 564"/>
                <a:gd name="T5" fmla="*/ 305 h 325"/>
                <a:gd name="T6" fmla="*/ 515 w 564"/>
                <a:gd name="T7" fmla="*/ 286 h 325"/>
                <a:gd name="T8" fmla="*/ 482 w 564"/>
                <a:gd name="T9" fmla="*/ 266 h 325"/>
                <a:gd name="T10" fmla="*/ 442 w 564"/>
                <a:gd name="T11" fmla="*/ 242 h 325"/>
                <a:gd name="T12" fmla="*/ 401 w 564"/>
                <a:gd name="T13" fmla="*/ 216 h 325"/>
                <a:gd name="T14" fmla="*/ 360 w 564"/>
                <a:gd name="T15" fmla="*/ 193 h 325"/>
                <a:gd name="T16" fmla="*/ 322 w 564"/>
                <a:gd name="T17" fmla="*/ 173 h 325"/>
                <a:gd name="T18" fmla="*/ 288 w 564"/>
                <a:gd name="T19" fmla="*/ 155 h 325"/>
                <a:gd name="T20" fmla="*/ 251 w 564"/>
                <a:gd name="T21" fmla="*/ 139 h 325"/>
                <a:gd name="T22" fmla="*/ 212 w 564"/>
                <a:gd name="T23" fmla="*/ 122 h 325"/>
                <a:gd name="T24" fmla="*/ 166 w 564"/>
                <a:gd name="T25" fmla="*/ 105 h 325"/>
                <a:gd name="T26" fmla="*/ 123 w 564"/>
                <a:gd name="T27" fmla="*/ 92 h 325"/>
                <a:gd name="T28" fmla="*/ 79 w 564"/>
                <a:gd name="T29" fmla="*/ 79 h 325"/>
                <a:gd name="T30" fmla="*/ 34 w 564"/>
                <a:gd name="T31" fmla="*/ 67 h 325"/>
                <a:gd name="T32" fmla="*/ 0 w 564"/>
                <a:gd name="T33" fmla="*/ 56 h 325"/>
                <a:gd name="T34" fmla="*/ 0 w 564"/>
                <a:gd name="T35" fmla="*/ 0 h 325"/>
                <a:gd name="T36" fmla="*/ 61 w 564"/>
                <a:gd name="T37" fmla="*/ 11 h 325"/>
                <a:gd name="T38" fmla="*/ 152 w 564"/>
                <a:gd name="T39" fmla="*/ 36 h 325"/>
                <a:gd name="T40" fmla="*/ 268 w 564"/>
                <a:gd name="T41" fmla="*/ 68 h 325"/>
                <a:gd name="T42" fmla="*/ 352 w 564"/>
                <a:gd name="T43" fmla="*/ 103 h 325"/>
                <a:gd name="T44" fmla="*/ 430 w 564"/>
                <a:gd name="T45" fmla="*/ 152 h 325"/>
                <a:gd name="T46" fmla="*/ 506 w 564"/>
                <a:gd name="T47" fmla="*/ 193 h 325"/>
                <a:gd name="T48" fmla="*/ 563 w 564"/>
                <a:gd name="T49" fmla="*/ 232 h 325"/>
                <a:gd name="T50" fmla="*/ 563 w 564"/>
                <a:gd name="T51" fmla="*/ 323 h 325"/>
                <a:gd name="T52" fmla="*/ 563 w 564"/>
                <a:gd name="T53" fmla="*/ 322 h 325"/>
                <a:gd name="T54" fmla="*/ 563 w 564"/>
                <a:gd name="T55" fmla="*/ 251 h 3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4"/>
                <a:gd name="T85" fmla="*/ 0 h 325"/>
                <a:gd name="T86" fmla="*/ 564 w 564"/>
                <a:gd name="T87" fmla="*/ 325 h 32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4" h="325">
                  <a:moveTo>
                    <a:pt x="563" y="251"/>
                  </a:moveTo>
                  <a:lnTo>
                    <a:pt x="563" y="324"/>
                  </a:lnTo>
                  <a:lnTo>
                    <a:pt x="540" y="305"/>
                  </a:lnTo>
                  <a:lnTo>
                    <a:pt x="515" y="286"/>
                  </a:lnTo>
                  <a:lnTo>
                    <a:pt x="482" y="266"/>
                  </a:lnTo>
                  <a:lnTo>
                    <a:pt x="442" y="242"/>
                  </a:lnTo>
                  <a:lnTo>
                    <a:pt x="401" y="216"/>
                  </a:lnTo>
                  <a:lnTo>
                    <a:pt x="360" y="193"/>
                  </a:lnTo>
                  <a:lnTo>
                    <a:pt x="322" y="173"/>
                  </a:lnTo>
                  <a:lnTo>
                    <a:pt x="288" y="155"/>
                  </a:lnTo>
                  <a:lnTo>
                    <a:pt x="251" y="139"/>
                  </a:lnTo>
                  <a:lnTo>
                    <a:pt x="212" y="122"/>
                  </a:lnTo>
                  <a:lnTo>
                    <a:pt x="166" y="105"/>
                  </a:lnTo>
                  <a:lnTo>
                    <a:pt x="123" y="92"/>
                  </a:lnTo>
                  <a:lnTo>
                    <a:pt x="79" y="79"/>
                  </a:lnTo>
                  <a:lnTo>
                    <a:pt x="34" y="67"/>
                  </a:lnTo>
                  <a:lnTo>
                    <a:pt x="0" y="56"/>
                  </a:lnTo>
                  <a:lnTo>
                    <a:pt x="0" y="0"/>
                  </a:lnTo>
                  <a:lnTo>
                    <a:pt x="61" y="11"/>
                  </a:lnTo>
                  <a:lnTo>
                    <a:pt x="152" y="36"/>
                  </a:lnTo>
                  <a:lnTo>
                    <a:pt x="268" y="68"/>
                  </a:lnTo>
                  <a:lnTo>
                    <a:pt x="352" y="103"/>
                  </a:lnTo>
                  <a:lnTo>
                    <a:pt x="430" y="152"/>
                  </a:lnTo>
                  <a:lnTo>
                    <a:pt x="506" y="193"/>
                  </a:lnTo>
                  <a:lnTo>
                    <a:pt x="563" y="232"/>
                  </a:lnTo>
                  <a:lnTo>
                    <a:pt x="563" y="323"/>
                  </a:lnTo>
                  <a:lnTo>
                    <a:pt x="563" y="322"/>
                  </a:lnTo>
                  <a:lnTo>
                    <a:pt x="563" y="251"/>
                  </a:lnTo>
                </a:path>
              </a:pathLst>
            </a:custGeom>
            <a:gradFill rotWithShape="0">
              <a:gsLst>
                <a:gs pos="0">
                  <a:srgbClr val="031E74"/>
                </a:gs>
                <a:gs pos="100000">
                  <a:srgbClr val="063DE8"/>
                </a:gs>
              </a:gsLst>
              <a:path path="rect">
                <a:fillToRect l="50000" t="50000" r="50000" b="50000"/>
              </a:path>
            </a:gradFill>
            <a:ln w="9525">
              <a:round/>
              <a:headEnd/>
              <a:tailEnd/>
            </a:ln>
            <a:scene3d>
              <a:camera prst="legacyObliqueTopRight"/>
              <a:lightRig rig="legacyFlat3" dir="b"/>
            </a:scene3d>
            <a:sp3d extrusionH="430200" prstMaterial="legacyMatte">
              <a:bevelT w="13500" h="13500" prst="angle"/>
              <a:bevelB w="13500" h="13500" prst="angle"/>
              <a:extrusionClr>
                <a:srgbClr val="063DE8"/>
              </a:extrusionClr>
              <a:contourClr>
                <a:srgbClr val="031E74"/>
              </a:contourClr>
            </a:sp3d>
          </p:spPr>
          <p:txBody>
            <a:bodyPr>
              <a:flatTx/>
            </a:bodyPr>
            <a:lstStyle/>
            <a:p>
              <a:endParaRPr lang="en-CA"/>
            </a:p>
          </p:txBody>
        </p:sp>
        <p:sp>
          <p:nvSpPr>
            <p:cNvPr id="907278" name="Freeform 8">
              <a:extLst>
                <a:ext uri="{FF2B5EF4-FFF2-40B4-BE49-F238E27FC236}">
                  <a16:creationId xmlns:a16="http://schemas.microsoft.com/office/drawing/2014/main" id="{514B48F4-3E68-6FAA-2325-44BF63EA67B3}"/>
                </a:ext>
              </a:extLst>
            </p:cNvPr>
            <p:cNvSpPr>
              <a:spLocks/>
            </p:cNvSpPr>
            <p:nvPr/>
          </p:nvSpPr>
          <p:spPr bwMode="auto">
            <a:xfrm>
              <a:off x="1831" y="2653"/>
              <a:ext cx="676" cy="204"/>
            </a:xfrm>
            <a:custGeom>
              <a:avLst/>
              <a:gdLst>
                <a:gd name="T0" fmla="*/ 675 w 676"/>
                <a:gd name="T1" fmla="*/ 0 h 204"/>
                <a:gd name="T2" fmla="*/ 675 w 676"/>
                <a:gd name="T3" fmla="*/ 62 h 204"/>
                <a:gd name="T4" fmla="*/ 632 w 676"/>
                <a:gd name="T5" fmla="*/ 68 h 204"/>
                <a:gd name="T6" fmla="*/ 587 w 676"/>
                <a:gd name="T7" fmla="*/ 73 h 204"/>
                <a:gd name="T8" fmla="*/ 545 w 676"/>
                <a:gd name="T9" fmla="*/ 80 h 204"/>
                <a:gd name="T10" fmla="*/ 501 w 676"/>
                <a:gd name="T11" fmla="*/ 86 h 204"/>
                <a:gd name="T12" fmla="*/ 450 w 676"/>
                <a:gd name="T13" fmla="*/ 94 h 204"/>
                <a:gd name="T14" fmla="*/ 396 w 676"/>
                <a:gd name="T15" fmla="*/ 103 h 204"/>
                <a:gd name="T16" fmla="*/ 327 w 676"/>
                <a:gd name="T17" fmla="*/ 117 h 204"/>
                <a:gd name="T18" fmla="*/ 260 w 676"/>
                <a:gd name="T19" fmla="*/ 129 h 204"/>
                <a:gd name="T20" fmla="*/ 217 w 676"/>
                <a:gd name="T21" fmla="*/ 139 h 204"/>
                <a:gd name="T22" fmla="*/ 164 w 676"/>
                <a:gd name="T23" fmla="*/ 152 h 204"/>
                <a:gd name="T24" fmla="*/ 108 w 676"/>
                <a:gd name="T25" fmla="*/ 168 h 204"/>
                <a:gd name="T26" fmla="*/ 58 w 676"/>
                <a:gd name="T27" fmla="*/ 183 h 204"/>
                <a:gd name="T28" fmla="*/ 22 w 676"/>
                <a:gd name="T29" fmla="*/ 195 h 204"/>
                <a:gd name="T30" fmla="*/ 0 w 676"/>
                <a:gd name="T31" fmla="*/ 203 h 204"/>
                <a:gd name="T32" fmla="*/ 0 w 676"/>
                <a:gd name="T33" fmla="*/ 125 h 204"/>
                <a:gd name="T34" fmla="*/ 42 w 676"/>
                <a:gd name="T35" fmla="*/ 106 h 204"/>
                <a:gd name="T36" fmla="*/ 127 w 676"/>
                <a:gd name="T37" fmla="*/ 79 h 204"/>
                <a:gd name="T38" fmla="*/ 226 w 676"/>
                <a:gd name="T39" fmla="*/ 52 h 204"/>
                <a:gd name="T40" fmla="*/ 315 w 676"/>
                <a:gd name="T41" fmla="*/ 36 h 204"/>
                <a:gd name="T42" fmla="*/ 416 w 676"/>
                <a:gd name="T43" fmla="*/ 18 h 204"/>
                <a:gd name="T44" fmla="*/ 519 w 676"/>
                <a:gd name="T45" fmla="*/ 5 h 204"/>
                <a:gd name="T46" fmla="*/ 591 w 676"/>
                <a:gd name="T47" fmla="*/ 1 h 204"/>
                <a:gd name="T48" fmla="*/ 675 w 676"/>
                <a:gd name="T49" fmla="*/ 0 h 2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6"/>
                <a:gd name="T76" fmla="*/ 0 h 204"/>
                <a:gd name="T77" fmla="*/ 676 w 676"/>
                <a:gd name="T78" fmla="*/ 204 h 2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6" h="204">
                  <a:moveTo>
                    <a:pt x="675" y="0"/>
                  </a:moveTo>
                  <a:lnTo>
                    <a:pt x="675" y="62"/>
                  </a:lnTo>
                  <a:lnTo>
                    <a:pt x="632" y="68"/>
                  </a:lnTo>
                  <a:lnTo>
                    <a:pt x="587" y="73"/>
                  </a:lnTo>
                  <a:lnTo>
                    <a:pt x="545" y="80"/>
                  </a:lnTo>
                  <a:lnTo>
                    <a:pt x="501" y="86"/>
                  </a:lnTo>
                  <a:lnTo>
                    <a:pt x="450" y="94"/>
                  </a:lnTo>
                  <a:lnTo>
                    <a:pt x="396" y="103"/>
                  </a:lnTo>
                  <a:lnTo>
                    <a:pt x="327" y="117"/>
                  </a:lnTo>
                  <a:lnTo>
                    <a:pt x="260" y="129"/>
                  </a:lnTo>
                  <a:lnTo>
                    <a:pt x="217" y="139"/>
                  </a:lnTo>
                  <a:lnTo>
                    <a:pt x="164" y="152"/>
                  </a:lnTo>
                  <a:lnTo>
                    <a:pt x="108" y="168"/>
                  </a:lnTo>
                  <a:lnTo>
                    <a:pt x="58" y="183"/>
                  </a:lnTo>
                  <a:lnTo>
                    <a:pt x="22" y="195"/>
                  </a:lnTo>
                  <a:lnTo>
                    <a:pt x="0" y="203"/>
                  </a:lnTo>
                  <a:lnTo>
                    <a:pt x="0" y="125"/>
                  </a:lnTo>
                  <a:lnTo>
                    <a:pt x="42" y="106"/>
                  </a:lnTo>
                  <a:lnTo>
                    <a:pt x="127" y="79"/>
                  </a:lnTo>
                  <a:lnTo>
                    <a:pt x="226" y="52"/>
                  </a:lnTo>
                  <a:lnTo>
                    <a:pt x="315" y="36"/>
                  </a:lnTo>
                  <a:lnTo>
                    <a:pt x="416" y="18"/>
                  </a:lnTo>
                  <a:lnTo>
                    <a:pt x="519" y="5"/>
                  </a:lnTo>
                  <a:lnTo>
                    <a:pt x="591" y="1"/>
                  </a:lnTo>
                  <a:lnTo>
                    <a:pt x="675" y="0"/>
                  </a:lnTo>
                </a:path>
              </a:pathLst>
            </a:custGeom>
            <a:gradFill rotWithShape="0">
              <a:gsLst>
                <a:gs pos="0">
                  <a:srgbClr val="031E74"/>
                </a:gs>
                <a:gs pos="100000">
                  <a:srgbClr val="063DE8"/>
                </a:gs>
              </a:gsLst>
              <a:path path="rect">
                <a:fillToRect l="50000" t="50000" r="50000" b="50000"/>
              </a:path>
            </a:gradFill>
            <a:ln w="9525">
              <a:round/>
              <a:headEnd/>
              <a:tailEnd/>
            </a:ln>
            <a:scene3d>
              <a:camera prst="legacyObliqueTopRight"/>
              <a:lightRig rig="legacyFlat3" dir="b"/>
            </a:scene3d>
            <a:sp3d extrusionH="430200" prstMaterial="legacyMatte">
              <a:bevelT w="13500" h="13500" prst="angle"/>
              <a:bevelB w="13500" h="13500" prst="angle"/>
              <a:extrusionClr>
                <a:srgbClr val="063DE8"/>
              </a:extrusionClr>
              <a:contourClr>
                <a:srgbClr val="031E74"/>
              </a:contourClr>
            </a:sp3d>
          </p:spPr>
          <p:txBody>
            <a:bodyPr>
              <a:flatTx/>
            </a:bodyPr>
            <a:lstStyle/>
            <a:p>
              <a:endParaRPr lang="en-CA"/>
            </a:p>
          </p:txBody>
        </p:sp>
        <p:sp>
          <p:nvSpPr>
            <p:cNvPr id="907279" name="Freeform 9">
              <a:extLst>
                <a:ext uri="{FF2B5EF4-FFF2-40B4-BE49-F238E27FC236}">
                  <a16:creationId xmlns:a16="http://schemas.microsoft.com/office/drawing/2014/main" id="{A1ECD6E0-3CED-0220-A95C-453D916667F4}"/>
                </a:ext>
              </a:extLst>
            </p:cNvPr>
            <p:cNvSpPr>
              <a:spLocks/>
            </p:cNvSpPr>
            <p:nvPr/>
          </p:nvSpPr>
          <p:spPr bwMode="auto">
            <a:xfrm>
              <a:off x="1259" y="2169"/>
              <a:ext cx="1897" cy="608"/>
            </a:xfrm>
            <a:custGeom>
              <a:avLst/>
              <a:gdLst>
                <a:gd name="T0" fmla="*/ 1793 w 1897"/>
                <a:gd name="T1" fmla="*/ 0 h 608"/>
                <a:gd name="T2" fmla="*/ 1679 w 1897"/>
                <a:gd name="T3" fmla="*/ 0 h 608"/>
                <a:gd name="T4" fmla="*/ 1562 w 1897"/>
                <a:gd name="T5" fmla="*/ 4 h 608"/>
                <a:gd name="T6" fmla="*/ 1451 w 1897"/>
                <a:gd name="T7" fmla="*/ 15 h 608"/>
                <a:gd name="T8" fmla="*/ 1324 w 1897"/>
                <a:gd name="T9" fmla="*/ 33 h 608"/>
                <a:gd name="T10" fmla="*/ 1203 w 1897"/>
                <a:gd name="T11" fmla="*/ 57 h 608"/>
                <a:gd name="T12" fmla="*/ 1076 w 1897"/>
                <a:gd name="T13" fmla="*/ 90 h 608"/>
                <a:gd name="T14" fmla="*/ 962 w 1897"/>
                <a:gd name="T15" fmla="*/ 125 h 608"/>
                <a:gd name="T16" fmla="*/ 853 w 1897"/>
                <a:gd name="T17" fmla="*/ 161 h 608"/>
                <a:gd name="T18" fmla="*/ 742 w 1897"/>
                <a:gd name="T19" fmla="*/ 200 h 608"/>
                <a:gd name="T20" fmla="*/ 639 w 1897"/>
                <a:gd name="T21" fmla="*/ 244 h 608"/>
                <a:gd name="T22" fmla="*/ 539 w 1897"/>
                <a:gd name="T23" fmla="*/ 295 h 608"/>
                <a:gd name="T24" fmla="*/ 456 w 1897"/>
                <a:gd name="T25" fmla="*/ 345 h 608"/>
                <a:gd name="T26" fmla="*/ 401 w 1897"/>
                <a:gd name="T27" fmla="*/ 393 h 608"/>
                <a:gd name="T28" fmla="*/ 56 w 1897"/>
                <a:gd name="T29" fmla="*/ 378 h 608"/>
                <a:gd name="T30" fmla="*/ 174 w 1897"/>
                <a:gd name="T31" fmla="*/ 411 h 608"/>
                <a:gd name="T32" fmla="*/ 256 w 1897"/>
                <a:gd name="T33" fmla="*/ 437 h 608"/>
                <a:gd name="T34" fmla="*/ 324 w 1897"/>
                <a:gd name="T35" fmla="*/ 465 h 608"/>
                <a:gd name="T36" fmla="*/ 390 w 1897"/>
                <a:gd name="T37" fmla="*/ 499 h 608"/>
                <a:gd name="T38" fmla="*/ 467 w 1897"/>
                <a:gd name="T39" fmla="*/ 542 h 608"/>
                <a:gd name="T40" fmla="*/ 539 w 1897"/>
                <a:gd name="T41" fmla="*/ 586 h 608"/>
                <a:gd name="T42" fmla="*/ 601 w 1897"/>
                <a:gd name="T43" fmla="*/ 597 h 608"/>
                <a:gd name="T44" fmla="*/ 665 w 1897"/>
                <a:gd name="T45" fmla="*/ 577 h 608"/>
                <a:gd name="T46" fmla="*/ 745 w 1897"/>
                <a:gd name="T47" fmla="*/ 556 h 608"/>
                <a:gd name="T48" fmla="*/ 817 w 1897"/>
                <a:gd name="T49" fmla="*/ 542 h 608"/>
                <a:gd name="T50" fmla="*/ 901 w 1897"/>
                <a:gd name="T51" fmla="*/ 527 h 608"/>
                <a:gd name="T52" fmla="*/ 985 w 1897"/>
                <a:gd name="T53" fmla="*/ 513 h 608"/>
                <a:gd name="T54" fmla="*/ 1066 w 1897"/>
                <a:gd name="T55" fmla="*/ 502 h 608"/>
                <a:gd name="T56" fmla="*/ 1144 w 1897"/>
                <a:gd name="T57" fmla="*/ 491 h 608"/>
                <a:gd name="T58" fmla="*/ 1250 w 1897"/>
                <a:gd name="T59" fmla="*/ 481 h 608"/>
                <a:gd name="T60" fmla="*/ 863 w 1897"/>
                <a:gd name="T61" fmla="*/ 400 h 608"/>
                <a:gd name="T62" fmla="*/ 955 w 1897"/>
                <a:gd name="T63" fmla="*/ 323 h 608"/>
                <a:gd name="T64" fmla="*/ 1024 w 1897"/>
                <a:gd name="T65" fmla="*/ 279 h 608"/>
                <a:gd name="T66" fmla="*/ 1124 w 1897"/>
                <a:gd name="T67" fmla="*/ 220 h 608"/>
                <a:gd name="T68" fmla="*/ 1210 w 1897"/>
                <a:gd name="T69" fmla="*/ 174 h 608"/>
                <a:gd name="T70" fmla="*/ 1279 w 1897"/>
                <a:gd name="T71" fmla="*/ 139 h 608"/>
                <a:gd name="T72" fmla="*/ 1365 w 1897"/>
                <a:gd name="T73" fmla="*/ 103 h 608"/>
                <a:gd name="T74" fmla="*/ 1455 w 1897"/>
                <a:gd name="T75" fmla="*/ 75 h 608"/>
                <a:gd name="T76" fmla="*/ 1562 w 1897"/>
                <a:gd name="T77" fmla="*/ 51 h 608"/>
                <a:gd name="T78" fmla="*/ 1675 w 1897"/>
                <a:gd name="T79" fmla="*/ 33 h 608"/>
                <a:gd name="T80" fmla="*/ 1796 w 1897"/>
                <a:gd name="T81" fmla="*/ 18 h 6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97"/>
                <a:gd name="T124" fmla="*/ 0 h 608"/>
                <a:gd name="T125" fmla="*/ 1897 w 1897"/>
                <a:gd name="T126" fmla="*/ 608 h 6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97" h="608">
                  <a:moveTo>
                    <a:pt x="1896" y="4"/>
                  </a:moveTo>
                  <a:lnTo>
                    <a:pt x="1793" y="0"/>
                  </a:lnTo>
                  <a:lnTo>
                    <a:pt x="1741" y="0"/>
                  </a:lnTo>
                  <a:lnTo>
                    <a:pt x="1679" y="0"/>
                  </a:lnTo>
                  <a:lnTo>
                    <a:pt x="1620" y="2"/>
                  </a:lnTo>
                  <a:lnTo>
                    <a:pt x="1562" y="4"/>
                  </a:lnTo>
                  <a:lnTo>
                    <a:pt x="1503" y="9"/>
                  </a:lnTo>
                  <a:lnTo>
                    <a:pt x="1451" y="15"/>
                  </a:lnTo>
                  <a:lnTo>
                    <a:pt x="1393" y="22"/>
                  </a:lnTo>
                  <a:lnTo>
                    <a:pt x="1324" y="33"/>
                  </a:lnTo>
                  <a:lnTo>
                    <a:pt x="1262" y="46"/>
                  </a:lnTo>
                  <a:lnTo>
                    <a:pt x="1203" y="57"/>
                  </a:lnTo>
                  <a:lnTo>
                    <a:pt x="1138" y="73"/>
                  </a:lnTo>
                  <a:lnTo>
                    <a:pt x="1076" y="90"/>
                  </a:lnTo>
                  <a:lnTo>
                    <a:pt x="1013" y="108"/>
                  </a:lnTo>
                  <a:lnTo>
                    <a:pt x="962" y="125"/>
                  </a:lnTo>
                  <a:lnTo>
                    <a:pt x="903" y="143"/>
                  </a:lnTo>
                  <a:lnTo>
                    <a:pt x="853" y="161"/>
                  </a:lnTo>
                  <a:lnTo>
                    <a:pt x="797" y="180"/>
                  </a:lnTo>
                  <a:lnTo>
                    <a:pt x="742" y="200"/>
                  </a:lnTo>
                  <a:lnTo>
                    <a:pt x="687" y="224"/>
                  </a:lnTo>
                  <a:lnTo>
                    <a:pt x="639" y="244"/>
                  </a:lnTo>
                  <a:lnTo>
                    <a:pt x="587" y="271"/>
                  </a:lnTo>
                  <a:lnTo>
                    <a:pt x="539" y="295"/>
                  </a:lnTo>
                  <a:lnTo>
                    <a:pt x="494" y="319"/>
                  </a:lnTo>
                  <a:lnTo>
                    <a:pt x="456" y="345"/>
                  </a:lnTo>
                  <a:lnTo>
                    <a:pt x="425" y="369"/>
                  </a:lnTo>
                  <a:lnTo>
                    <a:pt x="401" y="393"/>
                  </a:lnTo>
                  <a:lnTo>
                    <a:pt x="0" y="361"/>
                  </a:lnTo>
                  <a:lnTo>
                    <a:pt x="56" y="378"/>
                  </a:lnTo>
                  <a:lnTo>
                    <a:pt x="122" y="395"/>
                  </a:lnTo>
                  <a:lnTo>
                    <a:pt x="174" y="411"/>
                  </a:lnTo>
                  <a:lnTo>
                    <a:pt x="214" y="422"/>
                  </a:lnTo>
                  <a:lnTo>
                    <a:pt x="256" y="437"/>
                  </a:lnTo>
                  <a:lnTo>
                    <a:pt x="291" y="450"/>
                  </a:lnTo>
                  <a:lnTo>
                    <a:pt x="324" y="465"/>
                  </a:lnTo>
                  <a:lnTo>
                    <a:pt x="357" y="482"/>
                  </a:lnTo>
                  <a:lnTo>
                    <a:pt x="390" y="499"/>
                  </a:lnTo>
                  <a:lnTo>
                    <a:pt x="429" y="520"/>
                  </a:lnTo>
                  <a:lnTo>
                    <a:pt x="467" y="542"/>
                  </a:lnTo>
                  <a:lnTo>
                    <a:pt x="501" y="562"/>
                  </a:lnTo>
                  <a:lnTo>
                    <a:pt x="539" y="586"/>
                  </a:lnTo>
                  <a:lnTo>
                    <a:pt x="570" y="607"/>
                  </a:lnTo>
                  <a:lnTo>
                    <a:pt x="601" y="597"/>
                  </a:lnTo>
                  <a:lnTo>
                    <a:pt x="632" y="586"/>
                  </a:lnTo>
                  <a:lnTo>
                    <a:pt x="665" y="577"/>
                  </a:lnTo>
                  <a:lnTo>
                    <a:pt x="704" y="567"/>
                  </a:lnTo>
                  <a:lnTo>
                    <a:pt x="745" y="556"/>
                  </a:lnTo>
                  <a:lnTo>
                    <a:pt x="781" y="548"/>
                  </a:lnTo>
                  <a:lnTo>
                    <a:pt x="817" y="542"/>
                  </a:lnTo>
                  <a:lnTo>
                    <a:pt x="857" y="534"/>
                  </a:lnTo>
                  <a:lnTo>
                    <a:pt x="901" y="527"/>
                  </a:lnTo>
                  <a:lnTo>
                    <a:pt x="945" y="520"/>
                  </a:lnTo>
                  <a:lnTo>
                    <a:pt x="985" y="513"/>
                  </a:lnTo>
                  <a:lnTo>
                    <a:pt x="1024" y="507"/>
                  </a:lnTo>
                  <a:lnTo>
                    <a:pt x="1066" y="502"/>
                  </a:lnTo>
                  <a:lnTo>
                    <a:pt x="1107" y="496"/>
                  </a:lnTo>
                  <a:lnTo>
                    <a:pt x="1144" y="491"/>
                  </a:lnTo>
                  <a:lnTo>
                    <a:pt x="1189" y="485"/>
                  </a:lnTo>
                  <a:lnTo>
                    <a:pt x="1250" y="481"/>
                  </a:lnTo>
                  <a:lnTo>
                    <a:pt x="835" y="435"/>
                  </a:lnTo>
                  <a:lnTo>
                    <a:pt x="863" y="400"/>
                  </a:lnTo>
                  <a:lnTo>
                    <a:pt x="896" y="373"/>
                  </a:lnTo>
                  <a:lnTo>
                    <a:pt x="955" y="323"/>
                  </a:lnTo>
                  <a:lnTo>
                    <a:pt x="989" y="301"/>
                  </a:lnTo>
                  <a:lnTo>
                    <a:pt x="1024" y="279"/>
                  </a:lnTo>
                  <a:lnTo>
                    <a:pt x="1086" y="242"/>
                  </a:lnTo>
                  <a:lnTo>
                    <a:pt x="1124" y="220"/>
                  </a:lnTo>
                  <a:lnTo>
                    <a:pt x="1169" y="194"/>
                  </a:lnTo>
                  <a:lnTo>
                    <a:pt x="1210" y="174"/>
                  </a:lnTo>
                  <a:lnTo>
                    <a:pt x="1244" y="156"/>
                  </a:lnTo>
                  <a:lnTo>
                    <a:pt x="1279" y="139"/>
                  </a:lnTo>
                  <a:lnTo>
                    <a:pt x="1320" y="121"/>
                  </a:lnTo>
                  <a:lnTo>
                    <a:pt x="1365" y="103"/>
                  </a:lnTo>
                  <a:lnTo>
                    <a:pt x="1410" y="90"/>
                  </a:lnTo>
                  <a:lnTo>
                    <a:pt x="1455" y="75"/>
                  </a:lnTo>
                  <a:lnTo>
                    <a:pt x="1510" y="62"/>
                  </a:lnTo>
                  <a:lnTo>
                    <a:pt x="1562" y="51"/>
                  </a:lnTo>
                  <a:lnTo>
                    <a:pt x="1620" y="42"/>
                  </a:lnTo>
                  <a:lnTo>
                    <a:pt x="1675" y="33"/>
                  </a:lnTo>
                  <a:lnTo>
                    <a:pt x="1734" y="24"/>
                  </a:lnTo>
                  <a:lnTo>
                    <a:pt x="1796" y="18"/>
                  </a:lnTo>
                  <a:lnTo>
                    <a:pt x="1896" y="4"/>
                  </a:lnTo>
                </a:path>
              </a:pathLst>
            </a:custGeom>
            <a:gradFill rotWithShape="0">
              <a:gsLst>
                <a:gs pos="0">
                  <a:srgbClr val="031E74"/>
                </a:gs>
                <a:gs pos="100000">
                  <a:srgbClr val="063DE8"/>
                </a:gs>
              </a:gsLst>
              <a:path path="rect">
                <a:fillToRect l="50000" t="50000" r="50000" b="50000"/>
              </a:path>
            </a:gradFill>
            <a:ln w="9525">
              <a:round/>
              <a:headEnd/>
              <a:tailEnd/>
            </a:ln>
            <a:scene3d>
              <a:camera prst="legacyObliqueTopRight"/>
              <a:lightRig rig="legacyFlat3" dir="b"/>
            </a:scene3d>
            <a:sp3d extrusionH="430200" prstMaterial="legacyMatte">
              <a:bevelT w="13500" h="13500" prst="angle"/>
              <a:bevelB w="13500" h="13500" prst="angle"/>
              <a:extrusionClr>
                <a:srgbClr val="063DE8"/>
              </a:extrusionClr>
              <a:contourClr>
                <a:srgbClr val="031E74"/>
              </a:contourClr>
            </a:sp3d>
          </p:spPr>
          <p:txBody>
            <a:bodyPr>
              <a:flatTx/>
            </a:bodyPr>
            <a:lstStyle/>
            <a:p>
              <a:endParaRPr lang="en-CA"/>
            </a:p>
          </p:txBody>
        </p:sp>
      </p:grpSp>
      <p:grpSp>
        <p:nvGrpSpPr>
          <p:cNvPr id="3" name="Group 10">
            <a:extLst>
              <a:ext uri="{FF2B5EF4-FFF2-40B4-BE49-F238E27FC236}">
                <a16:creationId xmlns:a16="http://schemas.microsoft.com/office/drawing/2014/main" id="{EA089682-EF94-4F81-16D1-E783003FF30B}"/>
              </a:ext>
            </a:extLst>
          </p:cNvPr>
          <p:cNvGrpSpPr>
            <a:grpSpLocks/>
          </p:cNvGrpSpPr>
          <p:nvPr/>
        </p:nvGrpSpPr>
        <p:grpSpPr bwMode="auto">
          <a:xfrm>
            <a:off x="6477001" y="3200400"/>
            <a:ext cx="2701925" cy="990600"/>
            <a:chOff x="3359" y="2188"/>
            <a:chExt cx="1873" cy="625"/>
          </a:xfrm>
        </p:grpSpPr>
        <p:sp>
          <p:nvSpPr>
            <p:cNvPr id="907272" name="Freeform 11">
              <a:extLst>
                <a:ext uri="{FF2B5EF4-FFF2-40B4-BE49-F238E27FC236}">
                  <a16:creationId xmlns:a16="http://schemas.microsoft.com/office/drawing/2014/main" id="{EBD41FB8-7849-0D71-D3C2-5983C4BEB1CF}"/>
                </a:ext>
              </a:extLst>
            </p:cNvPr>
            <p:cNvSpPr>
              <a:spLocks/>
            </p:cNvSpPr>
            <p:nvPr/>
          </p:nvSpPr>
          <p:spPr bwMode="auto">
            <a:xfrm>
              <a:off x="3361" y="2190"/>
              <a:ext cx="1081" cy="410"/>
            </a:xfrm>
            <a:custGeom>
              <a:avLst/>
              <a:gdLst>
                <a:gd name="T0" fmla="*/ 0 w 1081"/>
                <a:gd name="T1" fmla="*/ 0 h 410"/>
                <a:gd name="T2" fmla="*/ 0 w 1081"/>
                <a:gd name="T3" fmla="*/ 30 h 410"/>
                <a:gd name="T4" fmla="*/ 78 w 1081"/>
                <a:gd name="T5" fmla="*/ 38 h 410"/>
                <a:gd name="T6" fmla="*/ 149 w 1081"/>
                <a:gd name="T7" fmla="*/ 48 h 410"/>
                <a:gd name="T8" fmla="*/ 214 w 1081"/>
                <a:gd name="T9" fmla="*/ 60 h 410"/>
                <a:gd name="T10" fmla="*/ 281 w 1081"/>
                <a:gd name="T11" fmla="*/ 72 h 410"/>
                <a:gd name="T12" fmla="*/ 339 w 1081"/>
                <a:gd name="T13" fmla="*/ 84 h 410"/>
                <a:gd name="T14" fmla="*/ 386 w 1081"/>
                <a:gd name="T15" fmla="*/ 96 h 410"/>
                <a:gd name="T16" fmla="*/ 430 w 1081"/>
                <a:gd name="T17" fmla="*/ 108 h 410"/>
                <a:gd name="T18" fmla="*/ 481 w 1081"/>
                <a:gd name="T19" fmla="*/ 122 h 410"/>
                <a:gd name="T20" fmla="*/ 525 w 1081"/>
                <a:gd name="T21" fmla="*/ 139 h 410"/>
                <a:gd name="T22" fmla="*/ 576 w 1081"/>
                <a:gd name="T23" fmla="*/ 159 h 410"/>
                <a:gd name="T24" fmla="*/ 617 w 1081"/>
                <a:gd name="T25" fmla="*/ 177 h 410"/>
                <a:gd name="T26" fmla="*/ 657 w 1081"/>
                <a:gd name="T27" fmla="*/ 195 h 410"/>
                <a:gd name="T28" fmla="*/ 695 w 1081"/>
                <a:gd name="T29" fmla="*/ 215 h 410"/>
                <a:gd name="T30" fmla="*/ 742 w 1081"/>
                <a:gd name="T31" fmla="*/ 239 h 410"/>
                <a:gd name="T32" fmla="*/ 793 w 1081"/>
                <a:gd name="T33" fmla="*/ 267 h 410"/>
                <a:gd name="T34" fmla="*/ 824 w 1081"/>
                <a:gd name="T35" fmla="*/ 287 h 410"/>
                <a:gd name="T36" fmla="*/ 854 w 1081"/>
                <a:gd name="T37" fmla="*/ 309 h 410"/>
                <a:gd name="T38" fmla="*/ 885 w 1081"/>
                <a:gd name="T39" fmla="*/ 331 h 410"/>
                <a:gd name="T40" fmla="*/ 912 w 1081"/>
                <a:gd name="T41" fmla="*/ 351 h 410"/>
                <a:gd name="T42" fmla="*/ 946 w 1081"/>
                <a:gd name="T43" fmla="*/ 383 h 410"/>
                <a:gd name="T44" fmla="*/ 966 w 1081"/>
                <a:gd name="T45" fmla="*/ 409 h 410"/>
                <a:gd name="T46" fmla="*/ 1080 w 1081"/>
                <a:gd name="T47" fmla="*/ 401 h 410"/>
                <a:gd name="T48" fmla="*/ 1043 w 1081"/>
                <a:gd name="T49" fmla="*/ 357 h 410"/>
                <a:gd name="T50" fmla="*/ 986 w 1081"/>
                <a:gd name="T51" fmla="*/ 309 h 410"/>
                <a:gd name="T52" fmla="*/ 929 w 1081"/>
                <a:gd name="T53" fmla="*/ 269 h 410"/>
                <a:gd name="T54" fmla="*/ 854 w 1081"/>
                <a:gd name="T55" fmla="*/ 227 h 410"/>
                <a:gd name="T56" fmla="*/ 752 w 1081"/>
                <a:gd name="T57" fmla="*/ 167 h 410"/>
                <a:gd name="T58" fmla="*/ 641 w 1081"/>
                <a:gd name="T59" fmla="*/ 116 h 410"/>
                <a:gd name="T60" fmla="*/ 522 w 1081"/>
                <a:gd name="T61" fmla="*/ 72 h 410"/>
                <a:gd name="T62" fmla="*/ 417 w 1081"/>
                <a:gd name="T63" fmla="*/ 46 h 410"/>
                <a:gd name="T64" fmla="*/ 285 w 1081"/>
                <a:gd name="T65" fmla="*/ 20 h 410"/>
                <a:gd name="T66" fmla="*/ 176 w 1081"/>
                <a:gd name="T67" fmla="*/ 10 h 410"/>
                <a:gd name="T68" fmla="*/ 0 w 1081"/>
                <a:gd name="T69" fmla="*/ 0 h 4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1"/>
                <a:gd name="T106" fmla="*/ 0 h 410"/>
                <a:gd name="T107" fmla="*/ 1081 w 1081"/>
                <a:gd name="T108" fmla="*/ 410 h 4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1" h="410">
                  <a:moveTo>
                    <a:pt x="0" y="0"/>
                  </a:moveTo>
                  <a:lnTo>
                    <a:pt x="0" y="30"/>
                  </a:lnTo>
                  <a:lnTo>
                    <a:pt x="78" y="38"/>
                  </a:lnTo>
                  <a:lnTo>
                    <a:pt x="149" y="48"/>
                  </a:lnTo>
                  <a:lnTo>
                    <a:pt x="214" y="60"/>
                  </a:lnTo>
                  <a:lnTo>
                    <a:pt x="281" y="72"/>
                  </a:lnTo>
                  <a:lnTo>
                    <a:pt x="339" y="84"/>
                  </a:lnTo>
                  <a:lnTo>
                    <a:pt x="386" y="96"/>
                  </a:lnTo>
                  <a:lnTo>
                    <a:pt x="430" y="108"/>
                  </a:lnTo>
                  <a:lnTo>
                    <a:pt x="481" y="122"/>
                  </a:lnTo>
                  <a:lnTo>
                    <a:pt x="525" y="139"/>
                  </a:lnTo>
                  <a:lnTo>
                    <a:pt x="576" y="159"/>
                  </a:lnTo>
                  <a:lnTo>
                    <a:pt x="617" y="177"/>
                  </a:lnTo>
                  <a:lnTo>
                    <a:pt x="657" y="195"/>
                  </a:lnTo>
                  <a:lnTo>
                    <a:pt x="695" y="215"/>
                  </a:lnTo>
                  <a:lnTo>
                    <a:pt x="742" y="239"/>
                  </a:lnTo>
                  <a:lnTo>
                    <a:pt x="793" y="267"/>
                  </a:lnTo>
                  <a:lnTo>
                    <a:pt x="824" y="287"/>
                  </a:lnTo>
                  <a:lnTo>
                    <a:pt x="854" y="309"/>
                  </a:lnTo>
                  <a:lnTo>
                    <a:pt x="885" y="331"/>
                  </a:lnTo>
                  <a:lnTo>
                    <a:pt x="912" y="351"/>
                  </a:lnTo>
                  <a:lnTo>
                    <a:pt x="946" y="383"/>
                  </a:lnTo>
                  <a:lnTo>
                    <a:pt x="966" y="409"/>
                  </a:lnTo>
                  <a:lnTo>
                    <a:pt x="1080" y="401"/>
                  </a:lnTo>
                  <a:lnTo>
                    <a:pt x="1043" y="357"/>
                  </a:lnTo>
                  <a:lnTo>
                    <a:pt x="986" y="309"/>
                  </a:lnTo>
                  <a:lnTo>
                    <a:pt x="929" y="269"/>
                  </a:lnTo>
                  <a:lnTo>
                    <a:pt x="854" y="227"/>
                  </a:lnTo>
                  <a:lnTo>
                    <a:pt x="752" y="167"/>
                  </a:lnTo>
                  <a:lnTo>
                    <a:pt x="641" y="116"/>
                  </a:lnTo>
                  <a:lnTo>
                    <a:pt x="522" y="72"/>
                  </a:lnTo>
                  <a:lnTo>
                    <a:pt x="417" y="46"/>
                  </a:lnTo>
                  <a:lnTo>
                    <a:pt x="285" y="20"/>
                  </a:lnTo>
                  <a:lnTo>
                    <a:pt x="176" y="10"/>
                  </a:lnTo>
                  <a:lnTo>
                    <a:pt x="0" y="0"/>
                  </a:lnTo>
                </a:path>
              </a:pathLst>
            </a:custGeom>
            <a:gradFill rotWithShape="0">
              <a:gsLst>
                <a:gs pos="0">
                  <a:srgbClr val="031E74"/>
                </a:gs>
                <a:gs pos="100000">
                  <a:srgbClr val="063DE8"/>
                </a:gs>
              </a:gsLst>
              <a:path path="rect">
                <a:fillToRect l="50000" t="50000" r="50000" b="50000"/>
              </a:path>
            </a:gradFill>
            <a:ln w="9525">
              <a:round/>
              <a:headEnd/>
              <a:tailEnd/>
            </a:ln>
            <a:scene3d>
              <a:camera prst="legacyObliqueTopLeft"/>
              <a:lightRig rig="legacyFlat3" dir="t"/>
            </a:scene3d>
            <a:sp3d extrusionH="430200" prstMaterial="legacyMatte">
              <a:bevelT w="13500" h="13500" prst="angle"/>
              <a:bevelB w="13500" h="13500" prst="angle"/>
              <a:extrusionClr>
                <a:srgbClr val="063DE8"/>
              </a:extrusionClr>
              <a:contourClr>
                <a:srgbClr val="031E74"/>
              </a:contourClr>
            </a:sp3d>
          </p:spPr>
          <p:txBody>
            <a:bodyPr>
              <a:flatTx/>
            </a:bodyPr>
            <a:lstStyle/>
            <a:p>
              <a:endParaRPr lang="en-CA"/>
            </a:p>
          </p:txBody>
        </p:sp>
        <p:sp>
          <p:nvSpPr>
            <p:cNvPr id="907273" name="Freeform 12">
              <a:extLst>
                <a:ext uri="{FF2B5EF4-FFF2-40B4-BE49-F238E27FC236}">
                  <a16:creationId xmlns:a16="http://schemas.microsoft.com/office/drawing/2014/main" id="{B94EA220-95C2-0307-C42E-9176ED7AD307}"/>
                </a:ext>
              </a:extLst>
            </p:cNvPr>
            <p:cNvSpPr>
              <a:spLocks/>
            </p:cNvSpPr>
            <p:nvPr/>
          </p:nvSpPr>
          <p:spPr bwMode="auto">
            <a:xfrm>
              <a:off x="4675" y="2522"/>
              <a:ext cx="557" cy="291"/>
            </a:xfrm>
            <a:custGeom>
              <a:avLst/>
              <a:gdLst>
                <a:gd name="T0" fmla="*/ 0 w 557"/>
                <a:gd name="T1" fmla="*/ 224 h 291"/>
                <a:gd name="T2" fmla="*/ 0 w 557"/>
                <a:gd name="T3" fmla="*/ 290 h 291"/>
                <a:gd name="T4" fmla="*/ 22 w 557"/>
                <a:gd name="T5" fmla="*/ 273 h 291"/>
                <a:gd name="T6" fmla="*/ 47 w 557"/>
                <a:gd name="T7" fmla="*/ 256 h 291"/>
                <a:gd name="T8" fmla="*/ 80 w 557"/>
                <a:gd name="T9" fmla="*/ 238 h 291"/>
                <a:gd name="T10" fmla="*/ 120 w 557"/>
                <a:gd name="T11" fmla="*/ 216 h 291"/>
                <a:gd name="T12" fmla="*/ 160 w 557"/>
                <a:gd name="T13" fmla="*/ 194 h 291"/>
                <a:gd name="T14" fmla="*/ 201 w 557"/>
                <a:gd name="T15" fmla="*/ 173 h 291"/>
                <a:gd name="T16" fmla="*/ 238 w 557"/>
                <a:gd name="T17" fmla="*/ 155 h 291"/>
                <a:gd name="T18" fmla="*/ 271 w 557"/>
                <a:gd name="T19" fmla="*/ 139 h 291"/>
                <a:gd name="T20" fmla="*/ 308 w 557"/>
                <a:gd name="T21" fmla="*/ 124 h 291"/>
                <a:gd name="T22" fmla="*/ 346 w 557"/>
                <a:gd name="T23" fmla="*/ 109 h 291"/>
                <a:gd name="T24" fmla="*/ 392 w 557"/>
                <a:gd name="T25" fmla="*/ 94 h 291"/>
                <a:gd name="T26" fmla="*/ 435 w 557"/>
                <a:gd name="T27" fmla="*/ 82 h 291"/>
                <a:gd name="T28" fmla="*/ 478 w 557"/>
                <a:gd name="T29" fmla="*/ 71 h 291"/>
                <a:gd name="T30" fmla="*/ 522 w 557"/>
                <a:gd name="T31" fmla="*/ 60 h 291"/>
                <a:gd name="T32" fmla="*/ 556 w 557"/>
                <a:gd name="T33" fmla="*/ 50 h 291"/>
                <a:gd name="T34" fmla="*/ 556 w 557"/>
                <a:gd name="T35" fmla="*/ 0 h 291"/>
                <a:gd name="T36" fmla="*/ 495 w 557"/>
                <a:gd name="T37" fmla="*/ 10 h 291"/>
                <a:gd name="T38" fmla="*/ 406 w 557"/>
                <a:gd name="T39" fmla="*/ 33 h 291"/>
                <a:gd name="T40" fmla="*/ 291 w 557"/>
                <a:gd name="T41" fmla="*/ 61 h 291"/>
                <a:gd name="T42" fmla="*/ 209 w 557"/>
                <a:gd name="T43" fmla="*/ 92 h 291"/>
                <a:gd name="T44" fmla="*/ 131 w 557"/>
                <a:gd name="T45" fmla="*/ 136 h 291"/>
                <a:gd name="T46" fmla="*/ 56 w 557"/>
                <a:gd name="T47" fmla="*/ 173 h 291"/>
                <a:gd name="T48" fmla="*/ 0 w 557"/>
                <a:gd name="T49" fmla="*/ 208 h 291"/>
                <a:gd name="T50" fmla="*/ 0 w 557"/>
                <a:gd name="T51" fmla="*/ 289 h 291"/>
                <a:gd name="T52" fmla="*/ 0 w 557"/>
                <a:gd name="T53" fmla="*/ 288 h 291"/>
                <a:gd name="T54" fmla="*/ 0 w 557"/>
                <a:gd name="T55" fmla="*/ 224 h 2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7"/>
                <a:gd name="T85" fmla="*/ 0 h 291"/>
                <a:gd name="T86" fmla="*/ 557 w 557"/>
                <a:gd name="T87" fmla="*/ 291 h 2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7" h="291">
                  <a:moveTo>
                    <a:pt x="0" y="224"/>
                  </a:moveTo>
                  <a:lnTo>
                    <a:pt x="0" y="290"/>
                  </a:lnTo>
                  <a:lnTo>
                    <a:pt x="22" y="273"/>
                  </a:lnTo>
                  <a:lnTo>
                    <a:pt x="47" y="256"/>
                  </a:lnTo>
                  <a:lnTo>
                    <a:pt x="80" y="238"/>
                  </a:lnTo>
                  <a:lnTo>
                    <a:pt x="120" y="216"/>
                  </a:lnTo>
                  <a:lnTo>
                    <a:pt x="160" y="194"/>
                  </a:lnTo>
                  <a:lnTo>
                    <a:pt x="201" y="173"/>
                  </a:lnTo>
                  <a:lnTo>
                    <a:pt x="238" y="155"/>
                  </a:lnTo>
                  <a:lnTo>
                    <a:pt x="271" y="139"/>
                  </a:lnTo>
                  <a:lnTo>
                    <a:pt x="308" y="124"/>
                  </a:lnTo>
                  <a:lnTo>
                    <a:pt x="346" y="109"/>
                  </a:lnTo>
                  <a:lnTo>
                    <a:pt x="392" y="94"/>
                  </a:lnTo>
                  <a:lnTo>
                    <a:pt x="435" y="82"/>
                  </a:lnTo>
                  <a:lnTo>
                    <a:pt x="478" y="71"/>
                  </a:lnTo>
                  <a:lnTo>
                    <a:pt x="522" y="60"/>
                  </a:lnTo>
                  <a:lnTo>
                    <a:pt x="556" y="50"/>
                  </a:lnTo>
                  <a:lnTo>
                    <a:pt x="556" y="0"/>
                  </a:lnTo>
                  <a:lnTo>
                    <a:pt x="495" y="10"/>
                  </a:lnTo>
                  <a:lnTo>
                    <a:pt x="406" y="33"/>
                  </a:lnTo>
                  <a:lnTo>
                    <a:pt x="291" y="61"/>
                  </a:lnTo>
                  <a:lnTo>
                    <a:pt x="209" y="92"/>
                  </a:lnTo>
                  <a:lnTo>
                    <a:pt x="131" y="136"/>
                  </a:lnTo>
                  <a:lnTo>
                    <a:pt x="56" y="173"/>
                  </a:lnTo>
                  <a:lnTo>
                    <a:pt x="0" y="208"/>
                  </a:lnTo>
                  <a:lnTo>
                    <a:pt x="0" y="289"/>
                  </a:lnTo>
                  <a:lnTo>
                    <a:pt x="0" y="288"/>
                  </a:lnTo>
                  <a:lnTo>
                    <a:pt x="0" y="224"/>
                  </a:lnTo>
                </a:path>
              </a:pathLst>
            </a:custGeom>
            <a:gradFill rotWithShape="0">
              <a:gsLst>
                <a:gs pos="0">
                  <a:srgbClr val="031E74"/>
                </a:gs>
                <a:gs pos="100000">
                  <a:srgbClr val="063DE8"/>
                </a:gs>
              </a:gsLst>
              <a:path path="rect">
                <a:fillToRect l="50000" t="50000" r="50000" b="50000"/>
              </a:path>
            </a:gradFill>
            <a:ln w="9525">
              <a:round/>
              <a:headEnd/>
              <a:tailEnd/>
            </a:ln>
            <a:scene3d>
              <a:camera prst="legacyObliqueTopLeft"/>
              <a:lightRig rig="legacyFlat3" dir="t"/>
            </a:scene3d>
            <a:sp3d extrusionH="430200" prstMaterial="legacyMatte">
              <a:bevelT w="13500" h="13500" prst="angle"/>
              <a:bevelB w="13500" h="13500" prst="angle"/>
              <a:extrusionClr>
                <a:srgbClr val="063DE8"/>
              </a:extrusionClr>
              <a:contourClr>
                <a:srgbClr val="031E74"/>
              </a:contourClr>
            </a:sp3d>
          </p:spPr>
          <p:txBody>
            <a:bodyPr>
              <a:flatTx/>
            </a:bodyPr>
            <a:lstStyle/>
            <a:p>
              <a:endParaRPr lang="en-CA"/>
            </a:p>
          </p:txBody>
        </p:sp>
        <p:sp>
          <p:nvSpPr>
            <p:cNvPr id="907274" name="Freeform 13">
              <a:extLst>
                <a:ext uri="{FF2B5EF4-FFF2-40B4-BE49-F238E27FC236}">
                  <a16:creationId xmlns:a16="http://schemas.microsoft.com/office/drawing/2014/main" id="{8C990029-6EEC-08EA-1E0C-C72B881CE1BF}"/>
                </a:ext>
              </a:extLst>
            </p:cNvPr>
            <p:cNvSpPr>
              <a:spLocks/>
            </p:cNvSpPr>
            <p:nvPr/>
          </p:nvSpPr>
          <p:spPr bwMode="auto">
            <a:xfrm>
              <a:off x="4000" y="2631"/>
              <a:ext cx="667" cy="181"/>
            </a:xfrm>
            <a:custGeom>
              <a:avLst/>
              <a:gdLst>
                <a:gd name="T0" fmla="*/ 0 w 667"/>
                <a:gd name="T1" fmla="*/ 0 h 181"/>
                <a:gd name="T2" fmla="*/ 0 w 667"/>
                <a:gd name="T3" fmla="*/ 55 h 181"/>
                <a:gd name="T4" fmla="*/ 43 w 667"/>
                <a:gd name="T5" fmla="*/ 60 h 181"/>
                <a:gd name="T6" fmla="*/ 87 w 667"/>
                <a:gd name="T7" fmla="*/ 65 h 181"/>
                <a:gd name="T8" fmla="*/ 128 w 667"/>
                <a:gd name="T9" fmla="*/ 71 h 181"/>
                <a:gd name="T10" fmla="*/ 172 w 667"/>
                <a:gd name="T11" fmla="*/ 76 h 181"/>
                <a:gd name="T12" fmla="*/ 222 w 667"/>
                <a:gd name="T13" fmla="*/ 84 h 181"/>
                <a:gd name="T14" fmla="*/ 276 w 667"/>
                <a:gd name="T15" fmla="*/ 92 h 181"/>
                <a:gd name="T16" fmla="*/ 343 w 667"/>
                <a:gd name="T17" fmla="*/ 104 h 181"/>
                <a:gd name="T18" fmla="*/ 410 w 667"/>
                <a:gd name="T19" fmla="*/ 115 h 181"/>
                <a:gd name="T20" fmla="*/ 452 w 667"/>
                <a:gd name="T21" fmla="*/ 123 h 181"/>
                <a:gd name="T22" fmla="*/ 504 w 667"/>
                <a:gd name="T23" fmla="*/ 135 h 181"/>
                <a:gd name="T24" fmla="*/ 559 w 667"/>
                <a:gd name="T25" fmla="*/ 149 h 181"/>
                <a:gd name="T26" fmla="*/ 609 w 667"/>
                <a:gd name="T27" fmla="*/ 162 h 181"/>
                <a:gd name="T28" fmla="*/ 645 w 667"/>
                <a:gd name="T29" fmla="*/ 173 h 181"/>
                <a:gd name="T30" fmla="*/ 666 w 667"/>
                <a:gd name="T31" fmla="*/ 180 h 181"/>
                <a:gd name="T32" fmla="*/ 666 w 667"/>
                <a:gd name="T33" fmla="*/ 111 h 181"/>
                <a:gd name="T34" fmla="*/ 624 w 667"/>
                <a:gd name="T35" fmla="*/ 94 h 181"/>
                <a:gd name="T36" fmla="*/ 541 w 667"/>
                <a:gd name="T37" fmla="*/ 70 h 181"/>
                <a:gd name="T38" fmla="*/ 443 w 667"/>
                <a:gd name="T39" fmla="*/ 46 h 181"/>
                <a:gd name="T40" fmla="*/ 356 w 667"/>
                <a:gd name="T41" fmla="*/ 32 h 181"/>
                <a:gd name="T42" fmla="*/ 255 w 667"/>
                <a:gd name="T43" fmla="*/ 16 h 181"/>
                <a:gd name="T44" fmla="*/ 154 w 667"/>
                <a:gd name="T45" fmla="*/ 5 h 181"/>
                <a:gd name="T46" fmla="*/ 83 w 667"/>
                <a:gd name="T47" fmla="*/ 1 h 181"/>
                <a:gd name="T48" fmla="*/ 0 w 667"/>
                <a:gd name="T49" fmla="*/ 0 h 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7"/>
                <a:gd name="T76" fmla="*/ 0 h 181"/>
                <a:gd name="T77" fmla="*/ 667 w 667"/>
                <a:gd name="T78" fmla="*/ 181 h 1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7" h="181">
                  <a:moveTo>
                    <a:pt x="0" y="0"/>
                  </a:moveTo>
                  <a:lnTo>
                    <a:pt x="0" y="55"/>
                  </a:lnTo>
                  <a:lnTo>
                    <a:pt x="43" y="60"/>
                  </a:lnTo>
                  <a:lnTo>
                    <a:pt x="87" y="65"/>
                  </a:lnTo>
                  <a:lnTo>
                    <a:pt x="128" y="71"/>
                  </a:lnTo>
                  <a:lnTo>
                    <a:pt x="172" y="76"/>
                  </a:lnTo>
                  <a:lnTo>
                    <a:pt x="222" y="84"/>
                  </a:lnTo>
                  <a:lnTo>
                    <a:pt x="276" y="92"/>
                  </a:lnTo>
                  <a:lnTo>
                    <a:pt x="343" y="104"/>
                  </a:lnTo>
                  <a:lnTo>
                    <a:pt x="410" y="115"/>
                  </a:lnTo>
                  <a:lnTo>
                    <a:pt x="452" y="123"/>
                  </a:lnTo>
                  <a:lnTo>
                    <a:pt x="504" y="135"/>
                  </a:lnTo>
                  <a:lnTo>
                    <a:pt x="559" y="149"/>
                  </a:lnTo>
                  <a:lnTo>
                    <a:pt x="609" y="162"/>
                  </a:lnTo>
                  <a:lnTo>
                    <a:pt x="645" y="173"/>
                  </a:lnTo>
                  <a:lnTo>
                    <a:pt x="666" y="180"/>
                  </a:lnTo>
                  <a:lnTo>
                    <a:pt x="666" y="111"/>
                  </a:lnTo>
                  <a:lnTo>
                    <a:pt x="624" y="94"/>
                  </a:lnTo>
                  <a:lnTo>
                    <a:pt x="541" y="70"/>
                  </a:lnTo>
                  <a:lnTo>
                    <a:pt x="443" y="46"/>
                  </a:lnTo>
                  <a:lnTo>
                    <a:pt x="356" y="32"/>
                  </a:lnTo>
                  <a:lnTo>
                    <a:pt x="255" y="16"/>
                  </a:lnTo>
                  <a:lnTo>
                    <a:pt x="154" y="5"/>
                  </a:lnTo>
                  <a:lnTo>
                    <a:pt x="83" y="1"/>
                  </a:lnTo>
                  <a:lnTo>
                    <a:pt x="0" y="0"/>
                  </a:lnTo>
                </a:path>
              </a:pathLst>
            </a:custGeom>
            <a:gradFill rotWithShape="0">
              <a:gsLst>
                <a:gs pos="0">
                  <a:srgbClr val="031E74"/>
                </a:gs>
                <a:gs pos="100000">
                  <a:srgbClr val="063DE8"/>
                </a:gs>
              </a:gsLst>
              <a:path path="rect">
                <a:fillToRect l="50000" t="50000" r="50000" b="50000"/>
              </a:path>
            </a:gradFill>
            <a:ln w="9525">
              <a:round/>
              <a:headEnd/>
              <a:tailEnd/>
            </a:ln>
            <a:scene3d>
              <a:camera prst="legacyObliqueTopLeft"/>
              <a:lightRig rig="legacyFlat3" dir="t"/>
            </a:scene3d>
            <a:sp3d extrusionH="430200" prstMaterial="legacyMatte">
              <a:bevelT w="13500" h="13500" prst="angle"/>
              <a:bevelB w="13500" h="13500" prst="angle"/>
              <a:extrusionClr>
                <a:srgbClr val="063DE8"/>
              </a:extrusionClr>
              <a:contourClr>
                <a:srgbClr val="031E74"/>
              </a:contourClr>
            </a:sp3d>
          </p:spPr>
          <p:txBody>
            <a:bodyPr>
              <a:flatTx/>
            </a:bodyPr>
            <a:lstStyle/>
            <a:p>
              <a:endParaRPr lang="en-CA"/>
            </a:p>
          </p:txBody>
        </p:sp>
        <p:sp>
          <p:nvSpPr>
            <p:cNvPr id="907275" name="Freeform 14">
              <a:extLst>
                <a:ext uri="{FF2B5EF4-FFF2-40B4-BE49-F238E27FC236}">
                  <a16:creationId xmlns:a16="http://schemas.microsoft.com/office/drawing/2014/main" id="{C6CA4D2A-53D3-B20A-1E03-CAC6C5CCC740}"/>
                </a:ext>
              </a:extLst>
            </p:cNvPr>
            <p:cNvSpPr>
              <a:spLocks/>
            </p:cNvSpPr>
            <p:nvPr/>
          </p:nvSpPr>
          <p:spPr bwMode="auto">
            <a:xfrm>
              <a:off x="3359" y="2188"/>
              <a:ext cx="1873" cy="556"/>
            </a:xfrm>
            <a:custGeom>
              <a:avLst/>
              <a:gdLst>
                <a:gd name="T0" fmla="*/ 102 w 1873"/>
                <a:gd name="T1" fmla="*/ 0 h 556"/>
                <a:gd name="T2" fmla="*/ 214 w 1873"/>
                <a:gd name="T3" fmla="*/ 0 h 556"/>
                <a:gd name="T4" fmla="*/ 330 w 1873"/>
                <a:gd name="T5" fmla="*/ 4 h 556"/>
                <a:gd name="T6" fmla="*/ 439 w 1873"/>
                <a:gd name="T7" fmla="*/ 14 h 556"/>
                <a:gd name="T8" fmla="*/ 565 w 1873"/>
                <a:gd name="T9" fmla="*/ 30 h 556"/>
                <a:gd name="T10" fmla="*/ 684 w 1873"/>
                <a:gd name="T11" fmla="*/ 52 h 556"/>
                <a:gd name="T12" fmla="*/ 810 w 1873"/>
                <a:gd name="T13" fmla="*/ 82 h 556"/>
                <a:gd name="T14" fmla="*/ 922 w 1873"/>
                <a:gd name="T15" fmla="*/ 115 h 556"/>
                <a:gd name="T16" fmla="*/ 1030 w 1873"/>
                <a:gd name="T17" fmla="*/ 147 h 556"/>
                <a:gd name="T18" fmla="*/ 1139 w 1873"/>
                <a:gd name="T19" fmla="*/ 183 h 556"/>
                <a:gd name="T20" fmla="*/ 1241 w 1873"/>
                <a:gd name="T21" fmla="*/ 223 h 556"/>
                <a:gd name="T22" fmla="*/ 1340 w 1873"/>
                <a:gd name="T23" fmla="*/ 269 h 556"/>
                <a:gd name="T24" fmla="*/ 1422 w 1873"/>
                <a:gd name="T25" fmla="*/ 316 h 556"/>
                <a:gd name="T26" fmla="*/ 1476 w 1873"/>
                <a:gd name="T27" fmla="*/ 359 h 556"/>
                <a:gd name="T28" fmla="*/ 1816 w 1873"/>
                <a:gd name="T29" fmla="*/ 345 h 556"/>
                <a:gd name="T30" fmla="*/ 1701 w 1873"/>
                <a:gd name="T31" fmla="*/ 375 h 556"/>
                <a:gd name="T32" fmla="*/ 1619 w 1873"/>
                <a:gd name="T33" fmla="*/ 399 h 556"/>
                <a:gd name="T34" fmla="*/ 1552 w 1873"/>
                <a:gd name="T35" fmla="*/ 425 h 556"/>
                <a:gd name="T36" fmla="*/ 1487 w 1873"/>
                <a:gd name="T37" fmla="*/ 456 h 556"/>
                <a:gd name="T38" fmla="*/ 1411 w 1873"/>
                <a:gd name="T39" fmla="*/ 496 h 556"/>
                <a:gd name="T40" fmla="*/ 1340 w 1873"/>
                <a:gd name="T41" fmla="*/ 536 h 556"/>
                <a:gd name="T42" fmla="*/ 1279 w 1873"/>
                <a:gd name="T43" fmla="*/ 546 h 556"/>
                <a:gd name="T44" fmla="*/ 1215 w 1873"/>
                <a:gd name="T45" fmla="*/ 528 h 556"/>
                <a:gd name="T46" fmla="*/ 1137 w 1873"/>
                <a:gd name="T47" fmla="*/ 509 h 556"/>
                <a:gd name="T48" fmla="*/ 1065 w 1873"/>
                <a:gd name="T49" fmla="*/ 495 h 556"/>
                <a:gd name="T50" fmla="*/ 983 w 1873"/>
                <a:gd name="T51" fmla="*/ 482 h 556"/>
                <a:gd name="T52" fmla="*/ 900 w 1873"/>
                <a:gd name="T53" fmla="*/ 469 h 556"/>
                <a:gd name="T54" fmla="*/ 819 w 1873"/>
                <a:gd name="T55" fmla="*/ 459 h 556"/>
                <a:gd name="T56" fmla="*/ 742 w 1873"/>
                <a:gd name="T57" fmla="*/ 449 h 556"/>
                <a:gd name="T58" fmla="*/ 638 w 1873"/>
                <a:gd name="T59" fmla="*/ 440 h 556"/>
                <a:gd name="T60" fmla="*/ 1020 w 1873"/>
                <a:gd name="T61" fmla="*/ 365 h 556"/>
                <a:gd name="T62" fmla="*/ 929 w 1873"/>
                <a:gd name="T63" fmla="*/ 296 h 556"/>
                <a:gd name="T64" fmla="*/ 861 w 1873"/>
                <a:gd name="T65" fmla="*/ 255 h 556"/>
                <a:gd name="T66" fmla="*/ 762 w 1873"/>
                <a:gd name="T67" fmla="*/ 201 h 556"/>
                <a:gd name="T68" fmla="*/ 677 w 1873"/>
                <a:gd name="T69" fmla="*/ 159 h 556"/>
                <a:gd name="T70" fmla="*/ 609 w 1873"/>
                <a:gd name="T71" fmla="*/ 127 h 556"/>
                <a:gd name="T72" fmla="*/ 524 w 1873"/>
                <a:gd name="T73" fmla="*/ 95 h 556"/>
                <a:gd name="T74" fmla="*/ 436 w 1873"/>
                <a:gd name="T75" fmla="*/ 68 h 556"/>
                <a:gd name="T76" fmla="*/ 330 w 1873"/>
                <a:gd name="T77" fmla="*/ 46 h 556"/>
                <a:gd name="T78" fmla="*/ 218 w 1873"/>
                <a:gd name="T79" fmla="*/ 30 h 556"/>
                <a:gd name="T80" fmla="*/ 99 w 1873"/>
                <a:gd name="T81" fmla="*/ 16 h 5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73"/>
                <a:gd name="T124" fmla="*/ 0 h 556"/>
                <a:gd name="T125" fmla="*/ 1873 w 1873"/>
                <a:gd name="T126" fmla="*/ 556 h 5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73" h="556">
                  <a:moveTo>
                    <a:pt x="0" y="4"/>
                  </a:moveTo>
                  <a:lnTo>
                    <a:pt x="102" y="0"/>
                  </a:lnTo>
                  <a:lnTo>
                    <a:pt x="153" y="0"/>
                  </a:lnTo>
                  <a:lnTo>
                    <a:pt x="214" y="0"/>
                  </a:lnTo>
                  <a:lnTo>
                    <a:pt x="272" y="2"/>
                  </a:lnTo>
                  <a:lnTo>
                    <a:pt x="330" y="4"/>
                  </a:lnTo>
                  <a:lnTo>
                    <a:pt x="388" y="8"/>
                  </a:lnTo>
                  <a:lnTo>
                    <a:pt x="439" y="14"/>
                  </a:lnTo>
                  <a:lnTo>
                    <a:pt x="497" y="20"/>
                  </a:lnTo>
                  <a:lnTo>
                    <a:pt x="565" y="30"/>
                  </a:lnTo>
                  <a:lnTo>
                    <a:pt x="626" y="42"/>
                  </a:lnTo>
                  <a:lnTo>
                    <a:pt x="684" y="52"/>
                  </a:lnTo>
                  <a:lnTo>
                    <a:pt x="749" y="66"/>
                  </a:lnTo>
                  <a:lnTo>
                    <a:pt x="810" y="82"/>
                  </a:lnTo>
                  <a:lnTo>
                    <a:pt x="871" y="99"/>
                  </a:lnTo>
                  <a:lnTo>
                    <a:pt x="922" y="115"/>
                  </a:lnTo>
                  <a:lnTo>
                    <a:pt x="980" y="131"/>
                  </a:lnTo>
                  <a:lnTo>
                    <a:pt x="1030" y="147"/>
                  </a:lnTo>
                  <a:lnTo>
                    <a:pt x="1085" y="165"/>
                  </a:lnTo>
                  <a:lnTo>
                    <a:pt x="1139" y="183"/>
                  </a:lnTo>
                  <a:lnTo>
                    <a:pt x="1194" y="205"/>
                  </a:lnTo>
                  <a:lnTo>
                    <a:pt x="1241" y="223"/>
                  </a:lnTo>
                  <a:lnTo>
                    <a:pt x="1292" y="247"/>
                  </a:lnTo>
                  <a:lnTo>
                    <a:pt x="1340" y="269"/>
                  </a:lnTo>
                  <a:lnTo>
                    <a:pt x="1384" y="292"/>
                  </a:lnTo>
                  <a:lnTo>
                    <a:pt x="1422" y="316"/>
                  </a:lnTo>
                  <a:lnTo>
                    <a:pt x="1452" y="337"/>
                  </a:lnTo>
                  <a:lnTo>
                    <a:pt x="1476" y="359"/>
                  </a:lnTo>
                  <a:lnTo>
                    <a:pt x="1872" y="330"/>
                  </a:lnTo>
                  <a:lnTo>
                    <a:pt x="1816" y="345"/>
                  </a:lnTo>
                  <a:lnTo>
                    <a:pt x="1752" y="361"/>
                  </a:lnTo>
                  <a:lnTo>
                    <a:pt x="1701" y="375"/>
                  </a:lnTo>
                  <a:lnTo>
                    <a:pt x="1661" y="386"/>
                  </a:lnTo>
                  <a:lnTo>
                    <a:pt x="1619" y="399"/>
                  </a:lnTo>
                  <a:lnTo>
                    <a:pt x="1585" y="412"/>
                  </a:lnTo>
                  <a:lnTo>
                    <a:pt x="1552" y="425"/>
                  </a:lnTo>
                  <a:lnTo>
                    <a:pt x="1519" y="440"/>
                  </a:lnTo>
                  <a:lnTo>
                    <a:pt x="1487" y="456"/>
                  </a:lnTo>
                  <a:lnTo>
                    <a:pt x="1449" y="475"/>
                  </a:lnTo>
                  <a:lnTo>
                    <a:pt x="1411" y="496"/>
                  </a:lnTo>
                  <a:lnTo>
                    <a:pt x="1377" y="513"/>
                  </a:lnTo>
                  <a:lnTo>
                    <a:pt x="1340" y="536"/>
                  </a:lnTo>
                  <a:lnTo>
                    <a:pt x="1309" y="555"/>
                  </a:lnTo>
                  <a:lnTo>
                    <a:pt x="1279" y="546"/>
                  </a:lnTo>
                  <a:lnTo>
                    <a:pt x="1248" y="536"/>
                  </a:lnTo>
                  <a:lnTo>
                    <a:pt x="1215" y="528"/>
                  </a:lnTo>
                  <a:lnTo>
                    <a:pt x="1177" y="518"/>
                  </a:lnTo>
                  <a:lnTo>
                    <a:pt x="1137" y="509"/>
                  </a:lnTo>
                  <a:lnTo>
                    <a:pt x="1101" y="501"/>
                  </a:lnTo>
                  <a:lnTo>
                    <a:pt x="1065" y="495"/>
                  </a:lnTo>
                  <a:lnTo>
                    <a:pt x="1026" y="488"/>
                  </a:lnTo>
                  <a:lnTo>
                    <a:pt x="983" y="482"/>
                  </a:lnTo>
                  <a:lnTo>
                    <a:pt x="939" y="475"/>
                  </a:lnTo>
                  <a:lnTo>
                    <a:pt x="900" y="469"/>
                  </a:lnTo>
                  <a:lnTo>
                    <a:pt x="861" y="463"/>
                  </a:lnTo>
                  <a:lnTo>
                    <a:pt x="819" y="459"/>
                  </a:lnTo>
                  <a:lnTo>
                    <a:pt x="779" y="454"/>
                  </a:lnTo>
                  <a:lnTo>
                    <a:pt x="742" y="449"/>
                  </a:lnTo>
                  <a:lnTo>
                    <a:pt x="698" y="444"/>
                  </a:lnTo>
                  <a:lnTo>
                    <a:pt x="638" y="440"/>
                  </a:lnTo>
                  <a:lnTo>
                    <a:pt x="1047" y="397"/>
                  </a:lnTo>
                  <a:lnTo>
                    <a:pt x="1020" y="365"/>
                  </a:lnTo>
                  <a:lnTo>
                    <a:pt x="987" y="341"/>
                  </a:lnTo>
                  <a:lnTo>
                    <a:pt x="929" y="296"/>
                  </a:lnTo>
                  <a:lnTo>
                    <a:pt x="895" y="275"/>
                  </a:lnTo>
                  <a:lnTo>
                    <a:pt x="861" y="255"/>
                  </a:lnTo>
                  <a:lnTo>
                    <a:pt x="800" y="221"/>
                  </a:lnTo>
                  <a:lnTo>
                    <a:pt x="762" y="201"/>
                  </a:lnTo>
                  <a:lnTo>
                    <a:pt x="718" y="177"/>
                  </a:lnTo>
                  <a:lnTo>
                    <a:pt x="677" y="159"/>
                  </a:lnTo>
                  <a:lnTo>
                    <a:pt x="643" y="143"/>
                  </a:lnTo>
                  <a:lnTo>
                    <a:pt x="609" y="127"/>
                  </a:lnTo>
                  <a:lnTo>
                    <a:pt x="568" y="111"/>
                  </a:lnTo>
                  <a:lnTo>
                    <a:pt x="524" y="95"/>
                  </a:lnTo>
                  <a:lnTo>
                    <a:pt x="480" y="82"/>
                  </a:lnTo>
                  <a:lnTo>
                    <a:pt x="436" y="68"/>
                  </a:lnTo>
                  <a:lnTo>
                    <a:pt x="381" y="56"/>
                  </a:lnTo>
                  <a:lnTo>
                    <a:pt x="330" y="46"/>
                  </a:lnTo>
                  <a:lnTo>
                    <a:pt x="272" y="38"/>
                  </a:lnTo>
                  <a:lnTo>
                    <a:pt x="218" y="30"/>
                  </a:lnTo>
                  <a:lnTo>
                    <a:pt x="160" y="22"/>
                  </a:lnTo>
                  <a:lnTo>
                    <a:pt x="99" y="16"/>
                  </a:lnTo>
                  <a:lnTo>
                    <a:pt x="0" y="4"/>
                  </a:lnTo>
                </a:path>
              </a:pathLst>
            </a:custGeom>
            <a:gradFill rotWithShape="0">
              <a:gsLst>
                <a:gs pos="0">
                  <a:srgbClr val="031E74"/>
                </a:gs>
                <a:gs pos="100000">
                  <a:srgbClr val="063DE8"/>
                </a:gs>
              </a:gsLst>
              <a:path path="rect">
                <a:fillToRect l="50000" t="50000" r="50000" b="50000"/>
              </a:path>
            </a:gradFill>
            <a:ln w="9525">
              <a:round/>
              <a:headEnd/>
              <a:tailEnd/>
            </a:ln>
            <a:scene3d>
              <a:camera prst="legacyObliqueTopLeft"/>
              <a:lightRig rig="legacyFlat3" dir="t"/>
            </a:scene3d>
            <a:sp3d extrusionH="430200" prstMaterial="legacyMatte">
              <a:bevelT w="13500" h="13500" prst="angle"/>
              <a:bevelB w="13500" h="13500" prst="angle"/>
              <a:extrusionClr>
                <a:srgbClr val="063DE8"/>
              </a:extrusionClr>
              <a:contourClr>
                <a:srgbClr val="031E74"/>
              </a:contourClr>
            </a:sp3d>
          </p:spPr>
          <p:txBody>
            <a:bodyPr>
              <a:flatTx/>
            </a:bodyPr>
            <a:lstStyle/>
            <a:p>
              <a:endParaRPr lang="en-CA"/>
            </a:p>
          </p:txBody>
        </p:sp>
      </p:grpSp>
      <p:sp>
        <p:nvSpPr>
          <p:cNvPr id="907271" name="Rectangle 15">
            <a:extLst>
              <a:ext uri="{FF2B5EF4-FFF2-40B4-BE49-F238E27FC236}">
                <a16:creationId xmlns:a16="http://schemas.microsoft.com/office/drawing/2014/main" id="{727DC554-8A6C-A41A-A76F-AB3CC8BE2D51}"/>
              </a:ext>
            </a:extLst>
          </p:cNvPr>
          <p:cNvSpPr>
            <a:spLocks noGrp="1" noChangeArrowheads="1"/>
          </p:cNvSpPr>
          <p:nvPr>
            <p:ph type="title"/>
          </p:nvPr>
        </p:nvSpPr>
        <p:spPr/>
        <p:txBody>
          <a:bodyPr/>
          <a:lstStyle/>
          <a:p>
            <a:pPr algn="ctr" eaLnBrk="1" hangingPunct="1"/>
            <a:r>
              <a:rPr lang="en-US" altLang="en-US">
                <a:solidFill>
                  <a:srgbClr val="FF0000"/>
                </a:solidFill>
              </a:rPr>
              <a:t>Evaluating Advertising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2119683"/>
                                        </p:tgtEl>
                                        <p:attrNameLst>
                                          <p:attrName>style.visibility</p:attrName>
                                        </p:attrNameLst>
                                      </p:cBhvr>
                                      <p:to>
                                        <p:strVal val="visible"/>
                                      </p:to>
                                    </p:set>
                                    <p:anim to="" calcmode="lin" valueType="num">
                                      <p:cBhvr>
                                        <p:cTn id="7" dur="1" fill="hold"/>
                                        <p:tgtEl>
                                          <p:spTgt spid="2119683"/>
                                        </p:tgtEl>
                                        <p:attrNameLst>
                                          <p:attrName/>
                                        </p:attrNameLst>
                                      </p:cBhvr>
                                    </p:anim>
                                  </p:childTnLst>
                                </p:cTn>
                              </p:par>
                            </p:childTnLst>
                          </p:cTn>
                        </p:par>
                        <p:par>
                          <p:cTn id="8" fill="hold" nodeType="afterGroup">
                            <p:stCondLst>
                              <p:cond delay="500"/>
                            </p:stCondLst>
                            <p:childTnLst>
                              <p:par>
                                <p:cTn id="9" presetID="24"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anim to="" calcmode="lin" valueType="num">
                                      <p:cBhvr>
                                        <p:cTn id="11" dur="1" fill="hold"/>
                                        <p:tgtEl>
                                          <p:spTgt spid="2"/>
                                        </p:tgtEl>
                                        <p:attrNameLst>
                                          <p:attrName/>
                                        </p:attrNameLst>
                                      </p:cBhvr>
                                    </p:anim>
                                  </p:childTnLst>
                                </p:cTn>
                              </p:par>
                            </p:childTnLst>
                          </p:cTn>
                        </p:par>
                        <p:par>
                          <p:cTn id="12" fill="hold" nodeType="afterGroup">
                            <p:stCondLst>
                              <p:cond delay="1000"/>
                            </p:stCondLst>
                            <p:childTnLst>
                              <p:par>
                                <p:cTn id="13" presetID="24" presetClass="entr" presetSubtype="0" fill="hold" nodeType="afterEffect">
                                  <p:stCondLst>
                                    <p:cond delay="0"/>
                                  </p:stCondLst>
                                  <p:childTnLst>
                                    <p:set>
                                      <p:cBhvr>
                                        <p:cTn id="14" dur="1" fill="hold">
                                          <p:stCondLst>
                                            <p:cond delay="499"/>
                                          </p:stCondLst>
                                        </p:cTn>
                                        <p:tgtEl>
                                          <p:spTgt spid="2119682"/>
                                        </p:tgtEl>
                                        <p:attrNameLst>
                                          <p:attrName>style.visibility</p:attrName>
                                        </p:attrNameLst>
                                      </p:cBhvr>
                                      <p:to>
                                        <p:strVal val="visible"/>
                                      </p:to>
                                    </p:set>
                                    <p:anim to="" calcmode="lin" valueType="num">
                                      <p:cBhvr>
                                        <p:cTn id="15" dur="1" fill="hold"/>
                                        <p:tgtEl>
                                          <p:spTgt spid="2119682"/>
                                        </p:tgtEl>
                                        <p:attrNameLst>
                                          <p:attrName/>
                                        </p:attrNameLst>
                                      </p:cBhvr>
                                    </p:anim>
                                  </p:childTnLst>
                                </p:cTn>
                              </p:par>
                            </p:childTnLst>
                          </p:cTn>
                        </p:par>
                        <p:par>
                          <p:cTn id="16" fill="hold" nodeType="afterGroup">
                            <p:stCondLst>
                              <p:cond delay="1500"/>
                            </p:stCondLst>
                            <p:childTnLst>
                              <p:par>
                                <p:cTn id="17" presetID="24" presetClass="entr" presetSubtype="0" fill="hold" nodeType="afterEffect">
                                  <p:stCondLst>
                                    <p:cond delay="0"/>
                                  </p:stCondLst>
                                  <p:childTnLst>
                                    <p:set>
                                      <p:cBhvr>
                                        <p:cTn id="18" dur="1" fill="hold">
                                          <p:stCondLst>
                                            <p:cond delay="499"/>
                                          </p:stCondLst>
                                        </p:cTn>
                                        <p:tgtEl>
                                          <p:spTgt spid="3"/>
                                        </p:tgtEl>
                                        <p:attrNameLst>
                                          <p:attrName>style.visibility</p:attrName>
                                        </p:attrNameLst>
                                      </p:cBhvr>
                                      <p:to>
                                        <p:strVal val="visible"/>
                                      </p:to>
                                    </p:set>
                                    <p:anim to="" calcmode="lin" valueType="num">
                                      <p:cBhvr>
                                        <p:cTn id="19" dur="1" fill="hold"/>
                                        <p:tgtEl>
                                          <p:spTgt spid="3"/>
                                        </p:tgtEl>
                                        <p:attrNameLst>
                                          <p:attrName/>
                                        </p:attrNameLst>
                                      </p:cBhvr>
                                    </p:anim>
                                  </p:childTnLst>
                                </p:cTn>
                              </p:par>
                            </p:childTnLst>
                          </p:cTn>
                        </p:par>
                        <p:par>
                          <p:cTn id="20" fill="hold" nodeType="afterGroup">
                            <p:stCondLst>
                              <p:cond delay="2000"/>
                            </p:stCondLst>
                            <p:childTnLst>
                              <p:par>
                                <p:cTn id="21" presetID="24" presetClass="entr" presetSubtype="0" fill="hold" nodeType="afterEffect">
                                  <p:stCondLst>
                                    <p:cond delay="0"/>
                                  </p:stCondLst>
                                  <p:childTnLst>
                                    <p:set>
                                      <p:cBhvr>
                                        <p:cTn id="22" dur="1" fill="hold">
                                          <p:stCondLst>
                                            <p:cond delay="499"/>
                                          </p:stCondLst>
                                        </p:cTn>
                                        <p:tgtEl>
                                          <p:spTgt spid="2119684"/>
                                        </p:tgtEl>
                                        <p:attrNameLst>
                                          <p:attrName>style.visibility</p:attrName>
                                        </p:attrNameLst>
                                      </p:cBhvr>
                                      <p:to>
                                        <p:strVal val="visible"/>
                                      </p:to>
                                    </p:set>
                                    <p:anim to="" calcmode="lin" valueType="num">
                                      <p:cBhvr>
                                        <p:cTn id="23" dur="1" fill="hold"/>
                                        <p:tgtEl>
                                          <p:spTgt spid="21196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682" grpId="0" animBg="1" autoUpdateAnimBg="0"/>
      <p:bldP spid="2119683" grpId="0" animBg="1" autoUpdateAnimBg="0"/>
      <p:bldP spid="2119684"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FD7043C5-3BA4-9AB0-48CA-45DFBBD9AF76}"/>
              </a:ext>
            </a:extLst>
          </p:cNvPr>
          <p:cNvSpPr>
            <a:spLocks noGrp="1" noChangeArrowheads="1"/>
          </p:cNvSpPr>
          <p:nvPr>
            <p:ph type="title"/>
          </p:nvPr>
        </p:nvSpPr>
        <p:spPr/>
        <p:txBody>
          <a:bodyPr/>
          <a:lstStyle/>
          <a:p>
            <a:pPr eaLnBrk="1" hangingPunct="1"/>
            <a:r>
              <a:rPr lang="en-US" altLang="en-US" b="1">
                <a:solidFill>
                  <a:srgbClr val="FF0000"/>
                </a:solidFill>
              </a:rPr>
              <a:t>Evaluating Advertising</a:t>
            </a:r>
          </a:p>
        </p:txBody>
      </p:sp>
      <p:sp>
        <p:nvSpPr>
          <p:cNvPr id="909315" name="Rectangle 3">
            <a:extLst>
              <a:ext uri="{FF2B5EF4-FFF2-40B4-BE49-F238E27FC236}">
                <a16:creationId xmlns:a16="http://schemas.microsoft.com/office/drawing/2014/main" id="{B3B68EE3-D9FD-14EB-77AF-34E85BB1ED89}"/>
              </a:ext>
            </a:extLst>
          </p:cNvPr>
          <p:cNvSpPr>
            <a:spLocks noGrp="1" noChangeArrowheads="1"/>
          </p:cNvSpPr>
          <p:nvPr>
            <p:ph type="body" idx="1"/>
          </p:nvPr>
        </p:nvSpPr>
        <p:spPr>
          <a:xfrm>
            <a:off x="1752600" y="1905000"/>
            <a:ext cx="8305800" cy="4114800"/>
          </a:xfrm>
        </p:spPr>
        <p:txBody>
          <a:bodyPr/>
          <a:lstStyle/>
          <a:p>
            <a:pPr eaLnBrk="1" hangingPunct="1">
              <a:buFont typeface="Wingdings" panose="05000000000000000000" pitchFamily="2" charset="2"/>
              <a:buNone/>
            </a:pPr>
            <a:r>
              <a:rPr lang="en-US" altLang="en-US" b="1" u="sng"/>
              <a:t>1-Pre-testing :</a:t>
            </a:r>
          </a:p>
          <a:p>
            <a:pPr eaLnBrk="1" hangingPunct="1">
              <a:buFont typeface="Wingdings" panose="05000000000000000000" pitchFamily="2" charset="2"/>
              <a:buNone/>
            </a:pPr>
            <a:r>
              <a:rPr lang="en-US" altLang="en-US"/>
              <a:t>-Focus group </a:t>
            </a:r>
          </a:p>
          <a:p>
            <a:pPr eaLnBrk="1" hangingPunct="1">
              <a:buFont typeface="Wingdings" panose="05000000000000000000" pitchFamily="2" charset="2"/>
              <a:buNone/>
            </a:pPr>
            <a:endParaRPr lang="en-US" altLang="en-US"/>
          </a:p>
          <a:p>
            <a:pPr eaLnBrk="1" hangingPunct="1">
              <a:buFont typeface="Wingdings" panose="05000000000000000000" pitchFamily="2" charset="2"/>
              <a:buNone/>
            </a:pPr>
            <a:r>
              <a:rPr lang="en-US" altLang="en-US" b="1" u="sng"/>
              <a:t>2-Post-testing :</a:t>
            </a:r>
          </a:p>
          <a:p>
            <a:pPr eaLnBrk="1" hangingPunct="1">
              <a:buFont typeface="Wingdings" panose="05000000000000000000" pitchFamily="2" charset="2"/>
              <a:buNone/>
            </a:pPr>
            <a:r>
              <a:rPr lang="en-US" altLang="en-US"/>
              <a:t>-Recognition test</a:t>
            </a:r>
          </a:p>
          <a:p>
            <a:pPr eaLnBrk="1" hangingPunct="1">
              <a:buFont typeface="Wingdings" panose="05000000000000000000" pitchFamily="2" charset="2"/>
              <a:buNone/>
            </a:pPr>
            <a:r>
              <a:rPr lang="en-US" altLang="en-US"/>
              <a:t>-Recall test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a:extLst>
              <a:ext uri="{FF2B5EF4-FFF2-40B4-BE49-F238E27FC236}">
                <a16:creationId xmlns:a16="http://schemas.microsoft.com/office/drawing/2014/main" id="{F404799F-C0D1-3C72-9B47-FBD7A4C443EE}"/>
              </a:ext>
            </a:extLst>
          </p:cNvPr>
          <p:cNvSpPr>
            <a:spLocks noGrp="1" noChangeArrowheads="1"/>
          </p:cNvSpPr>
          <p:nvPr>
            <p:ph type="title"/>
          </p:nvPr>
        </p:nvSpPr>
        <p:spPr>
          <a:xfrm>
            <a:off x="2209800" y="0"/>
            <a:ext cx="8458200" cy="1600200"/>
          </a:xfrm>
        </p:spPr>
        <p:txBody>
          <a:bodyPr/>
          <a:lstStyle/>
          <a:p>
            <a:pPr algn="ctr" eaLnBrk="1" hangingPunct="1"/>
            <a:r>
              <a:rPr lang="en-GB" altLang="en-US">
                <a:solidFill>
                  <a:srgbClr val="FF0000"/>
                </a:solidFill>
              </a:rPr>
              <a:t> Developing the advertising campaign</a:t>
            </a:r>
            <a:endParaRPr lang="en-GB" altLang="en-US" b="1">
              <a:solidFill>
                <a:srgbClr val="FF0000"/>
              </a:solidFill>
            </a:endParaRPr>
          </a:p>
        </p:txBody>
      </p:sp>
      <p:sp>
        <p:nvSpPr>
          <p:cNvPr id="910339" name="Rectangle 3">
            <a:extLst>
              <a:ext uri="{FF2B5EF4-FFF2-40B4-BE49-F238E27FC236}">
                <a16:creationId xmlns:a16="http://schemas.microsoft.com/office/drawing/2014/main" id="{B543BBB6-96B9-DD74-82E9-39FB9F72FD89}"/>
              </a:ext>
            </a:extLst>
          </p:cNvPr>
          <p:cNvSpPr>
            <a:spLocks noGrp="1" noChangeArrowheads="1"/>
          </p:cNvSpPr>
          <p:nvPr>
            <p:ph type="body" idx="1"/>
          </p:nvPr>
        </p:nvSpPr>
        <p:spPr>
          <a:xfrm>
            <a:off x="1676400" y="1828800"/>
            <a:ext cx="8458200" cy="4572000"/>
          </a:xfrm>
        </p:spPr>
        <p:txBody>
          <a:bodyPr/>
          <a:lstStyle/>
          <a:p>
            <a:pPr eaLnBrk="1" hangingPunct="1"/>
            <a:r>
              <a:rPr lang="en-GB" altLang="en-US"/>
              <a:t>Identify and analyse advertising target</a:t>
            </a:r>
          </a:p>
          <a:p>
            <a:pPr eaLnBrk="1" hangingPunct="1"/>
            <a:r>
              <a:rPr lang="en-GB" altLang="en-US"/>
              <a:t>Define objectives</a:t>
            </a:r>
          </a:p>
          <a:p>
            <a:pPr eaLnBrk="1" hangingPunct="1"/>
            <a:r>
              <a:rPr lang="en-GB" altLang="en-US"/>
              <a:t>Create advertising platform</a:t>
            </a:r>
          </a:p>
          <a:p>
            <a:pPr eaLnBrk="1" hangingPunct="1"/>
            <a:r>
              <a:rPr lang="en-GB" altLang="en-US"/>
              <a:t>Determine budget</a:t>
            </a:r>
          </a:p>
          <a:p>
            <a:pPr eaLnBrk="1" hangingPunct="1"/>
            <a:r>
              <a:rPr lang="en-GB" altLang="en-US"/>
              <a:t>Develop media plan</a:t>
            </a:r>
          </a:p>
          <a:p>
            <a:pPr eaLnBrk="1" hangingPunct="1"/>
            <a:r>
              <a:rPr lang="en-GB" altLang="en-US"/>
              <a:t>Create advertising message</a:t>
            </a:r>
          </a:p>
          <a:p>
            <a:pPr eaLnBrk="1" hangingPunct="1"/>
            <a:r>
              <a:rPr lang="en-GB" altLang="en-US"/>
              <a:t>Implement campaign</a:t>
            </a:r>
          </a:p>
          <a:p>
            <a:pPr eaLnBrk="1" hangingPunct="1"/>
            <a:r>
              <a:rPr lang="en-GB" altLang="en-US"/>
              <a:t>Evaluate effectiveness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a:extLst>
              <a:ext uri="{FF2B5EF4-FFF2-40B4-BE49-F238E27FC236}">
                <a16:creationId xmlns:a16="http://schemas.microsoft.com/office/drawing/2014/main" id="{3AC1AF98-7113-2D42-137E-F2A77AC6FEF5}"/>
              </a:ext>
            </a:extLst>
          </p:cNvPr>
          <p:cNvSpPr>
            <a:spLocks noGrp="1" noChangeArrowheads="1"/>
          </p:cNvSpPr>
          <p:nvPr>
            <p:ph type="title"/>
          </p:nvPr>
        </p:nvSpPr>
        <p:spPr/>
        <p:txBody>
          <a:bodyPr/>
          <a:lstStyle/>
          <a:p>
            <a:pPr eaLnBrk="1" hangingPunct="1"/>
            <a:r>
              <a:rPr lang="en-US" altLang="en-US">
                <a:solidFill>
                  <a:srgbClr val="FF0000"/>
                </a:solidFill>
              </a:rPr>
              <a:t>Types of media available</a:t>
            </a:r>
          </a:p>
        </p:txBody>
      </p:sp>
      <p:sp>
        <p:nvSpPr>
          <p:cNvPr id="911363" name="Rectangle 3">
            <a:extLst>
              <a:ext uri="{FF2B5EF4-FFF2-40B4-BE49-F238E27FC236}">
                <a16:creationId xmlns:a16="http://schemas.microsoft.com/office/drawing/2014/main" id="{E19FFF18-7277-3453-ABD6-27CC3186D02B}"/>
              </a:ext>
            </a:extLst>
          </p:cNvPr>
          <p:cNvSpPr>
            <a:spLocks noGrp="1" noChangeArrowheads="1"/>
          </p:cNvSpPr>
          <p:nvPr>
            <p:ph type="body" idx="1"/>
          </p:nvPr>
        </p:nvSpPr>
        <p:spPr>
          <a:xfrm>
            <a:off x="1828800" y="1905000"/>
            <a:ext cx="8229600" cy="4114800"/>
          </a:xfrm>
        </p:spPr>
        <p:txBody>
          <a:bodyPr/>
          <a:lstStyle/>
          <a:p>
            <a:pPr eaLnBrk="1" hangingPunct="1"/>
            <a:r>
              <a:rPr lang="en-US" altLang="en-US"/>
              <a:t>Broadcast - TV &amp; Radio</a:t>
            </a:r>
          </a:p>
          <a:p>
            <a:pPr eaLnBrk="1" hangingPunct="1"/>
            <a:r>
              <a:rPr lang="en-US" altLang="en-US"/>
              <a:t>Print - Newspapers &amp; Magazines</a:t>
            </a:r>
          </a:p>
          <a:p>
            <a:pPr eaLnBrk="1" hangingPunct="1"/>
            <a:r>
              <a:rPr lang="en-US" altLang="en-US"/>
              <a:t>Outdoor - Billboards &amp; Transit</a:t>
            </a:r>
          </a:p>
          <a:p>
            <a:pPr eaLnBrk="1" hangingPunct="1"/>
            <a:r>
              <a:rPr lang="en-US" altLang="en-US"/>
              <a:t>New - CD-ROM, Internet, etc</a:t>
            </a:r>
          </a:p>
          <a:p>
            <a:pPr eaLnBrk="1" hangingPunct="1"/>
            <a:r>
              <a:rPr lang="en-US" altLang="en-US"/>
              <a:t>In-Store - POP &amp; packaging</a:t>
            </a:r>
          </a:p>
          <a:p>
            <a:pPr eaLnBrk="1" hangingPunct="1"/>
            <a:r>
              <a:rPr lang="en-US" altLang="en-US"/>
              <a:t>Other - Cinema, product placement, exhibitions, etc</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32994" name="Rectangle 2">
            <a:extLst>
              <a:ext uri="{FF2B5EF4-FFF2-40B4-BE49-F238E27FC236}">
                <a16:creationId xmlns:a16="http://schemas.microsoft.com/office/drawing/2014/main" id="{319F64FE-6013-DB23-2419-6F50D1AC81F6}"/>
              </a:ext>
            </a:extLst>
          </p:cNvPr>
          <p:cNvSpPr>
            <a:spLocks noGrp="1" noChangeArrowheads="1"/>
          </p:cNvSpPr>
          <p:nvPr>
            <p:ph type="title"/>
          </p:nvPr>
        </p:nvSpPr>
        <p:spPr>
          <a:xfrm>
            <a:off x="4419600" y="381000"/>
            <a:ext cx="7772400" cy="641350"/>
          </a:xfrm>
        </p:spPr>
        <p:txBody>
          <a:bodyPr>
            <a:normAutofit fontScale="90000"/>
          </a:bodyPr>
          <a:lstStyle/>
          <a:p>
            <a:pPr eaLnBrk="1" hangingPunct="1"/>
            <a:r>
              <a:rPr lang="en-GB" altLang="en-US" sz="4600">
                <a:solidFill>
                  <a:srgbClr val="FF0000"/>
                </a:solidFill>
              </a:rPr>
              <a:t>Television</a:t>
            </a:r>
          </a:p>
        </p:txBody>
      </p:sp>
      <p:sp>
        <p:nvSpPr>
          <p:cNvPr id="2132995" name="Rectangle 3">
            <a:extLst>
              <a:ext uri="{FF2B5EF4-FFF2-40B4-BE49-F238E27FC236}">
                <a16:creationId xmlns:a16="http://schemas.microsoft.com/office/drawing/2014/main" id="{5E6E0074-635C-1D27-CA10-8E3FFC856677}"/>
              </a:ext>
            </a:extLst>
          </p:cNvPr>
          <p:cNvSpPr>
            <a:spLocks noGrp="1" noChangeArrowheads="1"/>
          </p:cNvSpPr>
          <p:nvPr>
            <p:ph type="body" sz="half" idx="1"/>
          </p:nvPr>
        </p:nvSpPr>
        <p:spPr>
          <a:xfrm>
            <a:off x="1600200" y="1676400"/>
            <a:ext cx="3810000" cy="4114800"/>
          </a:xfrm>
        </p:spPr>
        <p:txBody>
          <a:bodyPr/>
          <a:lstStyle/>
          <a:p>
            <a:pPr eaLnBrk="1" hangingPunct="1">
              <a:lnSpc>
                <a:spcPct val="90000"/>
              </a:lnSpc>
              <a:buFontTx/>
              <a:buNone/>
            </a:pPr>
            <a:r>
              <a:rPr lang="en-GB" altLang="en-US" sz="2400" b="1"/>
              <a:t>Advantages:</a:t>
            </a:r>
            <a:endParaRPr lang="en-GB" altLang="en-US" sz="2400"/>
          </a:p>
          <a:p>
            <a:pPr lvl="1" eaLnBrk="1" hangingPunct="1">
              <a:lnSpc>
                <a:spcPct val="90000"/>
              </a:lnSpc>
              <a:buClr>
                <a:schemeClr val="tx1"/>
              </a:buClr>
              <a:buFontTx/>
              <a:buChar char="•"/>
            </a:pPr>
            <a:r>
              <a:rPr lang="en-GB" altLang="en-US"/>
              <a:t>Reaches large audiences</a:t>
            </a:r>
          </a:p>
          <a:p>
            <a:pPr lvl="1" eaLnBrk="1" hangingPunct="1">
              <a:lnSpc>
                <a:spcPct val="90000"/>
              </a:lnSpc>
              <a:buClr>
                <a:schemeClr val="tx1"/>
              </a:buClr>
              <a:buFontTx/>
              <a:buChar char="•"/>
            </a:pPr>
            <a:r>
              <a:rPr lang="en-GB" altLang="en-US"/>
              <a:t>Visual and audio capabilities.</a:t>
            </a:r>
          </a:p>
          <a:p>
            <a:pPr lvl="1" eaLnBrk="1" hangingPunct="1">
              <a:lnSpc>
                <a:spcPct val="90000"/>
              </a:lnSpc>
              <a:buClr>
                <a:schemeClr val="tx1"/>
              </a:buClr>
              <a:buFontTx/>
              <a:buChar char="•"/>
            </a:pPr>
            <a:r>
              <a:rPr lang="en-GB" altLang="en-US"/>
              <a:t>Maximum flexibility for gaining attention.</a:t>
            </a:r>
          </a:p>
          <a:p>
            <a:pPr lvl="1" eaLnBrk="1" hangingPunct="1">
              <a:lnSpc>
                <a:spcPct val="90000"/>
              </a:lnSpc>
              <a:buClr>
                <a:schemeClr val="tx1"/>
              </a:buClr>
              <a:buFontTx/>
              <a:buChar char="•"/>
            </a:pPr>
            <a:r>
              <a:rPr lang="en-GB" altLang="en-US"/>
              <a:t>Short lead time to place ad.</a:t>
            </a:r>
          </a:p>
          <a:p>
            <a:pPr lvl="1" eaLnBrk="1" hangingPunct="1">
              <a:lnSpc>
                <a:spcPct val="90000"/>
              </a:lnSpc>
              <a:buClr>
                <a:schemeClr val="tx1"/>
              </a:buClr>
              <a:buFont typeface="Monotype Sorts"/>
              <a:buNone/>
            </a:pPr>
            <a:endParaRPr lang="en-GB" altLang="en-US"/>
          </a:p>
        </p:txBody>
      </p:sp>
      <p:sp>
        <p:nvSpPr>
          <p:cNvPr id="2132996" name="Rectangle 4">
            <a:extLst>
              <a:ext uri="{FF2B5EF4-FFF2-40B4-BE49-F238E27FC236}">
                <a16:creationId xmlns:a16="http://schemas.microsoft.com/office/drawing/2014/main" id="{4102FFBD-AEB0-8A8B-1873-108BBC38EF89}"/>
              </a:ext>
            </a:extLst>
          </p:cNvPr>
          <p:cNvSpPr>
            <a:spLocks noGrp="1" noChangeArrowheads="1"/>
          </p:cNvSpPr>
          <p:nvPr>
            <p:ph type="body" sz="half" idx="2"/>
          </p:nvPr>
        </p:nvSpPr>
        <p:spPr>
          <a:xfrm>
            <a:off x="6781800" y="1524000"/>
            <a:ext cx="3810000" cy="4114800"/>
          </a:xfrm>
        </p:spPr>
        <p:txBody>
          <a:bodyPr/>
          <a:lstStyle/>
          <a:p>
            <a:pPr eaLnBrk="1" hangingPunct="1">
              <a:buFontTx/>
              <a:buNone/>
            </a:pPr>
            <a:r>
              <a:rPr lang="en-GB" altLang="en-US" sz="2400" b="1"/>
              <a:t>Disadvantages:</a:t>
            </a:r>
          </a:p>
          <a:p>
            <a:pPr lvl="1" eaLnBrk="1" hangingPunct="1">
              <a:buClr>
                <a:schemeClr val="tx1"/>
              </a:buClr>
              <a:buFontTx/>
              <a:buChar char="•"/>
            </a:pPr>
            <a:r>
              <a:rPr lang="en-GB" altLang="en-US"/>
              <a:t>Not easy to target selected audiences.</a:t>
            </a:r>
          </a:p>
          <a:p>
            <a:pPr lvl="1" eaLnBrk="1" hangingPunct="1">
              <a:buClr>
                <a:schemeClr val="tx1"/>
              </a:buClr>
              <a:buFontTx/>
              <a:buChar char="•"/>
            </a:pPr>
            <a:r>
              <a:rPr lang="en-GB" altLang="en-US"/>
              <a:t>Relatively expensive.</a:t>
            </a:r>
          </a:p>
          <a:p>
            <a:pPr lvl="1" eaLnBrk="1" hangingPunct="1">
              <a:buClr>
                <a:schemeClr val="tx1"/>
              </a:buClr>
              <a:buFontTx/>
              <a:buChar char="•"/>
            </a:pPr>
            <a:r>
              <a:rPr lang="en-GB" altLang="en-US"/>
              <a:t>Requires production specialists.</a:t>
            </a:r>
          </a:p>
          <a:p>
            <a:pPr lvl="1" eaLnBrk="1" hangingPunct="1">
              <a:buClr>
                <a:schemeClr val="tx1"/>
              </a:buClr>
              <a:buFontTx/>
              <a:buChar char="•"/>
            </a:pPr>
            <a:r>
              <a:rPr lang="en-GB" altLang="en-US"/>
              <a:t>Short exposure time.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32994"/>
                                        </p:tgtEl>
                                        <p:attrNameLst>
                                          <p:attrName>style.visibility</p:attrName>
                                        </p:attrNameLst>
                                      </p:cBhvr>
                                      <p:to>
                                        <p:strVal val="visible"/>
                                      </p:to>
                                    </p:set>
                                    <p:animEffect transition="in" filter="dissolve">
                                      <p:cBhvr>
                                        <p:cTn id="7" dur="500"/>
                                        <p:tgtEl>
                                          <p:spTgt spid="2132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132995">
                                            <p:txEl>
                                              <p:pRg st="0" end="0"/>
                                            </p:txEl>
                                          </p:spTgt>
                                        </p:tgtEl>
                                        <p:attrNameLst>
                                          <p:attrName>style.visibility</p:attrName>
                                        </p:attrNameLst>
                                      </p:cBhvr>
                                      <p:to>
                                        <p:strVal val="visible"/>
                                      </p:to>
                                    </p:set>
                                    <p:anim calcmode="lin" valueType="num">
                                      <p:cBhvr additive="base">
                                        <p:cTn id="12" dur="500" fill="hold"/>
                                        <p:tgtEl>
                                          <p:spTgt spid="213299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13299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132995">
                                            <p:txEl>
                                              <p:pRg st="1" end="1"/>
                                            </p:txEl>
                                          </p:spTgt>
                                        </p:tgtEl>
                                        <p:attrNameLst>
                                          <p:attrName>style.visibility</p:attrName>
                                        </p:attrNameLst>
                                      </p:cBhvr>
                                      <p:to>
                                        <p:strVal val="visible"/>
                                      </p:to>
                                    </p:set>
                                    <p:anim calcmode="lin" valueType="num">
                                      <p:cBhvr additive="base">
                                        <p:cTn id="16" dur="500" fill="hold"/>
                                        <p:tgtEl>
                                          <p:spTgt spid="2132995">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132995">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32995">
                                            <p:txEl>
                                              <p:pRg st="2" end="2"/>
                                            </p:txEl>
                                          </p:spTgt>
                                        </p:tgtEl>
                                        <p:attrNameLst>
                                          <p:attrName>style.visibility</p:attrName>
                                        </p:attrNameLst>
                                      </p:cBhvr>
                                      <p:to>
                                        <p:strVal val="visible"/>
                                      </p:to>
                                    </p:set>
                                    <p:anim calcmode="lin" valueType="num">
                                      <p:cBhvr additive="base">
                                        <p:cTn id="20" dur="500" fill="hold"/>
                                        <p:tgtEl>
                                          <p:spTgt spid="2132995">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2132995">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132995">
                                            <p:txEl>
                                              <p:pRg st="3" end="3"/>
                                            </p:txEl>
                                          </p:spTgt>
                                        </p:tgtEl>
                                        <p:attrNameLst>
                                          <p:attrName>style.visibility</p:attrName>
                                        </p:attrNameLst>
                                      </p:cBhvr>
                                      <p:to>
                                        <p:strVal val="visible"/>
                                      </p:to>
                                    </p:set>
                                    <p:anim calcmode="lin" valueType="num">
                                      <p:cBhvr additive="base">
                                        <p:cTn id="24" dur="500" fill="hold"/>
                                        <p:tgtEl>
                                          <p:spTgt spid="2132995">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2132995">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132995">
                                            <p:txEl>
                                              <p:pRg st="4" end="4"/>
                                            </p:txEl>
                                          </p:spTgt>
                                        </p:tgtEl>
                                        <p:attrNameLst>
                                          <p:attrName>style.visibility</p:attrName>
                                        </p:attrNameLst>
                                      </p:cBhvr>
                                      <p:to>
                                        <p:strVal val="visible"/>
                                      </p:to>
                                    </p:set>
                                    <p:anim calcmode="lin" valueType="num">
                                      <p:cBhvr additive="base">
                                        <p:cTn id="28" dur="500" fill="hold"/>
                                        <p:tgtEl>
                                          <p:spTgt spid="2132995">
                                            <p:txEl>
                                              <p:pRg st="4" end="4"/>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1329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132996">
                                            <p:txEl>
                                              <p:pRg st="0" end="0"/>
                                            </p:txEl>
                                          </p:spTgt>
                                        </p:tgtEl>
                                        <p:attrNameLst>
                                          <p:attrName>style.visibility</p:attrName>
                                        </p:attrNameLst>
                                      </p:cBhvr>
                                      <p:to>
                                        <p:strVal val="visible"/>
                                      </p:to>
                                    </p:set>
                                    <p:anim calcmode="lin" valueType="num">
                                      <p:cBhvr additive="base">
                                        <p:cTn id="34" dur="500" fill="hold"/>
                                        <p:tgtEl>
                                          <p:spTgt spid="2132996">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132996">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132996">
                                            <p:txEl>
                                              <p:pRg st="1" end="1"/>
                                            </p:txEl>
                                          </p:spTgt>
                                        </p:tgtEl>
                                        <p:attrNameLst>
                                          <p:attrName>style.visibility</p:attrName>
                                        </p:attrNameLst>
                                      </p:cBhvr>
                                      <p:to>
                                        <p:strVal val="visible"/>
                                      </p:to>
                                    </p:set>
                                    <p:anim calcmode="lin" valueType="num">
                                      <p:cBhvr additive="base">
                                        <p:cTn id="38" dur="500" fill="hold"/>
                                        <p:tgtEl>
                                          <p:spTgt spid="2132996">
                                            <p:txEl>
                                              <p:pRg st="1" end="1"/>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132996">
                                            <p:txEl>
                                              <p:pRg st="1" end="1"/>
                                            </p:txEl>
                                          </p:spTgt>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2132996">
                                            <p:txEl>
                                              <p:pRg st="2" end="2"/>
                                            </p:txEl>
                                          </p:spTgt>
                                        </p:tgtEl>
                                        <p:attrNameLst>
                                          <p:attrName>style.visibility</p:attrName>
                                        </p:attrNameLst>
                                      </p:cBhvr>
                                      <p:to>
                                        <p:strVal val="visible"/>
                                      </p:to>
                                    </p:set>
                                    <p:anim calcmode="lin" valueType="num">
                                      <p:cBhvr additive="base">
                                        <p:cTn id="42" dur="500" fill="hold"/>
                                        <p:tgtEl>
                                          <p:spTgt spid="2132996">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132996">
                                            <p:txEl>
                                              <p:pRg st="2" end="2"/>
                                            </p:txEl>
                                          </p:spTgt>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2132996">
                                            <p:txEl>
                                              <p:pRg st="3" end="3"/>
                                            </p:txEl>
                                          </p:spTgt>
                                        </p:tgtEl>
                                        <p:attrNameLst>
                                          <p:attrName>style.visibility</p:attrName>
                                        </p:attrNameLst>
                                      </p:cBhvr>
                                      <p:to>
                                        <p:strVal val="visible"/>
                                      </p:to>
                                    </p:set>
                                    <p:anim calcmode="lin" valueType="num">
                                      <p:cBhvr additive="base">
                                        <p:cTn id="46" dur="500" fill="hold"/>
                                        <p:tgtEl>
                                          <p:spTgt spid="2132996">
                                            <p:txEl>
                                              <p:pRg st="3" end="3"/>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2132996">
                                            <p:txEl>
                                              <p:pRg st="3" end="3"/>
                                            </p:txEl>
                                          </p:spTgt>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2132996">
                                            <p:txEl>
                                              <p:pRg st="4" end="4"/>
                                            </p:txEl>
                                          </p:spTgt>
                                        </p:tgtEl>
                                        <p:attrNameLst>
                                          <p:attrName>style.visibility</p:attrName>
                                        </p:attrNameLst>
                                      </p:cBhvr>
                                      <p:to>
                                        <p:strVal val="visible"/>
                                      </p:to>
                                    </p:set>
                                    <p:anim calcmode="lin" valueType="num">
                                      <p:cBhvr additive="base">
                                        <p:cTn id="50" dur="500" fill="hold"/>
                                        <p:tgtEl>
                                          <p:spTgt spid="2132996">
                                            <p:txEl>
                                              <p:pRg st="4" end="4"/>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13299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2994" grpId="0" autoUpdateAnimBg="0"/>
      <p:bldP spid="2132995" grpId="0" build="p" autoUpdateAnimBg="0"/>
      <p:bldP spid="2132996"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34018" name="Rectangle 2">
            <a:extLst>
              <a:ext uri="{FF2B5EF4-FFF2-40B4-BE49-F238E27FC236}">
                <a16:creationId xmlns:a16="http://schemas.microsoft.com/office/drawing/2014/main" id="{167B50AB-A21C-0CC3-7435-FDDBD05E59E0}"/>
              </a:ext>
            </a:extLst>
          </p:cNvPr>
          <p:cNvSpPr>
            <a:spLocks noGrp="1" noChangeArrowheads="1"/>
          </p:cNvSpPr>
          <p:nvPr>
            <p:ph type="title"/>
          </p:nvPr>
        </p:nvSpPr>
        <p:spPr>
          <a:xfrm>
            <a:off x="4114800" y="457200"/>
            <a:ext cx="7467600" cy="641350"/>
          </a:xfrm>
        </p:spPr>
        <p:txBody>
          <a:bodyPr>
            <a:normAutofit fontScale="90000"/>
          </a:bodyPr>
          <a:lstStyle/>
          <a:p>
            <a:pPr eaLnBrk="1" hangingPunct="1"/>
            <a:r>
              <a:rPr lang="en-GB" altLang="en-US" sz="4600">
                <a:solidFill>
                  <a:srgbClr val="FF0000"/>
                </a:solidFill>
              </a:rPr>
              <a:t>Magazine</a:t>
            </a:r>
          </a:p>
        </p:txBody>
      </p:sp>
      <p:sp>
        <p:nvSpPr>
          <p:cNvPr id="2134019" name="Rectangle 3">
            <a:extLst>
              <a:ext uri="{FF2B5EF4-FFF2-40B4-BE49-F238E27FC236}">
                <a16:creationId xmlns:a16="http://schemas.microsoft.com/office/drawing/2014/main" id="{735146F4-12CA-A5AE-817C-0636FE123328}"/>
              </a:ext>
            </a:extLst>
          </p:cNvPr>
          <p:cNvSpPr>
            <a:spLocks noGrp="1" noChangeArrowheads="1"/>
          </p:cNvSpPr>
          <p:nvPr>
            <p:ph type="body" sz="half" idx="1"/>
          </p:nvPr>
        </p:nvSpPr>
        <p:spPr>
          <a:xfrm>
            <a:off x="1676400" y="1600200"/>
            <a:ext cx="4343400" cy="4648200"/>
          </a:xfrm>
        </p:spPr>
        <p:txBody>
          <a:bodyPr/>
          <a:lstStyle/>
          <a:p>
            <a:pPr eaLnBrk="1" hangingPunct="1">
              <a:buFontTx/>
              <a:buNone/>
            </a:pPr>
            <a:r>
              <a:rPr lang="en-GB" altLang="en-US" sz="2400" b="1"/>
              <a:t>Advantages</a:t>
            </a:r>
          </a:p>
          <a:p>
            <a:pPr lvl="1" eaLnBrk="1" hangingPunct="1">
              <a:buClr>
                <a:schemeClr val="tx1"/>
              </a:buClr>
              <a:buFontTx/>
              <a:buChar char="•"/>
            </a:pPr>
            <a:r>
              <a:rPr lang="en-GB" altLang="en-US"/>
              <a:t>Reaches demographic and geographic segments.</a:t>
            </a:r>
          </a:p>
          <a:p>
            <a:pPr lvl="1" eaLnBrk="1" hangingPunct="1">
              <a:buClr>
                <a:schemeClr val="tx1"/>
              </a:buClr>
              <a:buFontTx/>
              <a:buChar char="•"/>
            </a:pPr>
            <a:r>
              <a:rPr lang="en-GB" altLang="en-US"/>
              <a:t>High Quality reproduction.</a:t>
            </a:r>
          </a:p>
          <a:p>
            <a:pPr lvl="1" eaLnBrk="1" hangingPunct="1">
              <a:buClr>
                <a:schemeClr val="tx1"/>
              </a:buClr>
              <a:buFontTx/>
              <a:buChar char="•"/>
            </a:pPr>
            <a:r>
              <a:rPr lang="en-GB" altLang="en-US"/>
              <a:t>Ad lasts as long as magazine is kept and read.</a:t>
            </a:r>
          </a:p>
          <a:p>
            <a:pPr lvl="1" eaLnBrk="1" hangingPunct="1">
              <a:buClr>
                <a:schemeClr val="tx1"/>
              </a:buClr>
              <a:buFontTx/>
              <a:buChar char="•"/>
            </a:pPr>
            <a:r>
              <a:rPr lang="en-GB" altLang="en-US"/>
              <a:t>Ad benefits from magazine’s credibility.</a:t>
            </a:r>
            <a:endParaRPr lang="en-GB" altLang="en-US" b="1"/>
          </a:p>
        </p:txBody>
      </p:sp>
      <p:sp>
        <p:nvSpPr>
          <p:cNvPr id="2134020" name="Rectangle 4">
            <a:extLst>
              <a:ext uri="{FF2B5EF4-FFF2-40B4-BE49-F238E27FC236}">
                <a16:creationId xmlns:a16="http://schemas.microsoft.com/office/drawing/2014/main" id="{29F0601B-0A6B-FC1B-5CB8-7EBB215B40AA}"/>
              </a:ext>
            </a:extLst>
          </p:cNvPr>
          <p:cNvSpPr>
            <a:spLocks noGrp="1" noChangeArrowheads="1"/>
          </p:cNvSpPr>
          <p:nvPr>
            <p:ph type="body" sz="half" idx="2"/>
          </p:nvPr>
        </p:nvSpPr>
        <p:spPr>
          <a:xfrm>
            <a:off x="5867400" y="1600200"/>
            <a:ext cx="3810000" cy="4114800"/>
          </a:xfrm>
        </p:spPr>
        <p:txBody>
          <a:bodyPr/>
          <a:lstStyle/>
          <a:p>
            <a:pPr eaLnBrk="1" hangingPunct="1">
              <a:buFontTx/>
              <a:buNone/>
            </a:pPr>
            <a:r>
              <a:rPr lang="en-GB" altLang="en-US" sz="2400" b="1"/>
              <a:t>Disadvantages</a:t>
            </a:r>
          </a:p>
          <a:p>
            <a:pPr lvl="1" eaLnBrk="1" hangingPunct="1">
              <a:buClr>
                <a:schemeClr val="tx1"/>
              </a:buClr>
              <a:buFontTx/>
              <a:buChar char="•"/>
            </a:pPr>
            <a:r>
              <a:rPr lang="en-GB" altLang="en-US"/>
              <a:t>Must place ad well in advance of publication.</a:t>
            </a:r>
          </a:p>
          <a:p>
            <a:pPr lvl="1" eaLnBrk="1" hangingPunct="1">
              <a:buClr>
                <a:schemeClr val="tx1"/>
              </a:buClr>
              <a:buFontTx/>
              <a:buChar char="•"/>
            </a:pPr>
            <a:r>
              <a:rPr lang="en-GB" altLang="en-US"/>
              <a:t>Limited flexibility to gain attention.</a:t>
            </a:r>
          </a:p>
          <a:p>
            <a:pPr lvl="1" eaLnBrk="1" hangingPunct="1">
              <a:buClr>
                <a:schemeClr val="tx1"/>
              </a:buClr>
              <a:buFontTx/>
              <a:buChar char="•"/>
            </a:pPr>
            <a:r>
              <a:rPr lang="en-GB" altLang="en-US"/>
              <a:t>No complete control of location of ad in magazine.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34018"/>
                                        </p:tgtEl>
                                        <p:attrNameLst>
                                          <p:attrName>style.visibility</p:attrName>
                                        </p:attrNameLst>
                                      </p:cBhvr>
                                      <p:to>
                                        <p:strVal val="visible"/>
                                      </p:to>
                                    </p:set>
                                    <p:animEffect transition="in" filter="dissolve">
                                      <p:cBhvr>
                                        <p:cTn id="7" dur="500"/>
                                        <p:tgtEl>
                                          <p:spTgt spid="2134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134019">
                                            <p:txEl>
                                              <p:pRg st="0" end="0"/>
                                            </p:txEl>
                                          </p:spTgt>
                                        </p:tgtEl>
                                        <p:attrNameLst>
                                          <p:attrName>style.visibility</p:attrName>
                                        </p:attrNameLst>
                                      </p:cBhvr>
                                      <p:to>
                                        <p:strVal val="visible"/>
                                      </p:to>
                                    </p:set>
                                    <p:anim calcmode="lin" valueType="num">
                                      <p:cBhvr additive="base">
                                        <p:cTn id="12" dur="500" fill="hold"/>
                                        <p:tgtEl>
                                          <p:spTgt spid="213401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134019">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134019">
                                            <p:txEl>
                                              <p:pRg st="1" end="1"/>
                                            </p:txEl>
                                          </p:spTgt>
                                        </p:tgtEl>
                                        <p:attrNameLst>
                                          <p:attrName>style.visibility</p:attrName>
                                        </p:attrNameLst>
                                      </p:cBhvr>
                                      <p:to>
                                        <p:strVal val="visible"/>
                                      </p:to>
                                    </p:set>
                                    <p:anim calcmode="lin" valueType="num">
                                      <p:cBhvr additive="base">
                                        <p:cTn id="16" dur="500" fill="hold"/>
                                        <p:tgtEl>
                                          <p:spTgt spid="2134019">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134019">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34019">
                                            <p:txEl>
                                              <p:pRg st="2" end="2"/>
                                            </p:txEl>
                                          </p:spTgt>
                                        </p:tgtEl>
                                        <p:attrNameLst>
                                          <p:attrName>style.visibility</p:attrName>
                                        </p:attrNameLst>
                                      </p:cBhvr>
                                      <p:to>
                                        <p:strVal val="visible"/>
                                      </p:to>
                                    </p:set>
                                    <p:anim calcmode="lin" valueType="num">
                                      <p:cBhvr additive="base">
                                        <p:cTn id="20" dur="500" fill="hold"/>
                                        <p:tgtEl>
                                          <p:spTgt spid="2134019">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2134019">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134019">
                                            <p:txEl>
                                              <p:pRg st="3" end="3"/>
                                            </p:txEl>
                                          </p:spTgt>
                                        </p:tgtEl>
                                        <p:attrNameLst>
                                          <p:attrName>style.visibility</p:attrName>
                                        </p:attrNameLst>
                                      </p:cBhvr>
                                      <p:to>
                                        <p:strVal val="visible"/>
                                      </p:to>
                                    </p:set>
                                    <p:anim calcmode="lin" valueType="num">
                                      <p:cBhvr additive="base">
                                        <p:cTn id="24" dur="500" fill="hold"/>
                                        <p:tgtEl>
                                          <p:spTgt spid="2134019">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2134019">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134019">
                                            <p:txEl>
                                              <p:pRg st="4" end="4"/>
                                            </p:txEl>
                                          </p:spTgt>
                                        </p:tgtEl>
                                        <p:attrNameLst>
                                          <p:attrName>style.visibility</p:attrName>
                                        </p:attrNameLst>
                                      </p:cBhvr>
                                      <p:to>
                                        <p:strVal val="visible"/>
                                      </p:to>
                                    </p:set>
                                    <p:anim calcmode="lin" valueType="num">
                                      <p:cBhvr additive="base">
                                        <p:cTn id="28" dur="500" fill="hold"/>
                                        <p:tgtEl>
                                          <p:spTgt spid="2134019">
                                            <p:txEl>
                                              <p:pRg st="4" end="4"/>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1340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134020">
                                            <p:txEl>
                                              <p:pRg st="0" end="0"/>
                                            </p:txEl>
                                          </p:spTgt>
                                        </p:tgtEl>
                                        <p:attrNameLst>
                                          <p:attrName>style.visibility</p:attrName>
                                        </p:attrNameLst>
                                      </p:cBhvr>
                                      <p:to>
                                        <p:strVal val="visible"/>
                                      </p:to>
                                    </p:set>
                                    <p:anim calcmode="lin" valueType="num">
                                      <p:cBhvr additive="base">
                                        <p:cTn id="34" dur="500" fill="hold"/>
                                        <p:tgtEl>
                                          <p:spTgt spid="2134020">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134020">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134020">
                                            <p:txEl>
                                              <p:pRg st="1" end="1"/>
                                            </p:txEl>
                                          </p:spTgt>
                                        </p:tgtEl>
                                        <p:attrNameLst>
                                          <p:attrName>style.visibility</p:attrName>
                                        </p:attrNameLst>
                                      </p:cBhvr>
                                      <p:to>
                                        <p:strVal val="visible"/>
                                      </p:to>
                                    </p:set>
                                    <p:anim calcmode="lin" valueType="num">
                                      <p:cBhvr additive="base">
                                        <p:cTn id="38" dur="500" fill="hold"/>
                                        <p:tgtEl>
                                          <p:spTgt spid="2134020">
                                            <p:txEl>
                                              <p:pRg st="1" end="1"/>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134020">
                                            <p:txEl>
                                              <p:pRg st="1" end="1"/>
                                            </p:txEl>
                                          </p:spTgt>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2134020">
                                            <p:txEl>
                                              <p:pRg st="2" end="2"/>
                                            </p:txEl>
                                          </p:spTgt>
                                        </p:tgtEl>
                                        <p:attrNameLst>
                                          <p:attrName>style.visibility</p:attrName>
                                        </p:attrNameLst>
                                      </p:cBhvr>
                                      <p:to>
                                        <p:strVal val="visible"/>
                                      </p:to>
                                    </p:set>
                                    <p:anim calcmode="lin" valueType="num">
                                      <p:cBhvr additive="base">
                                        <p:cTn id="42" dur="500" fill="hold"/>
                                        <p:tgtEl>
                                          <p:spTgt spid="2134020">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134020">
                                            <p:txEl>
                                              <p:pRg st="2" end="2"/>
                                            </p:txEl>
                                          </p:spTgt>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2134020">
                                            <p:txEl>
                                              <p:pRg st="3" end="3"/>
                                            </p:txEl>
                                          </p:spTgt>
                                        </p:tgtEl>
                                        <p:attrNameLst>
                                          <p:attrName>style.visibility</p:attrName>
                                        </p:attrNameLst>
                                      </p:cBhvr>
                                      <p:to>
                                        <p:strVal val="visible"/>
                                      </p:to>
                                    </p:set>
                                    <p:anim calcmode="lin" valueType="num">
                                      <p:cBhvr additive="base">
                                        <p:cTn id="46" dur="500" fill="hold"/>
                                        <p:tgtEl>
                                          <p:spTgt spid="2134020">
                                            <p:txEl>
                                              <p:pRg st="3" end="3"/>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213402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4018" grpId="0" autoUpdateAnimBg="0"/>
      <p:bldP spid="2134019" grpId="0" build="p" autoUpdateAnimBg="0"/>
      <p:bldP spid="2134020"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35042" name="Rectangle 2">
            <a:extLst>
              <a:ext uri="{FF2B5EF4-FFF2-40B4-BE49-F238E27FC236}">
                <a16:creationId xmlns:a16="http://schemas.microsoft.com/office/drawing/2014/main" id="{003F03D5-822B-B11C-3219-C5A15C300FE7}"/>
              </a:ext>
            </a:extLst>
          </p:cNvPr>
          <p:cNvSpPr>
            <a:spLocks noGrp="1" noChangeArrowheads="1"/>
          </p:cNvSpPr>
          <p:nvPr>
            <p:ph type="title"/>
          </p:nvPr>
        </p:nvSpPr>
        <p:spPr>
          <a:xfrm>
            <a:off x="2514600" y="1"/>
            <a:ext cx="7010400" cy="1527175"/>
          </a:xfrm>
        </p:spPr>
        <p:txBody>
          <a:bodyPr vert="horz" lIns="92075" tIns="46038" rIns="92075" bIns="46038" rtlCol="0" anchor="ctr">
            <a:normAutofit/>
          </a:bodyPr>
          <a:lstStyle/>
          <a:p>
            <a:pPr algn="ctr" eaLnBrk="1" hangingPunct="1"/>
            <a:r>
              <a:rPr lang="en-GB" altLang="en-US" sz="4600">
                <a:solidFill>
                  <a:srgbClr val="FF0000"/>
                </a:solidFill>
              </a:rPr>
              <a:t>Newspaper</a:t>
            </a:r>
          </a:p>
        </p:txBody>
      </p:sp>
      <p:sp>
        <p:nvSpPr>
          <p:cNvPr id="2135043" name="Rectangle 3">
            <a:extLst>
              <a:ext uri="{FF2B5EF4-FFF2-40B4-BE49-F238E27FC236}">
                <a16:creationId xmlns:a16="http://schemas.microsoft.com/office/drawing/2014/main" id="{A03A9032-B2C3-1214-D1B3-FD989C112EB6}"/>
              </a:ext>
            </a:extLst>
          </p:cNvPr>
          <p:cNvSpPr>
            <a:spLocks noGrp="1" noChangeArrowheads="1"/>
          </p:cNvSpPr>
          <p:nvPr>
            <p:ph type="body" sz="half" idx="1"/>
          </p:nvPr>
        </p:nvSpPr>
        <p:spPr>
          <a:xfrm>
            <a:off x="1752600" y="1524000"/>
            <a:ext cx="3697288" cy="5029200"/>
          </a:xfrm>
        </p:spPr>
        <p:txBody>
          <a:bodyPr vert="horz" lIns="92075" tIns="46038" rIns="92075" bIns="46038" rtlCol="0">
            <a:normAutofit/>
          </a:bodyPr>
          <a:lstStyle/>
          <a:p>
            <a:pPr eaLnBrk="1" hangingPunct="1">
              <a:buFontTx/>
              <a:buNone/>
            </a:pPr>
            <a:r>
              <a:rPr lang="en-GB" altLang="en-US" sz="2400" b="1"/>
              <a:t>Advantages</a:t>
            </a:r>
          </a:p>
          <a:p>
            <a:pPr lvl="1" eaLnBrk="1" hangingPunct="1">
              <a:buClr>
                <a:schemeClr val="tx1"/>
              </a:buClr>
              <a:buFontTx/>
              <a:buChar char="•"/>
            </a:pPr>
            <a:r>
              <a:rPr lang="en-GB" altLang="en-US"/>
              <a:t>Reaches large audience.</a:t>
            </a:r>
          </a:p>
          <a:p>
            <a:pPr lvl="1" eaLnBrk="1" hangingPunct="1">
              <a:buClr>
                <a:schemeClr val="tx1"/>
              </a:buClr>
              <a:buFontTx/>
              <a:buChar char="•"/>
            </a:pPr>
            <a:r>
              <a:rPr lang="en-GB" altLang="en-US"/>
              <a:t>Segments audiences by locale.</a:t>
            </a:r>
          </a:p>
          <a:p>
            <a:pPr lvl="1" eaLnBrk="1" hangingPunct="1">
              <a:buClr>
                <a:schemeClr val="tx1"/>
              </a:buClr>
              <a:buFontTx/>
              <a:buChar char="•"/>
            </a:pPr>
            <a:r>
              <a:rPr lang="en-GB" altLang="en-US"/>
              <a:t>Short lead time to place ad.</a:t>
            </a:r>
          </a:p>
          <a:p>
            <a:pPr lvl="1" eaLnBrk="1" hangingPunct="1">
              <a:buClr>
                <a:schemeClr val="tx1"/>
              </a:buClr>
              <a:buFontTx/>
              <a:buChar char="•"/>
            </a:pPr>
            <a:r>
              <a:rPr lang="en-GB" altLang="en-US"/>
              <a:t>Credibility of newspaper can benefit ad.</a:t>
            </a:r>
          </a:p>
        </p:txBody>
      </p:sp>
      <p:sp>
        <p:nvSpPr>
          <p:cNvPr id="2135044" name="Rectangle 4">
            <a:extLst>
              <a:ext uri="{FF2B5EF4-FFF2-40B4-BE49-F238E27FC236}">
                <a16:creationId xmlns:a16="http://schemas.microsoft.com/office/drawing/2014/main" id="{3DC42796-0935-D383-054C-8804EB4253A5}"/>
              </a:ext>
            </a:extLst>
          </p:cNvPr>
          <p:cNvSpPr>
            <a:spLocks noGrp="1" noChangeArrowheads="1"/>
          </p:cNvSpPr>
          <p:nvPr>
            <p:ph type="body" sz="half" idx="2"/>
          </p:nvPr>
        </p:nvSpPr>
        <p:spPr>
          <a:xfrm>
            <a:off x="5599114" y="1447800"/>
            <a:ext cx="3697287" cy="4648200"/>
          </a:xfrm>
        </p:spPr>
        <p:txBody>
          <a:bodyPr vert="horz" lIns="92075" tIns="46038" rIns="92075" bIns="46038" rtlCol="0">
            <a:normAutofit/>
          </a:bodyPr>
          <a:lstStyle/>
          <a:p>
            <a:pPr eaLnBrk="1" hangingPunct="1">
              <a:buFontTx/>
              <a:buNone/>
            </a:pPr>
            <a:r>
              <a:rPr lang="en-GB" altLang="en-US" sz="2400" b="1"/>
              <a:t>Disadvantages</a:t>
            </a:r>
          </a:p>
          <a:p>
            <a:pPr lvl="1" eaLnBrk="1" hangingPunct="1">
              <a:buClr>
                <a:schemeClr val="tx1"/>
              </a:buClr>
              <a:buFontTx/>
              <a:buChar char="•"/>
            </a:pPr>
            <a:r>
              <a:rPr lang="en-GB" altLang="en-US"/>
              <a:t>May be expensive.</a:t>
            </a:r>
          </a:p>
          <a:p>
            <a:pPr lvl="1" eaLnBrk="1" hangingPunct="1">
              <a:buClr>
                <a:schemeClr val="tx1"/>
              </a:buClr>
              <a:buFontTx/>
              <a:buChar char="•"/>
            </a:pPr>
            <a:r>
              <a:rPr lang="en-GB" altLang="en-US"/>
              <a:t>Little flexibility for creative messages.</a:t>
            </a:r>
          </a:p>
          <a:p>
            <a:pPr lvl="1" eaLnBrk="1" hangingPunct="1">
              <a:buClr>
                <a:schemeClr val="tx1"/>
              </a:buClr>
              <a:buFontTx/>
              <a:buChar char="•"/>
            </a:pPr>
            <a:r>
              <a:rPr lang="en-GB" altLang="en-US"/>
              <a:t>Limited reproduction quality (eg. Use of colour).</a:t>
            </a:r>
          </a:p>
          <a:p>
            <a:pPr lvl="1" eaLnBrk="1" hangingPunct="1">
              <a:buClr>
                <a:schemeClr val="tx1"/>
              </a:buClr>
              <a:buFontTx/>
              <a:buChar char="•"/>
            </a:pPr>
            <a:r>
              <a:rPr lang="en-GB" altLang="en-US"/>
              <a:t>Short life of newspaper carries over to ad.</a:t>
            </a:r>
          </a:p>
          <a:p>
            <a:pPr lvl="1" eaLnBrk="1" hangingPunct="1">
              <a:buClr>
                <a:schemeClr val="tx1"/>
              </a:buClr>
              <a:buFont typeface="Monotype Sorts"/>
              <a:buChar char="-"/>
            </a:pPr>
            <a:endParaRPr lang="en-GB" altLang="en-US" b="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35042"/>
                                        </p:tgtEl>
                                        <p:attrNameLst>
                                          <p:attrName>style.visibility</p:attrName>
                                        </p:attrNameLst>
                                      </p:cBhvr>
                                      <p:to>
                                        <p:strVal val="visible"/>
                                      </p:to>
                                    </p:set>
                                    <p:animEffect transition="in" filter="dissolve">
                                      <p:cBhvr>
                                        <p:cTn id="7" dur="500"/>
                                        <p:tgtEl>
                                          <p:spTgt spid="21350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135043">
                                            <p:txEl>
                                              <p:pRg st="0" end="0"/>
                                            </p:txEl>
                                          </p:spTgt>
                                        </p:tgtEl>
                                        <p:attrNameLst>
                                          <p:attrName>style.visibility</p:attrName>
                                        </p:attrNameLst>
                                      </p:cBhvr>
                                      <p:to>
                                        <p:strVal val="visible"/>
                                      </p:to>
                                    </p:set>
                                    <p:anim calcmode="lin" valueType="num">
                                      <p:cBhvr additive="base">
                                        <p:cTn id="12" dur="500" fill="hold"/>
                                        <p:tgtEl>
                                          <p:spTgt spid="213504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13504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135043">
                                            <p:txEl>
                                              <p:pRg st="1" end="1"/>
                                            </p:txEl>
                                          </p:spTgt>
                                        </p:tgtEl>
                                        <p:attrNameLst>
                                          <p:attrName>style.visibility</p:attrName>
                                        </p:attrNameLst>
                                      </p:cBhvr>
                                      <p:to>
                                        <p:strVal val="visible"/>
                                      </p:to>
                                    </p:set>
                                    <p:anim calcmode="lin" valueType="num">
                                      <p:cBhvr additive="base">
                                        <p:cTn id="16" dur="500" fill="hold"/>
                                        <p:tgtEl>
                                          <p:spTgt spid="2135043">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13504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35043">
                                            <p:txEl>
                                              <p:pRg st="2" end="2"/>
                                            </p:txEl>
                                          </p:spTgt>
                                        </p:tgtEl>
                                        <p:attrNameLst>
                                          <p:attrName>style.visibility</p:attrName>
                                        </p:attrNameLst>
                                      </p:cBhvr>
                                      <p:to>
                                        <p:strVal val="visible"/>
                                      </p:to>
                                    </p:set>
                                    <p:anim calcmode="lin" valueType="num">
                                      <p:cBhvr additive="base">
                                        <p:cTn id="20" dur="500" fill="hold"/>
                                        <p:tgtEl>
                                          <p:spTgt spid="2135043">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2135043">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135043">
                                            <p:txEl>
                                              <p:pRg st="3" end="3"/>
                                            </p:txEl>
                                          </p:spTgt>
                                        </p:tgtEl>
                                        <p:attrNameLst>
                                          <p:attrName>style.visibility</p:attrName>
                                        </p:attrNameLst>
                                      </p:cBhvr>
                                      <p:to>
                                        <p:strVal val="visible"/>
                                      </p:to>
                                    </p:set>
                                    <p:anim calcmode="lin" valueType="num">
                                      <p:cBhvr additive="base">
                                        <p:cTn id="24" dur="500" fill="hold"/>
                                        <p:tgtEl>
                                          <p:spTgt spid="2135043">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2135043">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135043">
                                            <p:txEl>
                                              <p:pRg st="4" end="4"/>
                                            </p:txEl>
                                          </p:spTgt>
                                        </p:tgtEl>
                                        <p:attrNameLst>
                                          <p:attrName>style.visibility</p:attrName>
                                        </p:attrNameLst>
                                      </p:cBhvr>
                                      <p:to>
                                        <p:strVal val="visible"/>
                                      </p:to>
                                    </p:set>
                                    <p:anim calcmode="lin" valueType="num">
                                      <p:cBhvr additive="base">
                                        <p:cTn id="28" dur="500" fill="hold"/>
                                        <p:tgtEl>
                                          <p:spTgt spid="2135043">
                                            <p:txEl>
                                              <p:pRg st="4" end="4"/>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1350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135044">
                                            <p:txEl>
                                              <p:pRg st="0" end="0"/>
                                            </p:txEl>
                                          </p:spTgt>
                                        </p:tgtEl>
                                        <p:attrNameLst>
                                          <p:attrName>style.visibility</p:attrName>
                                        </p:attrNameLst>
                                      </p:cBhvr>
                                      <p:to>
                                        <p:strVal val="visible"/>
                                      </p:to>
                                    </p:set>
                                    <p:anim calcmode="lin" valueType="num">
                                      <p:cBhvr additive="base">
                                        <p:cTn id="34" dur="500" fill="hold"/>
                                        <p:tgtEl>
                                          <p:spTgt spid="213504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13504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135044">
                                            <p:txEl>
                                              <p:pRg st="1" end="1"/>
                                            </p:txEl>
                                          </p:spTgt>
                                        </p:tgtEl>
                                        <p:attrNameLst>
                                          <p:attrName>style.visibility</p:attrName>
                                        </p:attrNameLst>
                                      </p:cBhvr>
                                      <p:to>
                                        <p:strVal val="visible"/>
                                      </p:to>
                                    </p:set>
                                    <p:anim calcmode="lin" valueType="num">
                                      <p:cBhvr additive="base">
                                        <p:cTn id="38" dur="500" fill="hold"/>
                                        <p:tgtEl>
                                          <p:spTgt spid="2135044">
                                            <p:txEl>
                                              <p:pRg st="1" end="1"/>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135044">
                                            <p:txEl>
                                              <p:pRg st="1" end="1"/>
                                            </p:txEl>
                                          </p:spTgt>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2135044">
                                            <p:txEl>
                                              <p:pRg st="2" end="2"/>
                                            </p:txEl>
                                          </p:spTgt>
                                        </p:tgtEl>
                                        <p:attrNameLst>
                                          <p:attrName>style.visibility</p:attrName>
                                        </p:attrNameLst>
                                      </p:cBhvr>
                                      <p:to>
                                        <p:strVal val="visible"/>
                                      </p:to>
                                    </p:set>
                                    <p:anim calcmode="lin" valueType="num">
                                      <p:cBhvr additive="base">
                                        <p:cTn id="42" dur="500" fill="hold"/>
                                        <p:tgtEl>
                                          <p:spTgt spid="2135044">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135044">
                                            <p:txEl>
                                              <p:pRg st="2" end="2"/>
                                            </p:txEl>
                                          </p:spTgt>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2135044">
                                            <p:txEl>
                                              <p:pRg st="3" end="3"/>
                                            </p:txEl>
                                          </p:spTgt>
                                        </p:tgtEl>
                                        <p:attrNameLst>
                                          <p:attrName>style.visibility</p:attrName>
                                        </p:attrNameLst>
                                      </p:cBhvr>
                                      <p:to>
                                        <p:strVal val="visible"/>
                                      </p:to>
                                    </p:set>
                                    <p:anim calcmode="lin" valueType="num">
                                      <p:cBhvr additive="base">
                                        <p:cTn id="46" dur="500" fill="hold"/>
                                        <p:tgtEl>
                                          <p:spTgt spid="2135044">
                                            <p:txEl>
                                              <p:pRg st="3" end="3"/>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2135044">
                                            <p:txEl>
                                              <p:pRg st="3" end="3"/>
                                            </p:txEl>
                                          </p:spTgt>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2135044">
                                            <p:txEl>
                                              <p:pRg st="4" end="4"/>
                                            </p:txEl>
                                          </p:spTgt>
                                        </p:tgtEl>
                                        <p:attrNameLst>
                                          <p:attrName>style.visibility</p:attrName>
                                        </p:attrNameLst>
                                      </p:cBhvr>
                                      <p:to>
                                        <p:strVal val="visible"/>
                                      </p:to>
                                    </p:set>
                                    <p:anim calcmode="lin" valueType="num">
                                      <p:cBhvr additive="base">
                                        <p:cTn id="50" dur="500" fill="hold"/>
                                        <p:tgtEl>
                                          <p:spTgt spid="2135044">
                                            <p:txEl>
                                              <p:pRg st="4" end="4"/>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13504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042" grpId="0" autoUpdateAnimBg="0"/>
      <p:bldP spid="2135043" grpId="0" build="p" autoUpdateAnimBg="0"/>
      <p:bldP spid="2135044"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36066" name="Rectangle 2">
            <a:extLst>
              <a:ext uri="{FF2B5EF4-FFF2-40B4-BE49-F238E27FC236}">
                <a16:creationId xmlns:a16="http://schemas.microsoft.com/office/drawing/2014/main" id="{CCAA1239-B6E5-4678-8818-B21CF68430C2}"/>
              </a:ext>
            </a:extLst>
          </p:cNvPr>
          <p:cNvSpPr>
            <a:spLocks noGrp="1" noChangeArrowheads="1"/>
          </p:cNvSpPr>
          <p:nvPr>
            <p:ph type="title"/>
          </p:nvPr>
        </p:nvSpPr>
        <p:spPr/>
        <p:txBody>
          <a:bodyPr vert="horz" lIns="92075" tIns="46038" rIns="92075" bIns="46038" rtlCol="0" anchor="ctr">
            <a:normAutofit/>
          </a:bodyPr>
          <a:lstStyle/>
          <a:p>
            <a:pPr algn="ctr" eaLnBrk="1" hangingPunct="1"/>
            <a:r>
              <a:rPr lang="en-GB" altLang="en-US" sz="4600">
                <a:solidFill>
                  <a:srgbClr val="FF0000"/>
                </a:solidFill>
              </a:rPr>
              <a:t>Outdoor</a:t>
            </a:r>
          </a:p>
        </p:txBody>
      </p:sp>
      <p:sp>
        <p:nvSpPr>
          <p:cNvPr id="2136067" name="Rectangle 3">
            <a:extLst>
              <a:ext uri="{FF2B5EF4-FFF2-40B4-BE49-F238E27FC236}">
                <a16:creationId xmlns:a16="http://schemas.microsoft.com/office/drawing/2014/main" id="{A02FA69B-D197-5B03-54B5-22F4AD39E2EA}"/>
              </a:ext>
            </a:extLst>
          </p:cNvPr>
          <p:cNvSpPr>
            <a:spLocks noGrp="1" noChangeArrowheads="1"/>
          </p:cNvSpPr>
          <p:nvPr>
            <p:ph type="body" sz="half" idx="1"/>
          </p:nvPr>
        </p:nvSpPr>
        <p:spPr>
          <a:xfrm>
            <a:off x="1600200" y="1981200"/>
            <a:ext cx="3810000" cy="4114800"/>
          </a:xfrm>
        </p:spPr>
        <p:txBody>
          <a:bodyPr vert="horz" lIns="92075" tIns="46038" rIns="92075" bIns="46038" rtlCol="0">
            <a:normAutofit/>
          </a:bodyPr>
          <a:lstStyle/>
          <a:p>
            <a:pPr eaLnBrk="1" hangingPunct="1">
              <a:buFontTx/>
              <a:buNone/>
            </a:pPr>
            <a:r>
              <a:rPr lang="en-GB" altLang="en-US" sz="2400" b="1"/>
              <a:t>Advantages</a:t>
            </a:r>
          </a:p>
          <a:p>
            <a:pPr lvl="1" eaLnBrk="1" hangingPunct="1">
              <a:buClr>
                <a:schemeClr val="tx1"/>
              </a:buClr>
              <a:buFontTx/>
              <a:buChar char="•"/>
            </a:pPr>
            <a:r>
              <a:rPr lang="en-GB" altLang="en-US"/>
              <a:t>Relatively inexpensive.</a:t>
            </a:r>
          </a:p>
          <a:p>
            <a:pPr lvl="1" eaLnBrk="1" hangingPunct="1">
              <a:buClr>
                <a:schemeClr val="tx1"/>
              </a:buClr>
              <a:buFontTx/>
              <a:buChar char="•"/>
            </a:pPr>
            <a:r>
              <a:rPr lang="en-GB" altLang="en-US"/>
              <a:t>Many repeat exposures for one appearance</a:t>
            </a:r>
          </a:p>
        </p:txBody>
      </p:sp>
      <p:sp>
        <p:nvSpPr>
          <p:cNvPr id="2136068" name="Rectangle 4">
            <a:extLst>
              <a:ext uri="{FF2B5EF4-FFF2-40B4-BE49-F238E27FC236}">
                <a16:creationId xmlns:a16="http://schemas.microsoft.com/office/drawing/2014/main" id="{BA35A9E2-5981-63C3-33E6-A65E35CD4287}"/>
              </a:ext>
            </a:extLst>
          </p:cNvPr>
          <p:cNvSpPr>
            <a:spLocks noGrp="1" noChangeArrowheads="1"/>
          </p:cNvSpPr>
          <p:nvPr>
            <p:ph type="body" sz="half" idx="2"/>
          </p:nvPr>
        </p:nvSpPr>
        <p:spPr>
          <a:xfrm>
            <a:off x="5675314" y="1981200"/>
            <a:ext cx="3697287" cy="4114800"/>
          </a:xfrm>
        </p:spPr>
        <p:txBody>
          <a:bodyPr vert="horz" lIns="92075" tIns="46038" rIns="92075" bIns="46038" rtlCol="0">
            <a:normAutofit/>
          </a:bodyPr>
          <a:lstStyle/>
          <a:p>
            <a:pPr eaLnBrk="1" hangingPunct="1">
              <a:buFontTx/>
              <a:buNone/>
            </a:pPr>
            <a:r>
              <a:rPr lang="en-GB" altLang="en-US" sz="2400" b="1"/>
              <a:t>Disadvantages</a:t>
            </a:r>
          </a:p>
          <a:p>
            <a:pPr lvl="1" eaLnBrk="1" hangingPunct="1">
              <a:buClr>
                <a:schemeClr val="tx1"/>
              </a:buClr>
              <a:buFontTx/>
              <a:buChar char="•"/>
            </a:pPr>
            <a:r>
              <a:rPr lang="en-GB" altLang="en-US"/>
              <a:t>Only a very limited message is possible.</a:t>
            </a:r>
          </a:p>
          <a:p>
            <a:pPr lvl="1" eaLnBrk="1" hangingPunct="1">
              <a:buClr>
                <a:schemeClr val="tx1"/>
              </a:buClr>
              <a:buFontTx/>
              <a:buChar char="•"/>
            </a:pPr>
            <a:r>
              <a:rPr lang="en-GB" altLang="en-US"/>
              <a:t>Cannot segment audience.</a:t>
            </a:r>
          </a:p>
          <a:p>
            <a:pPr lvl="1" eaLnBrk="1" hangingPunct="1">
              <a:buClr>
                <a:schemeClr val="tx1"/>
              </a:buClr>
              <a:buFontTx/>
              <a:buChar char="•"/>
            </a:pPr>
            <a:r>
              <a:rPr lang="en-GB" altLang="en-US"/>
              <a:t>Very short exposure time..</a:t>
            </a:r>
          </a:p>
          <a:p>
            <a:pPr lvl="1" eaLnBrk="1" hangingPunct="1">
              <a:buClr>
                <a:schemeClr val="tx1"/>
              </a:buClr>
              <a:buFontTx/>
              <a:buChar char="•"/>
            </a:pPr>
            <a:endParaRPr lang="en-GB" altLang="en-US" b="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36066"/>
                                        </p:tgtEl>
                                        <p:attrNameLst>
                                          <p:attrName>style.visibility</p:attrName>
                                        </p:attrNameLst>
                                      </p:cBhvr>
                                      <p:to>
                                        <p:strVal val="visible"/>
                                      </p:to>
                                    </p:set>
                                    <p:animEffect transition="in" filter="dissolve">
                                      <p:cBhvr>
                                        <p:cTn id="7" dur="500"/>
                                        <p:tgtEl>
                                          <p:spTgt spid="2136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136067">
                                            <p:txEl>
                                              <p:pRg st="0" end="0"/>
                                            </p:txEl>
                                          </p:spTgt>
                                        </p:tgtEl>
                                        <p:attrNameLst>
                                          <p:attrName>style.visibility</p:attrName>
                                        </p:attrNameLst>
                                      </p:cBhvr>
                                      <p:to>
                                        <p:strVal val="visible"/>
                                      </p:to>
                                    </p:set>
                                    <p:anim calcmode="lin" valueType="num">
                                      <p:cBhvr additive="base">
                                        <p:cTn id="12" dur="500" fill="hold"/>
                                        <p:tgtEl>
                                          <p:spTgt spid="213606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3606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36067">
                                            <p:txEl>
                                              <p:pRg st="1" end="1"/>
                                            </p:txEl>
                                          </p:spTgt>
                                        </p:tgtEl>
                                        <p:attrNameLst>
                                          <p:attrName>style.visibility</p:attrName>
                                        </p:attrNameLst>
                                      </p:cBhvr>
                                      <p:to>
                                        <p:strVal val="visible"/>
                                      </p:to>
                                    </p:set>
                                    <p:anim calcmode="lin" valueType="num">
                                      <p:cBhvr additive="base">
                                        <p:cTn id="16" dur="500" fill="hold"/>
                                        <p:tgtEl>
                                          <p:spTgt spid="213606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136067">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136067">
                                            <p:txEl>
                                              <p:pRg st="2" end="2"/>
                                            </p:txEl>
                                          </p:spTgt>
                                        </p:tgtEl>
                                        <p:attrNameLst>
                                          <p:attrName>style.visibility</p:attrName>
                                        </p:attrNameLst>
                                      </p:cBhvr>
                                      <p:to>
                                        <p:strVal val="visible"/>
                                      </p:to>
                                    </p:set>
                                    <p:anim calcmode="lin" valueType="num">
                                      <p:cBhvr additive="base">
                                        <p:cTn id="20" dur="500" fill="hold"/>
                                        <p:tgtEl>
                                          <p:spTgt spid="213606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136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136068">
                                            <p:txEl>
                                              <p:pRg st="0" end="0"/>
                                            </p:txEl>
                                          </p:spTgt>
                                        </p:tgtEl>
                                        <p:attrNameLst>
                                          <p:attrName>style.visibility</p:attrName>
                                        </p:attrNameLst>
                                      </p:cBhvr>
                                      <p:to>
                                        <p:strVal val="visible"/>
                                      </p:to>
                                    </p:set>
                                    <p:anim calcmode="lin" valueType="num">
                                      <p:cBhvr additive="base">
                                        <p:cTn id="26" dur="500" fill="hold"/>
                                        <p:tgtEl>
                                          <p:spTgt spid="2136068">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136068">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136068">
                                            <p:txEl>
                                              <p:pRg st="1" end="1"/>
                                            </p:txEl>
                                          </p:spTgt>
                                        </p:tgtEl>
                                        <p:attrNameLst>
                                          <p:attrName>style.visibility</p:attrName>
                                        </p:attrNameLst>
                                      </p:cBhvr>
                                      <p:to>
                                        <p:strVal val="visible"/>
                                      </p:to>
                                    </p:set>
                                    <p:anim calcmode="lin" valueType="num">
                                      <p:cBhvr additive="base">
                                        <p:cTn id="30" dur="500" fill="hold"/>
                                        <p:tgtEl>
                                          <p:spTgt spid="2136068">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136068">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36068">
                                            <p:txEl>
                                              <p:pRg st="2" end="2"/>
                                            </p:txEl>
                                          </p:spTgt>
                                        </p:tgtEl>
                                        <p:attrNameLst>
                                          <p:attrName>style.visibility</p:attrName>
                                        </p:attrNameLst>
                                      </p:cBhvr>
                                      <p:to>
                                        <p:strVal val="visible"/>
                                      </p:to>
                                    </p:set>
                                    <p:anim calcmode="lin" valueType="num">
                                      <p:cBhvr additive="base">
                                        <p:cTn id="34" dur="500" fill="hold"/>
                                        <p:tgtEl>
                                          <p:spTgt spid="2136068">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136068">
                                            <p:txEl>
                                              <p:pRg st="2" end="2"/>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136068">
                                            <p:txEl>
                                              <p:pRg st="3" end="3"/>
                                            </p:txEl>
                                          </p:spTgt>
                                        </p:tgtEl>
                                        <p:attrNameLst>
                                          <p:attrName>style.visibility</p:attrName>
                                        </p:attrNameLst>
                                      </p:cBhvr>
                                      <p:to>
                                        <p:strVal val="visible"/>
                                      </p:to>
                                    </p:set>
                                    <p:anim calcmode="lin" valueType="num">
                                      <p:cBhvr additive="base">
                                        <p:cTn id="38" dur="500" fill="hold"/>
                                        <p:tgtEl>
                                          <p:spTgt spid="2136068">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13606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6066" grpId="0" autoUpdateAnimBg="0"/>
      <p:bldP spid="2136067" grpId="0" build="p" autoUpdateAnimBg="0"/>
      <p:bldP spid="2136068"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Title 1">
            <a:extLst>
              <a:ext uri="{FF2B5EF4-FFF2-40B4-BE49-F238E27FC236}">
                <a16:creationId xmlns:a16="http://schemas.microsoft.com/office/drawing/2014/main" id="{8FEC7312-9230-6DCB-9A7E-8A24AEFC181A}"/>
              </a:ext>
            </a:extLst>
          </p:cNvPr>
          <p:cNvSpPr>
            <a:spLocks noGrp="1" noChangeArrowheads="1"/>
          </p:cNvSpPr>
          <p:nvPr>
            <p:ph type="title"/>
          </p:nvPr>
        </p:nvSpPr>
        <p:spPr/>
        <p:txBody>
          <a:bodyPr/>
          <a:lstStyle/>
          <a:p>
            <a:r>
              <a:rPr lang="en-US" altLang="en-US">
                <a:solidFill>
                  <a:srgbClr val="FF0000"/>
                </a:solidFill>
              </a:rPr>
              <a:t>Public relations </a:t>
            </a:r>
          </a:p>
        </p:txBody>
      </p:sp>
      <p:sp>
        <p:nvSpPr>
          <p:cNvPr id="745475" name="Content Placeholder 2">
            <a:extLst>
              <a:ext uri="{FF2B5EF4-FFF2-40B4-BE49-F238E27FC236}">
                <a16:creationId xmlns:a16="http://schemas.microsoft.com/office/drawing/2014/main" id="{B20148C5-9CE6-D17E-FE1E-0888BD69AA6B}"/>
              </a:ext>
            </a:extLst>
          </p:cNvPr>
          <p:cNvSpPr>
            <a:spLocks noGrp="1" noChangeArrowheads="1"/>
          </p:cNvSpPr>
          <p:nvPr>
            <p:ph idx="1"/>
          </p:nvPr>
        </p:nvSpPr>
        <p:spPr>
          <a:xfrm>
            <a:off x="1752600" y="1905000"/>
            <a:ext cx="8305800" cy="4114800"/>
          </a:xfrm>
        </p:spPr>
        <p:txBody>
          <a:bodyPr/>
          <a:lstStyle/>
          <a:p>
            <a:r>
              <a:rPr lang="en-US" altLang="en-US"/>
              <a:t>Sponsorship </a:t>
            </a:r>
          </a:p>
          <a:p>
            <a:r>
              <a:rPr lang="en-US" altLang="en-US"/>
              <a:t>Exhibition</a:t>
            </a:r>
          </a:p>
          <a:p>
            <a:r>
              <a:rPr lang="en-US" altLang="en-US"/>
              <a:t>Press release </a:t>
            </a:r>
          </a:p>
          <a:p>
            <a:r>
              <a:rPr lang="en-US" altLang="en-US"/>
              <a:t>Press conference </a:t>
            </a:r>
          </a:p>
          <a:p>
            <a:r>
              <a:rPr lang="en-US" altLang="en-US"/>
              <a:t>CSR </a:t>
            </a:r>
          </a:p>
          <a:p>
            <a:r>
              <a:rPr lang="en-US" altLang="en-US"/>
              <a:t>Standalone events  </a:t>
            </a:r>
          </a:p>
          <a:p>
            <a:endParaRPr lang="en-US" altLang="en-US"/>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37090" name="Rectangle 2">
            <a:extLst>
              <a:ext uri="{FF2B5EF4-FFF2-40B4-BE49-F238E27FC236}">
                <a16:creationId xmlns:a16="http://schemas.microsoft.com/office/drawing/2014/main" id="{EBA06B81-91C8-9F4B-8CE3-DF691AA42756}"/>
              </a:ext>
            </a:extLst>
          </p:cNvPr>
          <p:cNvSpPr>
            <a:spLocks noGrp="1" noChangeArrowheads="1"/>
          </p:cNvSpPr>
          <p:nvPr>
            <p:ph type="title"/>
          </p:nvPr>
        </p:nvSpPr>
        <p:spPr/>
        <p:txBody>
          <a:bodyPr vert="horz" lIns="92075" tIns="46038" rIns="92075" bIns="46038" rtlCol="0" anchor="ctr">
            <a:normAutofit/>
          </a:bodyPr>
          <a:lstStyle/>
          <a:p>
            <a:pPr algn="ctr" eaLnBrk="1" hangingPunct="1"/>
            <a:r>
              <a:rPr lang="en-GB" altLang="en-US" sz="4600">
                <a:solidFill>
                  <a:srgbClr val="FF0000"/>
                </a:solidFill>
              </a:rPr>
              <a:t>Radio</a:t>
            </a:r>
          </a:p>
        </p:txBody>
      </p:sp>
      <p:sp>
        <p:nvSpPr>
          <p:cNvPr id="2137091" name="Rectangle 3">
            <a:extLst>
              <a:ext uri="{FF2B5EF4-FFF2-40B4-BE49-F238E27FC236}">
                <a16:creationId xmlns:a16="http://schemas.microsoft.com/office/drawing/2014/main" id="{C611DF8F-EC24-6A5C-A6EE-9303978CCEE9}"/>
              </a:ext>
            </a:extLst>
          </p:cNvPr>
          <p:cNvSpPr>
            <a:spLocks noGrp="1" noChangeArrowheads="1"/>
          </p:cNvSpPr>
          <p:nvPr>
            <p:ph type="body" sz="half" idx="1"/>
          </p:nvPr>
        </p:nvSpPr>
        <p:spPr>
          <a:xfrm>
            <a:off x="1752600" y="1600200"/>
            <a:ext cx="3697288" cy="4648200"/>
          </a:xfrm>
        </p:spPr>
        <p:txBody>
          <a:bodyPr vert="horz" lIns="92075" tIns="46038" rIns="92075" bIns="46038" rtlCol="0">
            <a:normAutofit/>
          </a:bodyPr>
          <a:lstStyle/>
          <a:p>
            <a:pPr eaLnBrk="1" hangingPunct="1">
              <a:lnSpc>
                <a:spcPct val="90000"/>
              </a:lnSpc>
              <a:buFontTx/>
              <a:buNone/>
            </a:pPr>
            <a:r>
              <a:rPr lang="en-GB" altLang="en-US" sz="2400" b="1"/>
              <a:t>Advantages</a:t>
            </a:r>
          </a:p>
          <a:p>
            <a:pPr lvl="1" eaLnBrk="1" hangingPunct="1">
              <a:lnSpc>
                <a:spcPct val="90000"/>
              </a:lnSpc>
              <a:buClr>
                <a:schemeClr val="tx1"/>
              </a:buClr>
              <a:buFontTx/>
              <a:buChar char="•"/>
            </a:pPr>
            <a:r>
              <a:rPr lang="en-GB" altLang="en-US"/>
              <a:t>Audio capabilities.</a:t>
            </a:r>
          </a:p>
          <a:p>
            <a:pPr lvl="1" eaLnBrk="1" hangingPunct="1">
              <a:lnSpc>
                <a:spcPct val="90000"/>
              </a:lnSpc>
              <a:buClr>
                <a:schemeClr val="tx1"/>
              </a:buClr>
              <a:buFontTx/>
              <a:buChar char="•"/>
            </a:pPr>
            <a:r>
              <a:rPr lang="en-GB" altLang="en-US"/>
              <a:t>Relatively low costs.</a:t>
            </a:r>
          </a:p>
          <a:p>
            <a:pPr lvl="1" eaLnBrk="1" hangingPunct="1">
              <a:lnSpc>
                <a:spcPct val="90000"/>
              </a:lnSpc>
              <a:buClr>
                <a:schemeClr val="tx1"/>
              </a:buClr>
              <a:buFontTx/>
              <a:buChar char="•"/>
            </a:pPr>
            <a:r>
              <a:rPr lang="en-GB" altLang="en-US"/>
              <a:t>Short lead time to place ad.</a:t>
            </a:r>
          </a:p>
          <a:p>
            <a:pPr lvl="1" eaLnBrk="1" hangingPunct="1">
              <a:lnSpc>
                <a:spcPct val="90000"/>
              </a:lnSpc>
              <a:buClr>
                <a:schemeClr val="tx1"/>
              </a:buClr>
              <a:buFontTx/>
              <a:buChar char="•"/>
            </a:pPr>
            <a:r>
              <a:rPr lang="en-GB" altLang="en-US"/>
              <a:t>Segments audiences demographically and geographically.</a:t>
            </a:r>
          </a:p>
          <a:p>
            <a:pPr lvl="1" eaLnBrk="1" hangingPunct="1">
              <a:lnSpc>
                <a:spcPct val="90000"/>
              </a:lnSpc>
              <a:buClr>
                <a:schemeClr val="tx1"/>
              </a:buClr>
              <a:buFontTx/>
              <a:buChar char="•"/>
            </a:pPr>
            <a:r>
              <a:rPr lang="en-GB" altLang="en-US"/>
              <a:t>Reaches large audiences.</a:t>
            </a:r>
          </a:p>
        </p:txBody>
      </p:sp>
      <p:sp>
        <p:nvSpPr>
          <p:cNvPr id="2137092" name="Rectangle 4">
            <a:extLst>
              <a:ext uri="{FF2B5EF4-FFF2-40B4-BE49-F238E27FC236}">
                <a16:creationId xmlns:a16="http://schemas.microsoft.com/office/drawing/2014/main" id="{3A221007-4A13-4A6C-70CB-68EA2A3CCC21}"/>
              </a:ext>
            </a:extLst>
          </p:cNvPr>
          <p:cNvSpPr>
            <a:spLocks noGrp="1" noChangeArrowheads="1"/>
          </p:cNvSpPr>
          <p:nvPr>
            <p:ph type="body" sz="half" idx="2"/>
          </p:nvPr>
        </p:nvSpPr>
        <p:spPr>
          <a:xfrm>
            <a:off x="6208714" y="1676400"/>
            <a:ext cx="3697287" cy="4572000"/>
          </a:xfrm>
        </p:spPr>
        <p:txBody>
          <a:bodyPr vert="horz" lIns="92075" tIns="46038" rIns="92075" bIns="46038" rtlCol="0">
            <a:normAutofit/>
          </a:bodyPr>
          <a:lstStyle/>
          <a:p>
            <a:pPr eaLnBrk="1" hangingPunct="1">
              <a:buFontTx/>
              <a:buNone/>
            </a:pPr>
            <a:r>
              <a:rPr lang="en-GB" altLang="en-US" sz="2400" b="1"/>
              <a:t>Disadvantages</a:t>
            </a:r>
          </a:p>
          <a:p>
            <a:pPr lvl="1" eaLnBrk="1" hangingPunct="1">
              <a:buClr>
                <a:schemeClr val="tx1"/>
              </a:buClr>
              <a:buFontTx/>
              <a:buChar char="•"/>
            </a:pPr>
            <a:r>
              <a:rPr lang="en-GB" altLang="en-US"/>
              <a:t>No visual capabilities.</a:t>
            </a:r>
          </a:p>
          <a:p>
            <a:pPr lvl="1" eaLnBrk="1" hangingPunct="1">
              <a:buClr>
                <a:schemeClr val="tx1"/>
              </a:buClr>
              <a:buFontTx/>
              <a:buChar char="•"/>
            </a:pPr>
            <a:r>
              <a:rPr lang="en-GB" altLang="en-US"/>
              <a:t>Short exposure time.</a:t>
            </a:r>
          </a:p>
          <a:p>
            <a:pPr lvl="1" eaLnBrk="1" hangingPunct="1">
              <a:buClr>
                <a:schemeClr val="tx1"/>
              </a:buClr>
              <a:buFontTx/>
              <a:buChar char="•"/>
            </a:pPr>
            <a:r>
              <a:rPr lang="en-GB" altLang="en-US"/>
              <a:t>Little flexibility to gain attention.</a:t>
            </a:r>
          </a:p>
          <a:p>
            <a:pPr lvl="1" eaLnBrk="1" hangingPunct="1">
              <a:buClr>
                <a:schemeClr val="tx1"/>
              </a:buClr>
              <a:buFontTx/>
              <a:buChar char="•"/>
            </a:pPr>
            <a:endParaRPr lang="en-GB" altLang="en-US" b="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137090"/>
                                        </p:tgtEl>
                                        <p:attrNameLst>
                                          <p:attrName>style.visibility</p:attrName>
                                        </p:attrNameLst>
                                      </p:cBhvr>
                                      <p:to>
                                        <p:strVal val="visible"/>
                                      </p:to>
                                    </p:set>
                                    <p:animEffect transition="in" filter="dissolve">
                                      <p:cBhvr>
                                        <p:cTn id="7" dur="500"/>
                                        <p:tgtEl>
                                          <p:spTgt spid="2137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137091">
                                            <p:txEl>
                                              <p:pRg st="0" end="0"/>
                                            </p:txEl>
                                          </p:spTgt>
                                        </p:tgtEl>
                                        <p:attrNameLst>
                                          <p:attrName>style.visibility</p:attrName>
                                        </p:attrNameLst>
                                      </p:cBhvr>
                                      <p:to>
                                        <p:strVal val="visible"/>
                                      </p:to>
                                    </p:set>
                                    <p:anim calcmode="lin" valueType="num">
                                      <p:cBhvr additive="base">
                                        <p:cTn id="12" dur="500" fill="hold"/>
                                        <p:tgtEl>
                                          <p:spTgt spid="2137091">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137091">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137091">
                                            <p:txEl>
                                              <p:pRg st="1" end="1"/>
                                            </p:txEl>
                                          </p:spTgt>
                                        </p:tgtEl>
                                        <p:attrNameLst>
                                          <p:attrName>style.visibility</p:attrName>
                                        </p:attrNameLst>
                                      </p:cBhvr>
                                      <p:to>
                                        <p:strVal val="visible"/>
                                      </p:to>
                                    </p:set>
                                    <p:anim calcmode="lin" valueType="num">
                                      <p:cBhvr additive="base">
                                        <p:cTn id="16" dur="500" fill="hold"/>
                                        <p:tgtEl>
                                          <p:spTgt spid="2137091">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137091">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37091">
                                            <p:txEl>
                                              <p:pRg st="2" end="2"/>
                                            </p:txEl>
                                          </p:spTgt>
                                        </p:tgtEl>
                                        <p:attrNameLst>
                                          <p:attrName>style.visibility</p:attrName>
                                        </p:attrNameLst>
                                      </p:cBhvr>
                                      <p:to>
                                        <p:strVal val="visible"/>
                                      </p:to>
                                    </p:set>
                                    <p:anim calcmode="lin" valueType="num">
                                      <p:cBhvr additive="base">
                                        <p:cTn id="20" dur="500" fill="hold"/>
                                        <p:tgtEl>
                                          <p:spTgt spid="2137091">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2137091">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137091">
                                            <p:txEl>
                                              <p:pRg st="3" end="3"/>
                                            </p:txEl>
                                          </p:spTgt>
                                        </p:tgtEl>
                                        <p:attrNameLst>
                                          <p:attrName>style.visibility</p:attrName>
                                        </p:attrNameLst>
                                      </p:cBhvr>
                                      <p:to>
                                        <p:strVal val="visible"/>
                                      </p:to>
                                    </p:set>
                                    <p:anim calcmode="lin" valueType="num">
                                      <p:cBhvr additive="base">
                                        <p:cTn id="24" dur="500" fill="hold"/>
                                        <p:tgtEl>
                                          <p:spTgt spid="2137091">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2137091">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137091">
                                            <p:txEl>
                                              <p:pRg st="4" end="4"/>
                                            </p:txEl>
                                          </p:spTgt>
                                        </p:tgtEl>
                                        <p:attrNameLst>
                                          <p:attrName>style.visibility</p:attrName>
                                        </p:attrNameLst>
                                      </p:cBhvr>
                                      <p:to>
                                        <p:strVal val="visible"/>
                                      </p:to>
                                    </p:set>
                                    <p:anim calcmode="lin" valueType="num">
                                      <p:cBhvr additive="base">
                                        <p:cTn id="28" dur="500" fill="hold"/>
                                        <p:tgtEl>
                                          <p:spTgt spid="2137091">
                                            <p:txEl>
                                              <p:pRg st="4" end="4"/>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137091">
                                            <p:txEl>
                                              <p:pRg st="4" end="4"/>
                                            </p:txEl>
                                          </p:spTgt>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2137091">
                                            <p:txEl>
                                              <p:pRg st="5" end="5"/>
                                            </p:txEl>
                                          </p:spTgt>
                                        </p:tgtEl>
                                        <p:attrNameLst>
                                          <p:attrName>style.visibility</p:attrName>
                                        </p:attrNameLst>
                                      </p:cBhvr>
                                      <p:to>
                                        <p:strVal val="visible"/>
                                      </p:to>
                                    </p:set>
                                    <p:anim calcmode="lin" valueType="num">
                                      <p:cBhvr additive="base">
                                        <p:cTn id="32" dur="500" fill="hold"/>
                                        <p:tgtEl>
                                          <p:spTgt spid="2137091">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21370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2137092">
                                            <p:txEl>
                                              <p:pRg st="0" end="0"/>
                                            </p:txEl>
                                          </p:spTgt>
                                        </p:tgtEl>
                                        <p:attrNameLst>
                                          <p:attrName>style.visibility</p:attrName>
                                        </p:attrNameLst>
                                      </p:cBhvr>
                                      <p:to>
                                        <p:strVal val="visible"/>
                                      </p:to>
                                    </p:set>
                                    <p:anim calcmode="lin" valueType="num">
                                      <p:cBhvr additive="base">
                                        <p:cTn id="38" dur="500" fill="hold"/>
                                        <p:tgtEl>
                                          <p:spTgt spid="213709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137092">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2137092">
                                            <p:txEl>
                                              <p:pRg st="1" end="1"/>
                                            </p:txEl>
                                          </p:spTgt>
                                        </p:tgtEl>
                                        <p:attrNameLst>
                                          <p:attrName>style.visibility</p:attrName>
                                        </p:attrNameLst>
                                      </p:cBhvr>
                                      <p:to>
                                        <p:strVal val="visible"/>
                                      </p:to>
                                    </p:set>
                                    <p:anim calcmode="lin" valueType="num">
                                      <p:cBhvr additive="base">
                                        <p:cTn id="42" dur="500" fill="hold"/>
                                        <p:tgtEl>
                                          <p:spTgt spid="2137092">
                                            <p:txEl>
                                              <p:pRg st="1" end="1"/>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2137092">
                                            <p:txEl>
                                              <p:pRg st="1" end="1"/>
                                            </p:txEl>
                                          </p:spTgt>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2137092">
                                            <p:txEl>
                                              <p:pRg st="2" end="2"/>
                                            </p:txEl>
                                          </p:spTgt>
                                        </p:tgtEl>
                                        <p:attrNameLst>
                                          <p:attrName>style.visibility</p:attrName>
                                        </p:attrNameLst>
                                      </p:cBhvr>
                                      <p:to>
                                        <p:strVal val="visible"/>
                                      </p:to>
                                    </p:set>
                                    <p:anim calcmode="lin" valueType="num">
                                      <p:cBhvr additive="base">
                                        <p:cTn id="46" dur="500" fill="hold"/>
                                        <p:tgtEl>
                                          <p:spTgt spid="2137092">
                                            <p:txEl>
                                              <p:pRg st="2" end="2"/>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2137092">
                                            <p:txEl>
                                              <p:pRg st="2" end="2"/>
                                            </p:txEl>
                                          </p:spTgt>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2137092">
                                            <p:txEl>
                                              <p:pRg st="3" end="3"/>
                                            </p:txEl>
                                          </p:spTgt>
                                        </p:tgtEl>
                                        <p:attrNameLst>
                                          <p:attrName>style.visibility</p:attrName>
                                        </p:attrNameLst>
                                      </p:cBhvr>
                                      <p:to>
                                        <p:strVal val="visible"/>
                                      </p:to>
                                    </p:set>
                                    <p:anim calcmode="lin" valueType="num">
                                      <p:cBhvr additive="base">
                                        <p:cTn id="50" dur="500" fill="hold"/>
                                        <p:tgtEl>
                                          <p:spTgt spid="2137092">
                                            <p:txEl>
                                              <p:pRg st="3" end="3"/>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13709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7090" grpId="0" autoUpdateAnimBg="0"/>
      <p:bldP spid="2137091" grpId="0" build="p" autoUpdateAnimBg="0"/>
      <p:bldP spid="2137092"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17506" name="Picture 2" descr="ker56453_1904">
            <a:extLst>
              <a:ext uri="{FF2B5EF4-FFF2-40B4-BE49-F238E27FC236}">
                <a16:creationId xmlns:a16="http://schemas.microsoft.com/office/drawing/2014/main" id="{6D1699B2-B6F5-EF8E-488C-2FA67CB21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1"/>
            <a:ext cx="90678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ssolv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a:extLst>
              <a:ext uri="{FF2B5EF4-FFF2-40B4-BE49-F238E27FC236}">
                <a16:creationId xmlns:a16="http://schemas.microsoft.com/office/drawing/2014/main" id="{133825CC-693F-9B26-6686-40405F3D4F05}"/>
              </a:ext>
            </a:extLst>
          </p:cNvPr>
          <p:cNvSpPr>
            <a:spLocks noGrp="1" noChangeArrowheads="1"/>
          </p:cNvSpPr>
          <p:nvPr>
            <p:ph type="title"/>
          </p:nvPr>
        </p:nvSpPr>
        <p:spPr>
          <a:xfrm>
            <a:off x="2895600" y="-152400"/>
            <a:ext cx="7010400" cy="1527175"/>
          </a:xfrm>
        </p:spPr>
        <p:txBody>
          <a:bodyPr/>
          <a:lstStyle/>
          <a:p>
            <a:pPr algn="ctr"/>
            <a:r>
              <a:rPr lang="en-US" altLang="en-US">
                <a:solidFill>
                  <a:srgbClr val="FF0000"/>
                </a:solidFill>
              </a:rPr>
              <a:t>Media Selection</a:t>
            </a:r>
          </a:p>
        </p:txBody>
      </p:sp>
      <p:pic>
        <p:nvPicPr>
          <p:cNvPr id="919555" name="Picture 3" descr="media%20plan">
            <a:extLst>
              <a:ext uri="{FF2B5EF4-FFF2-40B4-BE49-F238E27FC236}">
                <a16:creationId xmlns:a16="http://schemas.microsoft.com/office/drawing/2014/main" id="{A2100A67-05DC-DDB5-FACE-A3E1946E5D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1063626"/>
            <a:ext cx="6324600" cy="5745163"/>
          </a:xfrm>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a:extLst>
              <a:ext uri="{FF2B5EF4-FFF2-40B4-BE49-F238E27FC236}">
                <a16:creationId xmlns:a16="http://schemas.microsoft.com/office/drawing/2014/main" id="{18D4D19E-833A-EC70-13CA-13ED65E55247}"/>
              </a:ext>
            </a:extLst>
          </p:cNvPr>
          <p:cNvSpPr>
            <a:spLocks noGrp="1" noChangeArrowheads="1"/>
          </p:cNvSpPr>
          <p:nvPr>
            <p:ph type="title"/>
          </p:nvPr>
        </p:nvSpPr>
        <p:spPr/>
        <p:txBody>
          <a:bodyPr/>
          <a:lstStyle/>
          <a:p>
            <a:endParaRPr lang="en-US" altLang="en-US"/>
          </a:p>
        </p:txBody>
      </p:sp>
      <p:sp>
        <p:nvSpPr>
          <p:cNvPr id="746499" name="Rectangle 4">
            <a:extLst>
              <a:ext uri="{FF2B5EF4-FFF2-40B4-BE49-F238E27FC236}">
                <a16:creationId xmlns:a16="http://schemas.microsoft.com/office/drawing/2014/main" id="{C9B2B9E1-404E-DDBC-7032-D4389C0D92F2}"/>
              </a:ext>
            </a:extLst>
          </p:cNvPr>
          <p:cNvSpPr>
            <a:spLocks noChangeArrowheads="1"/>
          </p:cNvSpPr>
          <p:nvPr/>
        </p:nvSpPr>
        <p:spPr bwMode="auto">
          <a:xfrm>
            <a:off x="1828800" y="3017838"/>
            <a:ext cx="8534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spcBef>
                <a:spcPct val="0"/>
              </a:spcBef>
              <a:buClrTx/>
              <a:buSzTx/>
              <a:buFontTx/>
              <a:buNone/>
            </a:pPr>
            <a:r>
              <a:rPr lang="en-US" altLang="en-US" sz="3600">
                <a:solidFill>
                  <a:srgbClr val="FF0000"/>
                </a:solidFill>
                <a:cs typeface="Arial" panose="020B0604020202020204" pitchFamily="34" charset="0"/>
              </a:rPr>
              <a:t>Advertising is better for creating awareness; personal selling is more effective at promoting action and purchase behavior.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a:extLst>
              <a:ext uri="{FF2B5EF4-FFF2-40B4-BE49-F238E27FC236}">
                <a16:creationId xmlns:a16="http://schemas.microsoft.com/office/drawing/2014/main" id="{748040B1-F444-C5F5-0B9B-308B11303972}"/>
              </a:ext>
            </a:extLst>
          </p:cNvPr>
          <p:cNvSpPr>
            <a:spLocks noGrp="1" noChangeArrowheads="1"/>
          </p:cNvSpPr>
          <p:nvPr>
            <p:ph type="title"/>
          </p:nvPr>
        </p:nvSpPr>
        <p:spPr/>
        <p:txBody>
          <a:bodyPr/>
          <a:lstStyle/>
          <a:p>
            <a:endParaRPr lang="en-US" altLang="en-US"/>
          </a:p>
        </p:txBody>
      </p:sp>
      <p:sp>
        <p:nvSpPr>
          <p:cNvPr id="747523" name="Rectangle 3">
            <a:extLst>
              <a:ext uri="{FF2B5EF4-FFF2-40B4-BE49-F238E27FC236}">
                <a16:creationId xmlns:a16="http://schemas.microsoft.com/office/drawing/2014/main" id="{B363EE56-52B6-8149-CDF8-4FD6EE0E15AC}"/>
              </a:ext>
            </a:extLst>
          </p:cNvPr>
          <p:cNvSpPr>
            <a:spLocks noGrp="1" noChangeArrowheads="1"/>
          </p:cNvSpPr>
          <p:nvPr>
            <p:ph type="body" idx="1"/>
          </p:nvPr>
        </p:nvSpPr>
        <p:spPr/>
        <p:txBody>
          <a:bodyPr/>
          <a:lstStyle/>
          <a:p>
            <a:endParaRPr lang="en-US" altLang="en-US"/>
          </a:p>
        </p:txBody>
      </p:sp>
      <p:pic>
        <p:nvPicPr>
          <p:cNvPr id="747524" name="Picture 4">
            <a:extLst>
              <a:ext uri="{FF2B5EF4-FFF2-40B4-BE49-F238E27FC236}">
                <a16:creationId xmlns:a16="http://schemas.microsoft.com/office/drawing/2014/main" id="{83288E7E-9D85-0901-D88C-70605FB16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49588" y="-1027113"/>
            <a:ext cx="6362700" cy="887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9FFE02EF-04E8-ABD7-2975-E3BF265D76FC}"/>
              </a:ext>
            </a:extLst>
          </p:cNvPr>
          <p:cNvSpPr>
            <a:spLocks noGrp="1" noChangeArrowheads="1"/>
          </p:cNvSpPr>
          <p:nvPr>
            <p:ph type="title"/>
          </p:nvPr>
        </p:nvSpPr>
        <p:spPr/>
        <p:txBody>
          <a:bodyPr/>
          <a:lstStyle/>
          <a:p>
            <a:endParaRPr lang="en-US" altLang="en-US"/>
          </a:p>
        </p:txBody>
      </p:sp>
      <p:sp>
        <p:nvSpPr>
          <p:cNvPr id="748547" name="Rectangle 3">
            <a:extLst>
              <a:ext uri="{FF2B5EF4-FFF2-40B4-BE49-F238E27FC236}">
                <a16:creationId xmlns:a16="http://schemas.microsoft.com/office/drawing/2014/main" id="{0AEAA621-9B46-7F65-D8A4-96BB07B36E23}"/>
              </a:ext>
            </a:extLst>
          </p:cNvPr>
          <p:cNvSpPr>
            <a:spLocks noGrp="1" noChangeArrowheads="1"/>
          </p:cNvSpPr>
          <p:nvPr>
            <p:ph type="body" idx="1"/>
          </p:nvPr>
        </p:nvSpPr>
        <p:spPr/>
        <p:txBody>
          <a:bodyPr/>
          <a:lstStyle/>
          <a:p>
            <a:endParaRPr lang="en-US" altLang="en-US"/>
          </a:p>
        </p:txBody>
      </p:sp>
      <p:grpSp>
        <p:nvGrpSpPr>
          <p:cNvPr id="748548" name="Group 4">
            <a:extLst>
              <a:ext uri="{FF2B5EF4-FFF2-40B4-BE49-F238E27FC236}">
                <a16:creationId xmlns:a16="http://schemas.microsoft.com/office/drawing/2014/main" id="{109E240B-1BC6-2EF3-CE05-37198918529B}"/>
              </a:ext>
            </a:extLst>
          </p:cNvPr>
          <p:cNvGrpSpPr>
            <a:grpSpLocks/>
          </p:cNvGrpSpPr>
          <p:nvPr/>
        </p:nvGrpSpPr>
        <p:grpSpPr bwMode="auto">
          <a:xfrm>
            <a:off x="2286000" y="990601"/>
            <a:ext cx="7543800" cy="4595813"/>
            <a:chOff x="1440" y="5904"/>
            <a:chExt cx="9072" cy="3636"/>
          </a:xfrm>
        </p:grpSpPr>
        <p:sp>
          <p:nvSpPr>
            <p:cNvPr id="748550" name="Text Box 5">
              <a:extLst>
                <a:ext uri="{FF2B5EF4-FFF2-40B4-BE49-F238E27FC236}">
                  <a16:creationId xmlns:a16="http://schemas.microsoft.com/office/drawing/2014/main" id="{8DC0390E-13E9-124A-9D55-DB6033354F53}"/>
                </a:ext>
              </a:extLst>
            </p:cNvPr>
            <p:cNvSpPr txBox="1">
              <a:spLocks noChangeArrowheads="1"/>
            </p:cNvSpPr>
            <p:nvPr/>
          </p:nvSpPr>
          <p:spPr bwMode="auto">
            <a:xfrm>
              <a:off x="3312" y="5904"/>
              <a:ext cx="1296" cy="432"/>
            </a:xfrm>
            <a:prstGeom prst="rect">
              <a:avLst/>
            </a:prstGeom>
            <a:solidFill>
              <a:srgbClr val="FFFFFF"/>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rtl="1" eaLnBrk="1" hangingPunct="1">
                <a:spcBef>
                  <a:spcPct val="0"/>
                </a:spcBef>
                <a:buClrTx/>
                <a:buSzTx/>
                <a:buFontTx/>
                <a:buNone/>
              </a:pPr>
              <a:r>
                <a:rPr lang="en-US" altLang="en-US" sz="1800">
                  <a:solidFill>
                    <a:srgbClr val="050A0F"/>
                  </a:solidFill>
                  <a:latin typeface="Times New Roman" panose="02020603050405020304" pitchFamily="18" charset="0"/>
                </a:rPr>
                <a:t>Encoding</a:t>
              </a:r>
              <a:endParaRPr lang="en-US" altLang="en-US" sz="1800">
                <a:solidFill>
                  <a:srgbClr val="050A0F"/>
                </a:solidFill>
              </a:endParaRPr>
            </a:p>
          </p:txBody>
        </p:sp>
        <p:sp>
          <p:nvSpPr>
            <p:cNvPr id="748551" name="Text Box 6">
              <a:extLst>
                <a:ext uri="{FF2B5EF4-FFF2-40B4-BE49-F238E27FC236}">
                  <a16:creationId xmlns:a16="http://schemas.microsoft.com/office/drawing/2014/main" id="{BCB330C4-0E0C-7FC0-3504-375B1C022F6E}"/>
                </a:ext>
              </a:extLst>
            </p:cNvPr>
            <p:cNvSpPr txBox="1">
              <a:spLocks noChangeArrowheads="1"/>
            </p:cNvSpPr>
            <p:nvPr/>
          </p:nvSpPr>
          <p:spPr bwMode="auto">
            <a:xfrm>
              <a:off x="5328" y="5904"/>
              <a:ext cx="1440" cy="1008"/>
            </a:xfrm>
            <a:prstGeom prst="rect">
              <a:avLst/>
            </a:prstGeom>
            <a:solidFill>
              <a:srgbClr val="FFFFFF"/>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rtl="1" eaLnBrk="1" hangingPunct="1">
                <a:spcBef>
                  <a:spcPct val="0"/>
                </a:spcBef>
                <a:buClrTx/>
                <a:buSzTx/>
                <a:buFontTx/>
                <a:buNone/>
              </a:pPr>
              <a:endParaRPr lang="en-US" altLang="en-US" sz="1200">
                <a:solidFill>
                  <a:schemeClr val="tx1"/>
                </a:solidFill>
                <a:latin typeface="Times New Roman" panose="02020603050405020304" pitchFamily="18" charset="0"/>
              </a:endParaRPr>
            </a:p>
            <a:p>
              <a:pPr algn="ctr" rtl="1" eaLnBrk="1" hangingPunct="1">
                <a:spcBef>
                  <a:spcPct val="0"/>
                </a:spcBef>
                <a:buClrTx/>
                <a:buSzTx/>
                <a:buFontTx/>
                <a:buNone/>
              </a:pPr>
              <a:endParaRPr lang="en-US" altLang="en-US" sz="1200">
                <a:solidFill>
                  <a:schemeClr val="tx1"/>
                </a:solidFill>
                <a:latin typeface="Times New Roman" panose="02020603050405020304" pitchFamily="18" charset="0"/>
              </a:endParaRPr>
            </a:p>
            <a:p>
              <a:pPr algn="ctr" rtl="1" eaLnBrk="1" hangingPunct="1">
                <a:spcBef>
                  <a:spcPct val="0"/>
                </a:spcBef>
                <a:buClrTx/>
                <a:buSzTx/>
                <a:buFontTx/>
                <a:buNone/>
              </a:pPr>
              <a:r>
                <a:rPr lang="en-US" altLang="en-US" sz="1200">
                  <a:solidFill>
                    <a:schemeClr val="tx1"/>
                  </a:solidFill>
                  <a:latin typeface="Times New Roman" panose="02020603050405020304" pitchFamily="18" charset="0"/>
                </a:rPr>
                <a:t>Media</a:t>
              </a:r>
              <a:endParaRPr lang="en-US" altLang="en-US" sz="2400">
                <a:solidFill>
                  <a:schemeClr val="tx1"/>
                </a:solidFill>
              </a:endParaRPr>
            </a:p>
          </p:txBody>
        </p:sp>
        <p:sp>
          <p:nvSpPr>
            <p:cNvPr id="748552" name="Text Box 7">
              <a:extLst>
                <a:ext uri="{FF2B5EF4-FFF2-40B4-BE49-F238E27FC236}">
                  <a16:creationId xmlns:a16="http://schemas.microsoft.com/office/drawing/2014/main" id="{CF04839C-6144-39E9-09E6-90B5C8B571C1}"/>
                </a:ext>
              </a:extLst>
            </p:cNvPr>
            <p:cNvSpPr txBox="1">
              <a:spLocks noChangeArrowheads="1"/>
            </p:cNvSpPr>
            <p:nvPr/>
          </p:nvSpPr>
          <p:spPr bwMode="auto">
            <a:xfrm>
              <a:off x="5472" y="6048"/>
              <a:ext cx="1152" cy="432"/>
            </a:xfrm>
            <a:prstGeom prst="rect">
              <a:avLst/>
            </a:prstGeom>
            <a:solidFill>
              <a:srgbClr val="FFFFFF"/>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r" rtl="1" eaLnBrk="1" hangingPunct="1">
                <a:spcBef>
                  <a:spcPct val="0"/>
                </a:spcBef>
                <a:buClrTx/>
                <a:buSzTx/>
                <a:buFontTx/>
                <a:buNone/>
              </a:pPr>
              <a:r>
                <a:rPr lang="en-US" altLang="en-US" sz="1600">
                  <a:solidFill>
                    <a:srgbClr val="050A0F"/>
                  </a:solidFill>
                  <a:latin typeface="Times New Roman" panose="02020603050405020304" pitchFamily="18" charset="0"/>
                </a:rPr>
                <a:t>Message</a:t>
              </a:r>
              <a:endParaRPr lang="en-US" altLang="en-US" sz="1600">
                <a:solidFill>
                  <a:srgbClr val="050A0F"/>
                </a:solidFill>
              </a:endParaRPr>
            </a:p>
          </p:txBody>
        </p:sp>
        <p:sp>
          <p:nvSpPr>
            <p:cNvPr id="748553" name="Text Box 8">
              <a:extLst>
                <a:ext uri="{FF2B5EF4-FFF2-40B4-BE49-F238E27FC236}">
                  <a16:creationId xmlns:a16="http://schemas.microsoft.com/office/drawing/2014/main" id="{D3410250-EA00-9C09-D068-2227AE89F0EB}"/>
                </a:ext>
              </a:extLst>
            </p:cNvPr>
            <p:cNvSpPr txBox="1">
              <a:spLocks noChangeArrowheads="1"/>
            </p:cNvSpPr>
            <p:nvPr/>
          </p:nvSpPr>
          <p:spPr bwMode="auto">
            <a:xfrm>
              <a:off x="1440" y="5904"/>
              <a:ext cx="1296" cy="432"/>
            </a:xfrm>
            <a:prstGeom prst="rect">
              <a:avLst/>
            </a:prstGeom>
            <a:solidFill>
              <a:srgbClr val="FFFFFF"/>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rtl="1" eaLnBrk="1" hangingPunct="1">
                <a:spcBef>
                  <a:spcPct val="0"/>
                </a:spcBef>
                <a:buClrTx/>
                <a:buSzTx/>
                <a:buFontTx/>
                <a:buNone/>
              </a:pPr>
              <a:r>
                <a:rPr lang="en-US" altLang="en-US" sz="2000">
                  <a:solidFill>
                    <a:srgbClr val="050A0F"/>
                  </a:solidFill>
                  <a:latin typeface="Times New Roman" panose="02020603050405020304" pitchFamily="18" charset="0"/>
                </a:rPr>
                <a:t>Sender</a:t>
              </a:r>
              <a:endParaRPr lang="en-US" altLang="en-US" sz="2000">
                <a:solidFill>
                  <a:srgbClr val="050A0F"/>
                </a:solidFill>
              </a:endParaRPr>
            </a:p>
          </p:txBody>
        </p:sp>
        <p:sp>
          <p:nvSpPr>
            <p:cNvPr id="748554" name="Text Box 9">
              <a:extLst>
                <a:ext uri="{FF2B5EF4-FFF2-40B4-BE49-F238E27FC236}">
                  <a16:creationId xmlns:a16="http://schemas.microsoft.com/office/drawing/2014/main" id="{628A9E9D-384E-D43F-0233-4BD09BC4287F}"/>
                </a:ext>
              </a:extLst>
            </p:cNvPr>
            <p:cNvSpPr txBox="1">
              <a:spLocks noChangeArrowheads="1"/>
            </p:cNvSpPr>
            <p:nvPr/>
          </p:nvSpPr>
          <p:spPr bwMode="auto">
            <a:xfrm>
              <a:off x="7344" y="5904"/>
              <a:ext cx="1296" cy="432"/>
            </a:xfrm>
            <a:prstGeom prst="rect">
              <a:avLst/>
            </a:prstGeom>
            <a:solidFill>
              <a:srgbClr val="FFFFFF"/>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rtl="1" eaLnBrk="1" hangingPunct="1">
                <a:spcBef>
                  <a:spcPct val="0"/>
                </a:spcBef>
                <a:buClrTx/>
                <a:buSzTx/>
                <a:buFontTx/>
                <a:buNone/>
              </a:pPr>
              <a:r>
                <a:rPr lang="en-US" altLang="en-US" sz="1600">
                  <a:solidFill>
                    <a:srgbClr val="050A0F"/>
                  </a:solidFill>
                  <a:latin typeface="Times New Roman" panose="02020603050405020304" pitchFamily="18" charset="0"/>
                </a:rPr>
                <a:t>Decoding</a:t>
              </a:r>
              <a:endParaRPr lang="en-US" altLang="en-US" sz="1600">
                <a:solidFill>
                  <a:srgbClr val="050A0F"/>
                </a:solidFill>
              </a:endParaRPr>
            </a:p>
          </p:txBody>
        </p:sp>
        <p:sp>
          <p:nvSpPr>
            <p:cNvPr id="748555" name="Text Box 10">
              <a:extLst>
                <a:ext uri="{FF2B5EF4-FFF2-40B4-BE49-F238E27FC236}">
                  <a16:creationId xmlns:a16="http://schemas.microsoft.com/office/drawing/2014/main" id="{02339588-2E46-4400-E893-020F3FFCD869}"/>
                </a:ext>
              </a:extLst>
            </p:cNvPr>
            <p:cNvSpPr txBox="1">
              <a:spLocks noChangeArrowheads="1"/>
            </p:cNvSpPr>
            <p:nvPr/>
          </p:nvSpPr>
          <p:spPr bwMode="auto">
            <a:xfrm>
              <a:off x="9216" y="5904"/>
              <a:ext cx="1296" cy="432"/>
            </a:xfrm>
            <a:prstGeom prst="rect">
              <a:avLst/>
            </a:prstGeom>
            <a:solidFill>
              <a:srgbClr val="FFFFFF"/>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rtl="1" eaLnBrk="1" hangingPunct="1">
                <a:spcBef>
                  <a:spcPct val="0"/>
                </a:spcBef>
                <a:buClrTx/>
                <a:buSzTx/>
                <a:buFontTx/>
                <a:buNone/>
              </a:pPr>
              <a:r>
                <a:rPr lang="en-US" altLang="en-US" sz="1600">
                  <a:solidFill>
                    <a:srgbClr val="050A0F"/>
                  </a:solidFill>
                  <a:latin typeface="Times New Roman" panose="02020603050405020304" pitchFamily="18" charset="0"/>
                </a:rPr>
                <a:t>Receiver</a:t>
              </a:r>
              <a:endParaRPr lang="en-US" altLang="en-US" sz="1600">
                <a:solidFill>
                  <a:srgbClr val="050A0F"/>
                </a:solidFill>
              </a:endParaRPr>
            </a:p>
          </p:txBody>
        </p:sp>
        <p:sp>
          <p:nvSpPr>
            <p:cNvPr id="748556" name="Text Box 11">
              <a:extLst>
                <a:ext uri="{FF2B5EF4-FFF2-40B4-BE49-F238E27FC236}">
                  <a16:creationId xmlns:a16="http://schemas.microsoft.com/office/drawing/2014/main" id="{B0C4AE3A-A795-9850-702F-E116E68D582D}"/>
                </a:ext>
              </a:extLst>
            </p:cNvPr>
            <p:cNvSpPr txBox="1">
              <a:spLocks noChangeArrowheads="1"/>
            </p:cNvSpPr>
            <p:nvPr/>
          </p:nvSpPr>
          <p:spPr bwMode="auto">
            <a:xfrm>
              <a:off x="3312" y="9108"/>
              <a:ext cx="1296" cy="432"/>
            </a:xfrm>
            <a:prstGeom prst="rect">
              <a:avLst/>
            </a:prstGeom>
            <a:solidFill>
              <a:srgbClr val="FFFFFF"/>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rtl="1" eaLnBrk="1" hangingPunct="1">
                <a:spcBef>
                  <a:spcPct val="0"/>
                </a:spcBef>
                <a:buClrTx/>
                <a:buSzTx/>
                <a:buFontTx/>
                <a:buNone/>
              </a:pPr>
              <a:r>
                <a:rPr lang="en-US" altLang="en-US" sz="1800">
                  <a:solidFill>
                    <a:srgbClr val="050A0F"/>
                  </a:solidFill>
                  <a:latin typeface="Times New Roman" panose="02020603050405020304" pitchFamily="18" charset="0"/>
                </a:rPr>
                <a:t>Feedback</a:t>
              </a:r>
              <a:endParaRPr lang="en-US" altLang="en-US" sz="1800">
                <a:solidFill>
                  <a:srgbClr val="050A0F"/>
                </a:solidFill>
              </a:endParaRPr>
            </a:p>
          </p:txBody>
        </p:sp>
        <p:sp>
          <p:nvSpPr>
            <p:cNvPr id="748557" name="Text Box 12">
              <a:extLst>
                <a:ext uri="{FF2B5EF4-FFF2-40B4-BE49-F238E27FC236}">
                  <a16:creationId xmlns:a16="http://schemas.microsoft.com/office/drawing/2014/main" id="{6DFD51AA-25EF-C9F2-D648-A498C4B69A27}"/>
                </a:ext>
              </a:extLst>
            </p:cNvPr>
            <p:cNvSpPr txBox="1">
              <a:spLocks noChangeArrowheads="1"/>
            </p:cNvSpPr>
            <p:nvPr/>
          </p:nvSpPr>
          <p:spPr bwMode="auto">
            <a:xfrm>
              <a:off x="7344" y="9108"/>
              <a:ext cx="1296" cy="432"/>
            </a:xfrm>
            <a:prstGeom prst="rect">
              <a:avLst/>
            </a:prstGeom>
            <a:solidFill>
              <a:srgbClr val="FFFFFF"/>
            </a:solidFill>
            <a:ln w="9525">
              <a:solidFill>
                <a:srgbClr val="000000"/>
              </a:solidFill>
              <a:miter lim="800000"/>
              <a:headEnd/>
              <a:tailEnd/>
            </a:ln>
          </p:spPr>
          <p:txBody>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rtl="1" eaLnBrk="1" hangingPunct="1">
                <a:spcBef>
                  <a:spcPct val="0"/>
                </a:spcBef>
                <a:buClrTx/>
                <a:buSzTx/>
                <a:buFontTx/>
                <a:buNone/>
              </a:pPr>
              <a:r>
                <a:rPr lang="en-US" altLang="en-US" sz="1800">
                  <a:solidFill>
                    <a:srgbClr val="050A0F"/>
                  </a:solidFill>
                  <a:latin typeface="Times New Roman" panose="02020603050405020304" pitchFamily="18" charset="0"/>
                </a:rPr>
                <a:t>Response</a:t>
              </a:r>
              <a:endParaRPr lang="en-US" altLang="en-US" sz="1800">
                <a:solidFill>
                  <a:srgbClr val="050A0F"/>
                </a:solidFill>
              </a:endParaRPr>
            </a:p>
          </p:txBody>
        </p:sp>
        <p:sp>
          <p:nvSpPr>
            <p:cNvPr id="748558" name="Line 13">
              <a:extLst>
                <a:ext uri="{FF2B5EF4-FFF2-40B4-BE49-F238E27FC236}">
                  <a16:creationId xmlns:a16="http://schemas.microsoft.com/office/drawing/2014/main" id="{4CABA9EC-29B5-D14F-064B-9F1D802D3305}"/>
                </a:ext>
              </a:extLst>
            </p:cNvPr>
            <p:cNvSpPr>
              <a:spLocks noChangeShapeType="1"/>
            </p:cNvSpPr>
            <p:nvPr/>
          </p:nvSpPr>
          <p:spPr bwMode="auto">
            <a:xfrm>
              <a:off x="2736" y="6192"/>
              <a:ext cx="576"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59" name="Line 14">
              <a:extLst>
                <a:ext uri="{FF2B5EF4-FFF2-40B4-BE49-F238E27FC236}">
                  <a16:creationId xmlns:a16="http://schemas.microsoft.com/office/drawing/2014/main" id="{AB28C1D0-5396-F007-75A2-B817F053A2A6}"/>
                </a:ext>
              </a:extLst>
            </p:cNvPr>
            <p:cNvSpPr>
              <a:spLocks noChangeShapeType="1"/>
            </p:cNvSpPr>
            <p:nvPr/>
          </p:nvSpPr>
          <p:spPr bwMode="auto">
            <a:xfrm>
              <a:off x="4608" y="6192"/>
              <a:ext cx="72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60" name="Line 15">
              <a:extLst>
                <a:ext uri="{FF2B5EF4-FFF2-40B4-BE49-F238E27FC236}">
                  <a16:creationId xmlns:a16="http://schemas.microsoft.com/office/drawing/2014/main" id="{BEF454BF-0D68-5AF3-0A49-8FC9C90D54DE}"/>
                </a:ext>
              </a:extLst>
            </p:cNvPr>
            <p:cNvSpPr>
              <a:spLocks noChangeShapeType="1"/>
            </p:cNvSpPr>
            <p:nvPr/>
          </p:nvSpPr>
          <p:spPr bwMode="auto">
            <a:xfrm>
              <a:off x="6768" y="6192"/>
              <a:ext cx="576"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61" name="Line 16">
              <a:extLst>
                <a:ext uri="{FF2B5EF4-FFF2-40B4-BE49-F238E27FC236}">
                  <a16:creationId xmlns:a16="http://schemas.microsoft.com/office/drawing/2014/main" id="{F7C1BF5A-7474-8752-C75F-DFE0E11A84E7}"/>
                </a:ext>
              </a:extLst>
            </p:cNvPr>
            <p:cNvSpPr>
              <a:spLocks noChangeShapeType="1"/>
            </p:cNvSpPr>
            <p:nvPr/>
          </p:nvSpPr>
          <p:spPr bwMode="auto">
            <a:xfrm>
              <a:off x="8640" y="6192"/>
              <a:ext cx="576"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62" name="Line 17">
              <a:extLst>
                <a:ext uri="{FF2B5EF4-FFF2-40B4-BE49-F238E27FC236}">
                  <a16:creationId xmlns:a16="http://schemas.microsoft.com/office/drawing/2014/main" id="{F2BAA94E-9FB2-99FA-C34D-6EE3993F7E8A}"/>
                </a:ext>
              </a:extLst>
            </p:cNvPr>
            <p:cNvSpPr>
              <a:spLocks noChangeShapeType="1"/>
            </p:cNvSpPr>
            <p:nvPr/>
          </p:nvSpPr>
          <p:spPr bwMode="auto">
            <a:xfrm>
              <a:off x="9936" y="6336"/>
              <a:ext cx="1" cy="3024"/>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CA"/>
            </a:p>
          </p:txBody>
        </p:sp>
        <p:sp>
          <p:nvSpPr>
            <p:cNvPr id="748563" name="Line 18">
              <a:extLst>
                <a:ext uri="{FF2B5EF4-FFF2-40B4-BE49-F238E27FC236}">
                  <a16:creationId xmlns:a16="http://schemas.microsoft.com/office/drawing/2014/main" id="{261A8B22-609C-3326-4185-46746DB58F38}"/>
                </a:ext>
              </a:extLst>
            </p:cNvPr>
            <p:cNvSpPr>
              <a:spLocks noChangeShapeType="1"/>
            </p:cNvSpPr>
            <p:nvPr/>
          </p:nvSpPr>
          <p:spPr bwMode="auto">
            <a:xfrm flipH="1">
              <a:off x="8640" y="9360"/>
              <a:ext cx="1296" cy="1"/>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64" name="Line 19">
              <a:extLst>
                <a:ext uri="{FF2B5EF4-FFF2-40B4-BE49-F238E27FC236}">
                  <a16:creationId xmlns:a16="http://schemas.microsoft.com/office/drawing/2014/main" id="{F6F1F815-B5D2-CDBA-C611-1E44C329460F}"/>
                </a:ext>
              </a:extLst>
            </p:cNvPr>
            <p:cNvSpPr>
              <a:spLocks noChangeShapeType="1"/>
            </p:cNvSpPr>
            <p:nvPr/>
          </p:nvSpPr>
          <p:spPr bwMode="auto">
            <a:xfrm flipH="1">
              <a:off x="4608" y="9360"/>
              <a:ext cx="2736" cy="1"/>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65" name="Line 20">
              <a:extLst>
                <a:ext uri="{FF2B5EF4-FFF2-40B4-BE49-F238E27FC236}">
                  <a16:creationId xmlns:a16="http://schemas.microsoft.com/office/drawing/2014/main" id="{10C90433-A5CA-7962-ED06-6F7A41A76332}"/>
                </a:ext>
              </a:extLst>
            </p:cNvPr>
            <p:cNvSpPr>
              <a:spLocks noChangeShapeType="1"/>
            </p:cNvSpPr>
            <p:nvPr/>
          </p:nvSpPr>
          <p:spPr bwMode="auto">
            <a:xfrm flipV="1">
              <a:off x="1872" y="6336"/>
              <a:ext cx="1" cy="3024"/>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66" name="Line 21">
              <a:extLst>
                <a:ext uri="{FF2B5EF4-FFF2-40B4-BE49-F238E27FC236}">
                  <a16:creationId xmlns:a16="http://schemas.microsoft.com/office/drawing/2014/main" id="{A9FC4671-11A5-A55D-BF12-64A43DAF3EDB}"/>
                </a:ext>
              </a:extLst>
            </p:cNvPr>
            <p:cNvSpPr>
              <a:spLocks noChangeShapeType="1"/>
            </p:cNvSpPr>
            <p:nvPr/>
          </p:nvSpPr>
          <p:spPr bwMode="auto">
            <a:xfrm flipV="1">
              <a:off x="6336" y="7488"/>
              <a:ext cx="1" cy="57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67" name="Line 22">
              <a:extLst>
                <a:ext uri="{FF2B5EF4-FFF2-40B4-BE49-F238E27FC236}">
                  <a16:creationId xmlns:a16="http://schemas.microsoft.com/office/drawing/2014/main" id="{AAB2389A-2C93-0450-A6D6-9EE28A8A2576}"/>
                </a:ext>
              </a:extLst>
            </p:cNvPr>
            <p:cNvSpPr>
              <a:spLocks noChangeShapeType="1"/>
            </p:cNvSpPr>
            <p:nvPr/>
          </p:nvSpPr>
          <p:spPr bwMode="auto">
            <a:xfrm flipV="1">
              <a:off x="6768" y="8352"/>
              <a:ext cx="576"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68" name="Line 23">
              <a:extLst>
                <a:ext uri="{FF2B5EF4-FFF2-40B4-BE49-F238E27FC236}">
                  <a16:creationId xmlns:a16="http://schemas.microsoft.com/office/drawing/2014/main" id="{2DC38068-0F31-1281-B5AA-29A2AAA96224}"/>
                </a:ext>
              </a:extLst>
            </p:cNvPr>
            <p:cNvSpPr>
              <a:spLocks noChangeShapeType="1"/>
            </p:cNvSpPr>
            <p:nvPr/>
          </p:nvSpPr>
          <p:spPr bwMode="auto">
            <a:xfrm flipH="1" flipV="1">
              <a:off x="5472" y="8352"/>
              <a:ext cx="576"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748569" name="Line 24">
              <a:extLst>
                <a:ext uri="{FF2B5EF4-FFF2-40B4-BE49-F238E27FC236}">
                  <a16:creationId xmlns:a16="http://schemas.microsoft.com/office/drawing/2014/main" id="{F8BD4079-4FBC-0BD7-C07C-610254E607A6}"/>
                </a:ext>
              </a:extLst>
            </p:cNvPr>
            <p:cNvSpPr>
              <a:spLocks noChangeShapeType="1"/>
            </p:cNvSpPr>
            <p:nvPr/>
          </p:nvSpPr>
          <p:spPr bwMode="auto">
            <a:xfrm>
              <a:off x="6336" y="8496"/>
              <a:ext cx="1" cy="57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grpSp>
      <p:sp>
        <p:nvSpPr>
          <p:cNvPr id="748549" name="WordArt 25">
            <a:extLst>
              <a:ext uri="{FF2B5EF4-FFF2-40B4-BE49-F238E27FC236}">
                <a16:creationId xmlns:a16="http://schemas.microsoft.com/office/drawing/2014/main" id="{248A52AB-02A9-4293-9C0C-035A2D6D46FD}"/>
              </a:ext>
            </a:extLst>
          </p:cNvPr>
          <p:cNvSpPr>
            <a:spLocks noChangeArrowheads="1" noChangeShapeType="1" noTextEdit="1"/>
          </p:cNvSpPr>
          <p:nvPr/>
        </p:nvSpPr>
        <p:spPr bwMode="auto">
          <a:xfrm>
            <a:off x="6172200" y="3886201"/>
            <a:ext cx="476250" cy="219075"/>
          </a:xfrm>
          <a:prstGeom prst="rect">
            <a:avLst/>
          </a:prstGeom>
        </p:spPr>
        <p:txBody>
          <a:bodyPr wrap="none" fromWordArt="1">
            <a:prstTxWarp prst="textPlain">
              <a:avLst>
                <a:gd name="adj" fmla="val 50000"/>
              </a:avLst>
            </a:prstTxWarp>
          </a:bodyPr>
          <a:lstStyle/>
          <a:p>
            <a:pPr algn="ctr"/>
            <a:r>
              <a:rPr lang="en-CA" sz="1200" kern="10">
                <a:ln w="9525">
                  <a:solidFill>
                    <a:srgbClr val="000000"/>
                  </a:solidFill>
                  <a:miter lim="800000"/>
                  <a:headEnd/>
                  <a:tailEnd/>
                </a:ln>
                <a:solidFill>
                  <a:srgbClr val="FFFFFF"/>
                </a:solidFill>
              </a:rPr>
              <a:t>Noise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a:extLst>
              <a:ext uri="{FF2B5EF4-FFF2-40B4-BE49-F238E27FC236}">
                <a16:creationId xmlns:a16="http://schemas.microsoft.com/office/drawing/2014/main" id="{B32DEABE-8499-25DB-25C1-3CC347D6FCFA}"/>
              </a:ext>
            </a:extLst>
          </p:cNvPr>
          <p:cNvSpPr>
            <a:spLocks noGrp="1" noChangeArrowheads="1"/>
          </p:cNvSpPr>
          <p:nvPr>
            <p:ph type="title"/>
          </p:nvPr>
        </p:nvSpPr>
        <p:spPr>
          <a:xfrm>
            <a:off x="3048000" y="190501"/>
            <a:ext cx="7620000" cy="1527175"/>
          </a:xfrm>
        </p:spPr>
        <p:txBody>
          <a:bodyPr/>
          <a:lstStyle/>
          <a:p>
            <a:pPr algn="ctr"/>
            <a:r>
              <a:rPr lang="en-US" altLang="en-US">
                <a:solidFill>
                  <a:srgbClr val="FF0000"/>
                </a:solidFill>
              </a:rPr>
              <a:t>Dove’s Campaign for Real Beauty</a:t>
            </a:r>
          </a:p>
        </p:txBody>
      </p:sp>
      <p:pic>
        <p:nvPicPr>
          <p:cNvPr id="729091" name="Picture 3">
            <a:extLst>
              <a:ext uri="{FF2B5EF4-FFF2-40B4-BE49-F238E27FC236}">
                <a16:creationId xmlns:a16="http://schemas.microsoft.com/office/drawing/2014/main" id="{4DBB530F-3A67-4036-CB16-74E7A37F128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371976" y="1676400"/>
            <a:ext cx="3781425" cy="5029200"/>
          </a:xfrm>
        </p:spPr>
      </p:pic>
    </p:spTree>
  </p:cSld>
  <p:clrMapOvr>
    <a:masterClrMapping/>
  </p:clrMapOvr>
  <p:transition>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a:extLst>
              <a:ext uri="{FF2B5EF4-FFF2-40B4-BE49-F238E27FC236}">
                <a16:creationId xmlns:a16="http://schemas.microsoft.com/office/drawing/2014/main" id="{3D1E7C7A-2424-3FEC-325F-345824C02B62}"/>
              </a:ext>
            </a:extLst>
          </p:cNvPr>
          <p:cNvSpPr>
            <a:spLocks noGrp="1" noChangeArrowheads="1"/>
          </p:cNvSpPr>
          <p:nvPr>
            <p:ph type="title"/>
          </p:nvPr>
        </p:nvSpPr>
        <p:spPr/>
        <p:txBody>
          <a:bodyPr/>
          <a:lstStyle/>
          <a:p>
            <a:endParaRPr lang="en-US" altLang="en-US"/>
          </a:p>
        </p:txBody>
      </p:sp>
      <p:sp>
        <p:nvSpPr>
          <p:cNvPr id="749571" name="Rectangle 3">
            <a:extLst>
              <a:ext uri="{FF2B5EF4-FFF2-40B4-BE49-F238E27FC236}">
                <a16:creationId xmlns:a16="http://schemas.microsoft.com/office/drawing/2014/main" id="{86F3F231-9496-262A-BA44-CE0E4402CBB9}"/>
              </a:ext>
            </a:extLst>
          </p:cNvPr>
          <p:cNvSpPr>
            <a:spLocks noGrp="1" noChangeArrowheads="1"/>
          </p:cNvSpPr>
          <p:nvPr>
            <p:ph type="body" idx="1"/>
          </p:nvPr>
        </p:nvSpPr>
        <p:spPr/>
        <p:txBody>
          <a:bodyPr/>
          <a:lstStyle/>
          <a:p>
            <a:endParaRPr lang="en-US" altLang="en-US"/>
          </a:p>
        </p:txBody>
      </p:sp>
      <p:pic>
        <p:nvPicPr>
          <p:cNvPr id="749572" name="Picture 4">
            <a:extLst>
              <a:ext uri="{FF2B5EF4-FFF2-40B4-BE49-F238E27FC236}">
                <a16:creationId xmlns:a16="http://schemas.microsoft.com/office/drawing/2014/main" id="{B9254231-8911-43CD-C48D-D6B07211F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1"/>
            <a:ext cx="108204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0594" name="Rectangle 2">
            <a:extLst>
              <a:ext uri="{FF2B5EF4-FFF2-40B4-BE49-F238E27FC236}">
                <a16:creationId xmlns:a16="http://schemas.microsoft.com/office/drawing/2014/main" id="{4F0D796B-A337-478B-BB6F-C884AF7E1942}"/>
              </a:ext>
            </a:extLst>
          </p:cNvPr>
          <p:cNvSpPr>
            <a:spLocks noGrp="1" noChangeArrowheads="1"/>
          </p:cNvSpPr>
          <p:nvPr>
            <p:ph type="title"/>
          </p:nvPr>
        </p:nvSpPr>
        <p:spPr/>
        <p:txBody>
          <a:bodyPr/>
          <a:lstStyle/>
          <a:p>
            <a:pPr algn="ctr"/>
            <a:r>
              <a:rPr lang="en-US" altLang="en-US">
                <a:solidFill>
                  <a:srgbClr val="FF0000"/>
                </a:solidFill>
              </a:rPr>
              <a:t>Communication strategies</a:t>
            </a:r>
          </a:p>
        </p:txBody>
      </p:sp>
      <p:sp>
        <p:nvSpPr>
          <p:cNvPr id="1660931" name="Rectangle 3">
            <a:extLst>
              <a:ext uri="{FF2B5EF4-FFF2-40B4-BE49-F238E27FC236}">
                <a16:creationId xmlns:a16="http://schemas.microsoft.com/office/drawing/2014/main" id="{9B73FA3F-4405-104B-4597-10B172EC1CE1}"/>
              </a:ext>
            </a:extLst>
          </p:cNvPr>
          <p:cNvSpPr>
            <a:spLocks noGrp="1" noChangeArrowheads="1"/>
          </p:cNvSpPr>
          <p:nvPr>
            <p:ph type="body" idx="1"/>
          </p:nvPr>
        </p:nvSpPr>
        <p:spPr/>
        <p:txBody>
          <a:bodyPr/>
          <a:lstStyle/>
          <a:p>
            <a:pPr marL="609600" indent="-609600">
              <a:buFontTx/>
              <a:buAutoNum type="arabicPeriod"/>
            </a:pPr>
            <a:r>
              <a:rPr lang="en-US" altLang="en-US"/>
              <a:t>Push strategy</a:t>
            </a:r>
          </a:p>
          <a:p>
            <a:pPr marL="609600" indent="-609600">
              <a:buFontTx/>
              <a:buAutoNum type="arabicPeriod"/>
            </a:pPr>
            <a:endParaRPr lang="en-US" altLang="en-US"/>
          </a:p>
          <a:p>
            <a:pPr marL="609600" indent="-609600">
              <a:buFontTx/>
              <a:buAutoNum type="arabicPeriod"/>
            </a:pPr>
            <a:r>
              <a:rPr lang="en-US" altLang="en-US"/>
              <a:t>Pull strategy</a:t>
            </a:r>
          </a:p>
          <a:p>
            <a:pPr marL="609600" indent="-609600">
              <a:buFontTx/>
              <a:buAutoNum type="arabicPeriod"/>
            </a:pPr>
            <a:endParaRPr lang="en-US" altLang="en-US"/>
          </a:p>
          <a:p>
            <a:pPr marL="609600" indent="-609600">
              <a:buFontTx/>
              <a:buAutoNum type="arabicPeriod"/>
            </a:pPr>
            <a:r>
              <a:rPr lang="en-US" altLang="en-US"/>
              <a:t>Strategy mix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609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609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609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093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a:extLst>
              <a:ext uri="{FF2B5EF4-FFF2-40B4-BE49-F238E27FC236}">
                <a16:creationId xmlns:a16="http://schemas.microsoft.com/office/drawing/2014/main" id="{3073C357-6ECC-7247-FD98-3A2F140E2FCE}"/>
              </a:ext>
            </a:extLst>
          </p:cNvPr>
          <p:cNvSpPr>
            <a:spLocks noGrp="1" noChangeArrowheads="1"/>
          </p:cNvSpPr>
          <p:nvPr>
            <p:ph type="title"/>
          </p:nvPr>
        </p:nvSpPr>
        <p:spPr>
          <a:xfrm>
            <a:off x="2057400" y="609600"/>
            <a:ext cx="8593138" cy="579438"/>
          </a:xfrm>
        </p:spPr>
        <p:txBody>
          <a:bodyPr>
            <a:normAutofit fontScale="90000"/>
          </a:bodyPr>
          <a:lstStyle/>
          <a:p>
            <a:pPr algn="ctr"/>
            <a:r>
              <a:rPr lang="en-US" altLang="en-US">
                <a:solidFill>
                  <a:srgbClr val="FF0000"/>
                </a:solidFill>
              </a:rPr>
              <a:t>Push versus Pull Promotion Strategy  </a:t>
            </a:r>
          </a:p>
        </p:txBody>
      </p:sp>
      <p:pic>
        <p:nvPicPr>
          <p:cNvPr id="751619" name="Picture 3" descr="13-02">
            <a:extLst>
              <a:ext uri="{FF2B5EF4-FFF2-40B4-BE49-F238E27FC236}">
                <a16:creationId xmlns:a16="http://schemas.microsoft.com/office/drawing/2014/main" id="{6C33E7A1-E6D5-DD30-DC12-959D78DF9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2590800"/>
            <a:ext cx="7085013"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3666" name="Rectangle 2">
            <a:extLst>
              <a:ext uri="{FF2B5EF4-FFF2-40B4-BE49-F238E27FC236}">
                <a16:creationId xmlns:a16="http://schemas.microsoft.com/office/drawing/2014/main" id="{F7E5EF32-F5EC-7688-7D4F-2A6F0F42B128}"/>
              </a:ext>
            </a:extLst>
          </p:cNvPr>
          <p:cNvSpPr>
            <a:spLocks noGrp="1" noChangeArrowheads="1"/>
          </p:cNvSpPr>
          <p:nvPr>
            <p:ph type="title"/>
          </p:nvPr>
        </p:nvSpPr>
        <p:spPr/>
        <p:txBody>
          <a:bodyPr/>
          <a:lstStyle/>
          <a:p>
            <a:pPr algn="ctr"/>
            <a:r>
              <a:rPr lang="en-US" altLang="en-US">
                <a:solidFill>
                  <a:srgbClr val="FF0000"/>
                </a:solidFill>
              </a:rPr>
              <a:t>Fill criteria 4 Cs</a:t>
            </a:r>
          </a:p>
        </p:txBody>
      </p:sp>
      <p:sp>
        <p:nvSpPr>
          <p:cNvPr id="1664003" name="Rectangle 3">
            <a:extLst>
              <a:ext uri="{FF2B5EF4-FFF2-40B4-BE49-F238E27FC236}">
                <a16:creationId xmlns:a16="http://schemas.microsoft.com/office/drawing/2014/main" id="{C29BA6D0-9F8B-81EC-5100-A49D56A205B9}"/>
              </a:ext>
            </a:extLst>
          </p:cNvPr>
          <p:cNvSpPr>
            <a:spLocks noGrp="1" noChangeArrowheads="1"/>
          </p:cNvSpPr>
          <p:nvPr>
            <p:ph type="body" idx="1"/>
          </p:nvPr>
        </p:nvSpPr>
        <p:spPr/>
        <p:txBody>
          <a:bodyPr/>
          <a:lstStyle/>
          <a:p>
            <a:pPr marL="609600" indent="-609600">
              <a:buFontTx/>
              <a:buAutoNum type="arabicPeriod"/>
            </a:pPr>
            <a:r>
              <a:rPr lang="en-US" altLang="en-US"/>
              <a:t> Communication effectiveness</a:t>
            </a:r>
          </a:p>
          <a:p>
            <a:pPr marL="609600" indent="-609600">
              <a:buFontTx/>
              <a:buAutoNum type="arabicPeriod"/>
            </a:pPr>
            <a:endParaRPr lang="en-US" altLang="en-US"/>
          </a:p>
          <a:p>
            <a:pPr marL="609600" indent="-609600">
              <a:buFontTx/>
              <a:buAutoNum type="arabicPeriod"/>
            </a:pPr>
            <a:r>
              <a:rPr lang="en-US" altLang="en-US"/>
              <a:t>Cost </a:t>
            </a:r>
          </a:p>
          <a:p>
            <a:pPr marL="609600" indent="-609600">
              <a:buFontTx/>
              <a:buAutoNum type="arabicPeriod"/>
            </a:pPr>
            <a:endParaRPr lang="en-US" altLang="en-US"/>
          </a:p>
          <a:p>
            <a:pPr marL="609600" indent="-609600">
              <a:buFontTx/>
              <a:buAutoNum type="arabicPeriod"/>
            </a:pPr>
            <a:r>
              <a:rPr lang="en-US" altLang="en-US"/>
              <a:t>Control</a:t>
            </a:r>
          </a:p>
          <a:p>
            <a:pPr marL="609600" indent="-609600">
              <a:buFontTx/>
              <a:buAutoNum type="arabicPeriod"/>
            </a:pPr>
            <a:endParaRPr lang="en-US" altLang="en-US"/>
          </a:p>
          <a:p>
            <a:pPr marL="609600" indent="-609600">
              <a:buFontTx/>
              <a:buAutoNum type="arabicPeriod"/>
            </a:pPr>
            <a:r>
              <a:rPr lang="en-US" altLang="en-US"/>
              <a:t>Credibility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640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6400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6400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640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a:extLst>
              <a:ext uri="{FF2B5EF4-FFF2-40B4-BE49-F238E27FC236}">
                <a16:creationId xmlns:a16="http://schemas.microsoft.com/office/drawing/2014/main" id="{E440A9AD-07BA-F249-C167-3952982A7A9F}"/>
              </a:ext>
            </a:extLst>
          </p:cNvPr>
          <p:cNvSpPr>
            <a:spLocks noGrp="1" noChangeArrowheads="1"/>
          </p:cNvSpPr>
          <p:nvPr>
            <p:ph type="title"/>
          </p:nvPr>
        </p:nvSpPr>
        <p:spPr>
          <a:xfrm>
            <a:off x="2819400" y="349250"/>
            <a:ext cx="7772400" cy="946150"/>
          </a:xfrm>
        </p:spPr>
        <p:txBody>
          <a:bodyPr>
            <a:normAutofit fontScale="90000"/>
          </a:bodyPr>
          <a:lstStyle/>
          <a:p>
            <a:pPr algn="ctr"/>
            <a:r>
              <a:rPr lang="en-GB" altLang="en-US" sz="3800">
                <a:solidFill>
                  <a:srgbClr val="FF0000"/>
                </a:solidFill>
              </a:rPr>
              <a:t>Characteristics of promotional tools - Communications</a:t>
            </a:r>
          </a:p>
        </p:txBody>
      </p:sp>
      <p:graphicFrame>
        <p:nvGraphicFramePr>
          <p:cNvPr id="1767427" name="Group 3">
            <a:extLst>
              <a:ext uri="{FF2B5EF4-FFF2-40B4-BE49-F238E27FC236}">
                <a16:creationId xmlns:a16="http://schemas.microsoft.com/office/drawing/2014/main" id="{CA05873C-987E-1138-67EE-B1D76B895F7D}"/>
              </a:ext>
            </a:extLst>
          </p:cNvPr>
          <p:cNvGraphicFramePr>
            <a:graphicFrameLocks noGrp="1"/>
          </p:cNvGraphicFramePr>
          <p:nvPr/>
        </p:nvGraphicFramePr>
        <p:xfrm>
          <a:off x="1600200" y="2047876"/>
          <a:ext cx="8839200" cy="4124325"/>
        </p:xfrm>
        <a:graphic>
          <a:graphicData uri="http://schemas.openxmlformats.org/drawingml/2006/table">
            <a:tbl>
              <a:tblPr/>
              <a:tblGrid>
                <a:gridCol w="2209800">
                  <a:extLst>
                    <a:ext uri="{9D8B030D-6E8A-4147-A177-3AD203B41FA5}">
                      <a16:colId xmlns:a16="http://schemas.microsoft.com/office/drawing/2014/main" val="20000"/>
                    </a:ext>
                  </a:extLst>
                </a:gridCol>
                <a:gridCol w="1616075">
                  <a:extLst>
                    <a:ext uri="{9D8B030D-6E8A-4147-A177-3AD203B41FA5}">
                      <a16:colId xmlns:a16="http://schemas.microsoft.com/office/drawing/2014/main" val="20001"/>
                    </a:ext>
                  </a:extLst>
                </a:gridCol>
                <a:gridCol w="1273175">
                  <a:extLst>
                    <a:ext uri="{9D8B030D-6E8A-4147-A177-3AD203B41FA5}">
                      <a16:colId xmlns:a16="http://schemas.microsoft.com/office/drawing/2014/main" val="20002"/>
                    </a:ext>
                  </a:extLst>
                </a:gridCol>
                <a:gridCol w="1190625">
                  <a:extLst>
                    <a:ext uri="{9D8B030D-6E8A-4147-A177-3AD203B41FA5}">
                      <a16:colId xmlns:a16="http://schemas.microsoft.com/office/drawing/2014/main" val="20003"/>
                    </a:ext>
                  </a:extLst>
                </a:gridCol>
                <a:gridCol w="1104900">
                  <a:extLst>
                    <a:ext uri="{9D8B030D-6E8A-4147-A177-3AD203B41FA5}">
                      <a16:colId xmlns:a16="http://schemas.microsoft.com/office/drawing/2014/main" val="20004"/>
                    </a:ext>
                  </a:extLst>
                </a:gridCol>
                <a:gridCol w="1444625">
                  <a:extLst>
                    <a:ext uri="{9D8B030D-6E8A-4147-A177-3AD203B41FA5}">
                      <a16:colId xmlns:a16="http://schemas.microsoft.com/office/drawing/2014/main" val="20005"/>
                    </a:ext>
                  </a:extLst>
                </a:gridCol>
              </a:tblGrid>
              <a:tr h="812800">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en-US" altLang="en-US" sz="1400" b="1" i="0" u="none" strike="noStrike" cap="none" normalizeH="0" baseline="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Advertising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Sales</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Promotion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Public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Relations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Personal</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Selling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Direct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Marketing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Ability to deliver a personal message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Low</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en-GB" altLang="en-US" sz="1400" b="0" i="0" u="none" strike="noStrike" cap="none" normalizeH="0" baseline="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High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3125">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Ability to reach a large audience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en-GB" altLang="en-US" sz="1400" b="1" i="0" u="none" strike="noStrike" cap="none" normalizeH="0" baseline="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High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Medium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Medium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Medium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00">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Level of interaction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High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00">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1" i="0" u="none" strike="noStrike" cap="none" normalizeH="0" baseline="0">
                          <a:ln>
                            <a:noFill/>
                          </a:ln>
                          <a:solidFill>
                            <a:schemeClr val="tx2"/>
                          </a:solidFill>
                          <a:effectLst/>
                          <a:latin typeface="Arial" charset="0"/>
                        </a:rPr>
                        <a:t>Credibility given by target audience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Low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Medium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High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Medium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70000"/>
                        <a:buFont typeface="Wingdings" pitchFamily="2" charset="2"/>
                        <a:defRPr sz="2600">
                          <a:solidFill>
                            <a:schemeClr val="tx2"/>
                          </a:solidFill>
                          <a:latin typeface="Arial" charset="0"/>
                        </a:defRPr>
                      </a:lvl1pPr>
                      <a:lvl2pPr>
                        <a:spcBef>
                          <a:spcPct val="20000"/>
                        </a:spcBef>
                        <a:buClr>
                          <a:schemeClr val="accent1"/>
                        </a:buClr>
                        <a:buSzPct val="75000"/>
                        <a:buFont typeface="Wingdings" pitchFamily="2" charset="2"/>
                        <a:defRPr sz="2400">
                          <a:solidFill>
                            <a:schemeClr val="tx2"/>
                          </a:solidFill>
                          <a:latin typeface="Arial" charset="0"/>
                        </a:defRPr>
                      </a:lvl2pPr>
                      <a:lvl3pPr>
                        <a:spcBef>
                          <a:spcPct val="20000"/>
                        </a:spcBef>
                        <a:buClr>
                          <a:schemeClr val="accent2"/>
                        </a:buClr>
                        <a:defRPr sz="2000">
                          <a:solidFill>
                            <a:schemeClr val="tx2"/>
                          </a:solidFill>
                          <a:latin typeface="Arial" charset="0"/>
                        </a:defRPr>
                      </a:lvl3pPr>
                      <a:lvl4pPr>
                        <a:spcBef>
                          <a:spcPct val="20000"/>
                        </a:spcBef>
                        <a:buClr>
                          <a:schemeClr val="tx1"/>
                        </a:buClr>
                        <a:defRPr>
                          <a:solidFill>
                            <a:schemeClr val="tx2"/>
                          </a:solidFill>
                          <a:latin typeface="Arial" charset="0"/>
                        </a:defRPr>
                      </a:lvl4pPr>
                      <a:lvl5pPr>
                        <a:spcBef>
                          <a:spcPct val="20000"/>
                        </a:spcBef>
                        <a:defRPr>
                          <a:solidFill>
                            <a:schemeClr val="tx2"/>
                          </a:solidFill>
                          <a:latin typeface="Arial" charset="0"/>
                        </a:defRPr>
                      </a:lvl5pPr>
                      <a:lvl6pPr fontAlgn="base">
                        <a:spcBef>
                          <a:spcPct val="20000"/>
                        </a:spcBef>
                        <a:spcAft>
                          <a:spcPct val="0"/>
                        </a:spcAft>
                        <a:defRPr>
                          <a:solidFill>
                            <a:schemeClr val="tx2"/>
                          </a:solidFill>
                          <a:latin typeface="Arial" charset="0"/>
                        </a:defRPr>
                      </a:lvl6pPr>
                      <a:lvl7pPr fontAlgn="base">
                        <a:spcBef>
                          <a:spcPct val="20000"/>
                        </a:spcBef>
                        <a:spcAft>
                          <a:spcPct val="0"/>
                        </a:spcAft>
                        <a:defRPr>
                          <a:solidFill>
                            <a:schemeClr val="tx2"/>
                          </a:solidFill>
                          <a:latin typeface="Arial" charset="0"/>
                        </a:defRPr>
                      </a:lvl7pPr>
                      <a:lvl8pPr fontAlgn="base">
                        <a:spcBef>
                          <a:spcPct val="20000"/>
                        </a:spcBef>
                        <a:spcAft>
                          <a:spcPct val="0"/>
                        </a:spcAft>
                        <a:defRPr>
                          <a:solidFill>
                            <a:schemeClr val="tx2"/>
                          </a:solidFill>
                          <a:latin typeface="Arial" charset="0"/>
                        </a:defRPr>
                      </a:lvl8pPr>
                      <a:lvl9pPr fontAlgn="base">
                        <a:spcBef>
                          <a:spcPct val="20000"/>
                        </a:spcBef>
                        <a:spcAft>
                          <a:spcPct val="0"/>
                        </a:spcAft>
                        <a:defRPr>
                          <a:solidFill>
                            <a:schemeClr val="tx2"/>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GB" altLang="en-US" sz="1400" b="0" i="0" u="none" strike="noStrike" cap="none" normalizeH="0" baseline="0">
                          <a:ln>
                            <a:noFill/>
                          </a:ln>
                          <a:solidFill>
                            <a:schemeClr val="tx2"/>
                          </a:solidFill>
                          <a:effectLst/>
                          <a:latin typeface="Arial" charset="0"/>
                        </a:rPr>
                        <a:t>Medium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a:extLst>
              <a:ext uri="{FF2B5EF4-FFF2-40B4-BE49-F238E27FC236}">
                <a16:creationId xmlns:a16="http://schemas.microsoft.com/office/drawing/2014/main" id="{48EA271A-4921-5CB8-6BDC-4A420273FBC1}"/>
              </a:ext>
            </a:extLst>
          </p:cNvPr>
          <p:cNvSpPr>
            <a:spLocks noGrp="1" noChangeArrowheads="1"/>
          </p:cNvSpPr>
          <p:nvPr>
            <p:ph type="title"/>
          </p:nvPr>
        </p:nvSpPr>
        <p:spPr/>
        <p:txBody>
          <a:bodyPr/>
          <a:lstStyle/>
          <a:p>
            <a:endParaRPr lang="en-US" altLang="en-US"/>
          </a:p>
        </p:txBody>
      </p:sp>
      <p:sp>
        <p:nvSpPr>
          <p:cNvPr id="755715" name="Rectangle 3">
            <a:extLst>
              <a:ext uri="{FF2B5EF4-FFF2-40B4-BE49-F238E27FC236}">
                <a16:creationId xmlns:a16="http://schemas.microsoft.com/office/drawing/2014/main" id="{D213345C-AA4B-B343-0D89-A02CE4CE2117}"/>
              </a:ext>
            </a:extLst>
          </p:cNvPr>
          <p:cNvSpPr>
            <a:spLocks noGrp="1" noChangeArrowheads="1"/>
          </p:cNvSpPr>
          <p:nvPr>
            <p:ph type="body" idx="1"/>
          </p:nvPr>
        </p:nvSpPr>
        <p:spPr/>
        <p:txBody>
          <a:bodyPr/>
          <a:lstStyle/>
          <a:p>
            <a:endParaRPr lang="en-US" altLang="en-US"/>
          </a:p>
        </p:txBody>
      </p:sp>
      <p:pic>
        <p:nvPicPr>
          <p:cNvPr id="755716" name="Picture 4">
            <a:extLst>
              <a:ext uri="{FF2B5EF4-FFF2-40B4-BE49-F238E27FC236}">
                <a16:creationId xmlns:a16="http://schemas.microsoft.com/office/drawing/2014/main" id="{A0AB8EB6-7F6A-4C6A-C151-3E3A3279A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176"/>
            <a:ext cx="8991600" cy="662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a:extLst>
              <a:ext uri="{FF2B5EF4-FFF2-40B4-BE49-F238E27FC236}">
                <a16:creationId xmlns:a16="http://schemas.microsoft.com/office/drawing/2014/main" id="{407A5BC0-4C96-5DD2-A398-BB031411E4AD}"/>
              </a:ext>
            </a:extLst>
          </p:cNvPr>
          <p:cNvSpPr>
            <a:spLocks noGrp="1" noChangeArrowheads="1"/>
          </p:cNvSpPr>
          <p:nvPr>
            <p:ph type="title"/>
          </p:nvPr>
        </p:nvSpPr>
        <p:spPr>
          <a:xfrm>
            <a:off x="3200400" y="228600"/>
            <a:ext cx="7467600" cy="1066800"/>
          </a:xfrm>
        </p:spPr>
        <p:txBody>
          <a:bodyPr/>
          <a:lstStyle/>
          <a:p>
            <a:r>
              <a:rPr lang="en-US" altLang="en-US" sz="3600">
                <a:solidFill>
                  <a:srgbClr val="FF0000"/>
                </a:solidFill>
              </a:rPr>
              <a:t>Types and reasons for advertising </a:t>
            </a:r>
          </a:p>
        </p:txBody>
      </p:sp>
      <p:sp>
        <p:nvSpPr>
          <p:cNvPr id="756739" name="Rectangle 3">
            <a:extLst>
              <a:ext uri="{FF2B5EF4-FFF2-40B4-BE49-F238E27FC236}">
                <a16:creationId xmlns:a16="http://schemas.microsoft.com/office/drawing/2014/main" id="{A7DB12FA-5810-7FF8-CFFA-1DF43A6DC23C}"/>
              </a:ext>
            </a:extLst>
          </p:cNvPr>
          <p:cNvSpPr>
            <a:spLocks noGrp="1" noChangeArrowheads="1"/>
          </p:cNvSpPr>
          <p:nvPr>
            <p:ph type="body" idx="1"/>
          </p:nvPr>
        </p:nvSpPr>
        <p:spPr>
          <a:xfrm>
            <a:off x="1600200" y="2514600"/>
            <a:ext cx="9525000" cy="4114800"/>
          </a:xfrm>
        </p:spPr>
        <p:txBody>
          <a:bodyPr/>
          <a:lstStyle/>
          <a:p>
            <a:pPr marL="533400" indent="-533400">
              <a:buFont typeface="Wingdings" panose="05000000000000000000" pitchFamily="2" charset="2"/>
              <a:buAutoNum type="arabicPeriod"/>
            </a:pPr>
            <a:r>
              <a:rPr lang="en-US" altLang="en-US"/>
              <a:t>Advertising products and services …McDonanld’s</a:t>
            </a:r>
          </a:p>
          <a:p>
            <a:pPr marL="533400" indent="-533400">
              <a:buFont typeface="Wingdings" panose="05000000000000000000" pitchFamily="2" charset="2"/>
              <a:buAutoNum type="arabicPeriod"/>
            </a:pPr>
            <a:r>
              <a:rPr lang="en-US" altLang="en-US"/>
              <a:t>Advertising ideas…. Greenpeace and Oxfam  </a:t>
            </a:r>
          </a:p>
          <a:p>
            <a:pPr marL="533400" indent="-533400">
              <a:buFont typeface="Wingdings" panose="05000000000000000000" pitchFamily="2" charset="2"/>
              <a:buAutoNum type="arabicPeriod"/>
            </a:pPr>
            <a:r>
              <a:rPr lang="en-US" altLang="en-US"/>
              <a:t>Advertising people …. President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a:extLst>
              <a:ext uri="{FF2B5EF4-FFF2-40B4-BE49-F238E27FC236}">
                <a16:creationId xmlns:a16="http://schemas.microsoft.com/office/drawing/2014/main" id="{4929CE99-4E1E-6E16-5FB9-EB37C832874C}"/>
              </a:ext>
            </a:extLst>
          </p:cNvPr>
          <p:cNvSpPr>
            <a:spLocks noGrp="1" noChangeArrowheads="1"/>
          </p:cNvSpPr>
          <p:nvPr>
            <p:ph type="title"/>
          </p:nvPr>
        </p:nvSpPr>
        <p:spPr/>
        <p:txBody>
          <a:bodyPr/>
          <a:lstStyle/>
          <a:p>
            <a:endParaRPr lang="en-US" altLang="en-US"/>
          </a:p>
        </p:txBody>
      </p:sp>
      <p:sp>
        <p:nvSpPr>
          <p:cNvPr id="757763" name="Rectangle 3">
            <a:extLst>
              <a:ext uri="{FF2B5EF4-FFF2-40B4-BE49-F238E27FC236}">
                <a16:creationId xmlns:a16="http://schemas.microsoft.com/office/drawing/2014/main" id="{03644C41-73BB-335E-1B14-A62C69104A19}"/>
              </a:ext>
            </a:extLst>
          </p:cNvPr>
          <p:cNvSpPr>
            <a:spLocks noGrp="1" noChangeArrowheads="1"/>
          </p:cNvSpPr>
          <p:nvPr>
            <p:ph type="body" idx="1"/>
          </p:nvPr>
        </p:nvSpPr>
        <p:spPr/>
        <p:txBody>
          <a:bodyPr/>
          <a:lstStyle/>
          <a:p>
            <a:endParaRPr lang="en-US" altLang="en-US"/>
          </a:p>
        </p:txBody>
      </p:sp>
      <p:pic>
        <p:nvPicPr>
          <p:cNvPr id="757764" name="Picture 4">
            <a:extLst>
              <a:ext uri="{FF2B5EF4-FFF2-40B4-BE49-F238E27FC236}">
                <a16:creationId xmlns:a16="http://schemas.microsoft.com/office/drawing/2014/main" id="{B6FB9BDA-80B6-9224-D71A-F004FF4DE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3826"/>
            <a:ext cx="9144000"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a:extLst>
              <a:ext uri="{FF2B5EF4-FFF2-40B4-BE49-F238E27FC236}">
                <a16:creationId xmlns:a16="http://schemas.microsoft.com/office/drawing/2014/main" id="{FC667614-3C40-4ACE-FB5F-D8F712B95E53}"/>
              </a:ext>
            </a:extLst>
          </p:cNvPr>
          <p:cNvSpPr>
            <a:spLocks noGrp="1" noChangeArrowheads="1"/>
          </p:cNvSpPr>
          <p:nvPr>
            <p:ph type="title"/>
          </p:nvPr>
        </p:nvSpPr>
        <p:spPr/>
        <p:txBody>
          <a:bodyPr/>
          <a:lstStyle/>
          <a:p>
            <a:endParaRPr lang="en-US" altLang="en-US"/>
          </a:p>
        </p:txBody>
      </p:sp>
      <p:sp>
        <p:nvSpPr>
          <p:cNvPr id="758787" name="Rectangle 3">
            <a:extLst>
              <a:ext uri="{FF2B5EF4-FFF2-40B4-BE49-F238E27FC236}">
                <a16:creationId xmlns:a16="http://schemas.microsoft.com/office/drawing/2014/main" id="{F121EB1F-D478-0D1A-A210-1D38EBF15673}"/>
              </a:ext>
            </a:extLst>
          </p:cNvPr>
          <p:cNvSpPr>
            <a:spLocks noGrp="1" noChangeArrowheads="1"/>
          </p:cNvSpPr>
          <p:nvPr>
            <p:ph type="body" idx="1"/>
          </p:nvPr>
        </p:nvSpPr>
        <p:spPr/>
        <p:txBody>
          <a:bodyPr/>
          <a:lstStyle/>
          <a:p>
            <a:endParaRPr lang="en-US" altLang="en-US"/>
          </a:p>
        </p:txBody>
      </p:sp>
      <p:pic>
        <p:nvPicPr>
          <p:cNvPr id="758788" name="Picture 4">
            <a:extLst>
              <a:ext uri="{FF2B5EF4-FFF2-40B4-BE49-F238E27FC236}">
                <a16:creationId xmlns:a16="http://schemas.microsoft.com/office/drawing/2014/main" id="{830B5B18-33E8-0191-08EB-638E32825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46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a:extLst>
              <a:ext uri="{FF2B5EF4-FFF2-40B4-BE49-F238E27FC236}">
                <a16:creationId xmlns:a16="http://schemas.microsoft.com/office/drawing/2014/main" id="{6A89823E-411E-A8F6-A57D-0543FE744A41}"/>
              </a:ext>
            </a:extLst>
          </p:cNvPr>
          <p:cNvSpPr>
            <a:spLocks noGrp="1" noChangeArrowheads="1"/>
          </p:cNvSpPr>
          <p:nvPr>
            <p:ph type="title"/>
          </p:nvPr>
        </p:nvSpPr>
        <p:spPr/>
        <p:txBody>
          <a:bodyPr/>
          <a:lstStyle/>
          <a:p>
            <a:pPr algn="ctr"/>
            <a:r>
              <a:rPr lang="en-US" altLang="en-US">
                <a:solidFill>
                  <a:srgbClr val="FF0000"/>
                </a:solidFill>
              </a:rPr>
              <a:t>Communications models</a:t>
            </a:r>
          </a:p>
        </p:txBody>
      </p:sp>
      <p:sp>
        <p:nvSpPr>
          <p:cNvPr id="759811" name="Rectangle 3">
            <a:extLst>
              <a:ext uri="{FF2B5EF4-FFF2-40B4-BE49-F238E27FC236}">
                <a16:creationId xmlns:a16="http://schemas.microsoft.com/office/drawing/2014/main" id="{7EB3B518-EBC0-AFCC-DB67-D52B507E89AD}"/>
              </a:ext>
            </a:extLst>
          </p:cNvPr>
          <p:cNvSpPr>
            <a:spLocks noGrp="1" noChangeArrowheads="1"/>
          </p:cNvSpPr>
          <p:nvPr>
            <p:ph type="body" idx="1"/>
          </p:nvPr>
        </p:nvSpPr>
        <p:spPr/>
        <p:txBody>
          <a:bodyPr/>
          <a:lstStyle/>
          <a:p>
            <a:pPr algn="ctr">
              <a:buFont typeface="Wingdings" panose="05000000000000000000" pitchFamily="2" charset="2"/>
              <a:buNone/>
            </a:pPr>
            <a:r>
              <a:rPr lang="en-US" altLang="en-US" sz="3900" b="1"/>
              <a:t>DRIP model:</a:t>
            </a:r>
          </a:p>
          <a:p>
            <a:pPr>
              <a:buFont typeface="Wingdings" panose="05000000000000000000" pitchFamily="2" charset="2"/>
              <a:buNone/>
            </a:pPr>
            <a:r>
              <a:rPr lang="en-US" altLang="en-US"/>
              <a:t>            </a:t>
            </a:r>
            <a:r>
              <a:rPr lang="en-US" altLang="en-US" b="1"/>
              <a:t>D</a:t>
            </a:r>
            <a:r>
              <a:rPr lang="en-US" altLang="en-US"/>
              <a:t>   Differentiate</a:t>
            </a:r>
          </a:p>
          <a:p>
            <a:pPr>
              <a:buFont typeface="Wingdings" panose="05000000000000000000" pitchFamily="2" charset="2"/>
              <a:buNone/>
            </a:pPr>
            <a:r>
              <a:rPr lang="en-US" altLang="en-US"/>
              <a:t>            </a:t>
            </a:r>
            <a:r>
              <a:rPr lang="en-US" altLang="en-US" b="1"/>
              <a:t>R</a:t>
            </a:r>
            <a:r>
              <a:rPr lang="en-US" altLang="en-US"/>
              <a:t>   Remind</a:t>
            </a:r>
          </a:p>
          <a:p>
            <a:pPr>
              <a:buFont typeface="Wingdings" panose="05000000000000000000" pitchFamily="2" charset="2"/>
              <a:buNone/>
            </a:pPr>
            <a:r>
              <a:rPr lang="en-US" altLang="en-US"/>
              <a:t>            </a:t>
            </a:r>
            <a:r>
              <a:rPr lang="en-US" altLang="en-US" b="1"/>
              <a:t>I</a:t>
            </a:r>
            <a:r>
              <a:rPr lang="en-US" altLang="en-US"/>
              <a:t>    Inform</a:t>
            </a:r>
          </a:p>
          <a:p>
            <a:pPr>
              <a:buFont typeface="Wingdings" panose="05000000000000000000" pitchFamily="2" charset="2"/>
              <a:buNone/>
            </a:pPr>
            <a:r>
              <a:rPr lang="en-US" altLang="en-US"/>
              <a:t>            </a:t>
            </a:r>
            <a:r>
              <a:rPr lang="en-US" altLang="en-US" b="1"/>
              <a:t>P</a:t>
            </a:r>
            <a:r>
              <a:rPr lang="en-US" altLang="en-US"/>
              <a:t>   Persuade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2738" name="Group 2">
            <a:extLst>
              <a:ext uri="{FF2B5EF4-FFF2-40B4-BE49-F238E27FC236}">
                <a16:creationId xmlns:a16="http://schemas.microsoft.com/office/drawing/2014/main" id="{30AE68FC-896F-10AF-7AA8-41EBE7FE4C53}"/>
              </a:ext>
            </a:extLst>
          </p:cNvPr>
          <p:cNvGrpSpPr>
            <a:grpSpLocks/>
          </p:cNvGrpSpPr>
          <p:nvPr/>
        </p:nvGrpSpPr>
        <p:grpSpPr bwMode="auto">
          <a:xfrm>
            <a:off x="7239000" y="4800600"/>
            <a:ext cx="3200400" cy="1633538"/>
            <a:chOff x="3600" y="3024"/>
            <a:chExt cx="2016" cy="1029"/>
          </a:xfrm>
        </p:grpSpPr>
        <p:sp>
          <p:nvSpPr>
            <p:cNvPr id="1652739" name="Rectangle 3">
              <a:extLst>
                <a:ext uri="{FF2B5EF4-FFF2-40B4-BE49-F238E27FC236}">
                  <a16:creationId xmlns:a16="http://schemas.microsoft.com/office/drawing/2014/main" id="{CEC8609B-4B12-F292-340E-81A33778D1B1}"/>
                </a:ext>
              </a:extLst>
            </p:cNvPr>
            <p:cNvSpPr>
              <a:spLocks noChangeArrowheads="1"/>
            </p:cNvSpPr>
            <p:nvPr/>
          </p:nvSpPr>
          <p:spPr bwMode="auto">
            <a:xfrm rot="5400000">
              <a:off x="4239" y="2531"/>
              <a:ext cx="1029" cy="2016"/>
            </a:xfrm>
            <a:prstGeom prst="rect">
              <a:avLst/>
            </a:prstGeom>
            <a:gradFill rotWithShape="0">
              <a:gsLst>
                <a:gs pos="0">
                  <a:schemeClr val="hlink">
                    <a:gamma/>
                    <a:tint val="40000"/>
                    <a:invGamma/>
                  </a:schemeClr>
                </a:gs>
                <a:gs pos="100000">
                  <a:schemeClr val="hlink"/>
                </a:gs>
              </a:gsLst>
              <a:path path="shape">
                <a:fillToRect l="50000" t="50000" r="50000" b="50000"/>
              </a:path>
            </a:gradFill>
            <a:ln w="12700">
              <a:miter lim="800000"/>
              <a:headEnd/>
              <a:tailEnd/>
            </a:ln>
            <a:effectLst/>
            <a:scene3d>
              <a:camera prst="legacyPerspectiveBottom"/>
              <a:lightRig rig="legacyFlat3" dir="t"/>
            </a:scene3d>
            <a:sp3d extrusionH="887400" prstMaterial="legacyMatte">
              <a:bevelT w="13500" h="13500" prst="angle"/>
              <a:bevelB w="13500" h="13500" prst="angle"/>
              <a:extrusionClr>
                <a:schemeClr val="hlink"/>
              </a:extrusionClr>
            </a:sp3d>
          </p:spPr>
          <p:txBody>
            <a:bodyPr rot="10800000" vert="eaVert" wrap="none" lIns="80963" tIns="41275" rIns="80963" bIns="41275" anchor="ctr">
              <a:flatTx/>
            </a:bodyPr>
            <a:lstStyle>
              <a:lvl1pPr defTabSz="804863">
                <a:defRPr>
                  <a:solidFill>
                    <a:schemeClr val="tx1"/>
                  </a:solidFill>
                  <a:latin typeface="Arial" charset="0"/>
                </a:defRPr>
              </a:lvl1pPr>
              <a:lvl2pPr marL="401638" defTabSz="804863">
                <a:defRPr>
                  <a:solidFill>
                    <a:schemeClr val="tx1"/>
                  </a:solidFill>
                  <a:latin typeface="Arial" charset="0"/>
                </a:defRPr>
              </a:lvl2pPr>
              <a:lvl3pPr marL="804863" defTabSz="804863">
                <a:defRPr>
                  <a:solidFill>
                    <a:schemeClr val="tx1"/>
                  </a:solidFill>
                  <a:latin typeface="Arial" charset="0"/>
                </a:defRPr>
              </a:lvl3pPr>
              <a:lvl4pPr marL="1206500" defTabSz="804863">
                <a:defRPr>
                  <a:solidFill>
                    <a:schemeClr val="tx1"/>
                  </a:solidFill>
                  <a:latin typeface="Arial" charset="0"/>
                </a:defRPr>
              </a:lvl4pPr>
              <a:lvl5pPr marL="1609725" defTabSz="804863">
                <a:defRPr>
                  <a:solidFill>
                    <a:schemeClr val="tx1"/>
                  </a:solidFill>
                  <a:latin typeface="Arial" charset="0"/>
                </a:defRPr>
              </a:lvl5pPr>
              <a:lvl6pPr marL="2066925" defTabSz="804863" fontAlgn="base">
                <a:spcBef>
                  <a:spcPct val="0"/>
                </a:spcBef>
                <a:spcAft>
                  <a:spcPct val="0"/>
                </a:spcAft>
                <a:defRPr>
                  <a:solidFill>
                    <a:schemeClr val="tx1"/>
                  </a:solidFill>
                  <a:latin typeface="Arial" charset="0"/>
                </a:defRPr>
              </a:lvl6pPr>
              <a:lvl7pPr marL="2524125" defTabSz="804863" fontAlgn="base">
                <a:spcBef>
                  <a:spcPct val="0"/>
                </a:spcBef>
                <a:spcAft>
                  <a:spcPct val="0"/>
                </a:spcAft>
                <a:defRPr>
                  <a:solidFill>
                    <a:schemeClr val="tx1"/>
                  </a:solidFill>
                  <a:latin typeface="Arial" charset="0"/>
                </a:defRPr>
              </a:lvl7pPr>
              <a:lvl8pPr marL="2981325" defTabSz="804863" fontAlgn="base">
                <a:spcBef>
                  <a:spcPct val="0"/>
                </a:spcBef>
                <a:spcAft>
                  <a:spcPct val="0"/>
                </a:spcAft>
                <a:defRPr>
                  <a:solidFill>
                    <a:schemeClr val="tx1"/>
                  </a:solidFill>
                  <a:latin typeface="Arial" charset="0"/>
                </a:defRPr>
              </a:lvl8pPr>
              <a:lvl9pPr marL="3438525" defTabSz="804863" fontAlgn="base">
                <a:spcBef>
                  <a:spcPct val="0"/>
                </a:spcBef>
                <a:spcAft>
                  <a:spcPct val="0"/>
                </a:spcAft>
                <a:defRPr>
                  <a:solidFill>
                    <a:schemeClr val="tx1"/>
                  </a:solidFill>
                  <a:latin typeface="Arial" charset="0"/>
                </a:defRPr>
              </a:lvl9pPr>
            </a:lstStyle>
            <a:p>
              <a:pPr algn="ctr">
                <a:defRPr/>
              </a:pPr>
              <a:r>
                <a:rPr lang="en-US" altLang="en-US" sz="2400">
                  <a:solidFill>
                    <a:srgbClr val="000000"/>
                  </a:solidFill>
                </a:rPr>
                <a:t>    </a:t>
              </a:r>
              <a:endParaRPr lang="en-US" altLang="en-US" sz="2000">
                <a:solidFill>
                  <a:srgbClr val="000000"/>
                </a:solidFill>
              </a:endParaRPr>
            </a:p>
          </p:txBody>
        </p:sp>
        <p:sp>
          <p:nvSpPr>
            <p:cNvPr id="731157" name="WordArt 4">
              <a:extLst>
                <a:ext uri="{FF2B5EF4-FFF2-40B4-BE49-F238E27FC236}">
                  <a16:creationId xmlns:a16="http://schemas.microsoft.com/office/drawing/2014/main" id="{A8D1C249-3A1F-1147-F3BB-F436EB2A09F3}"/>
                </a:ext>
              </a:extLst>
            </p:cNvPr>
            <p:cNvSpPr>
              <a:spLocks noChangeArrowheads="1" noChangeShapeType="1" noTextEdit="1"/>
            </p:cNvSpPr>
            <p:nvPr/>
          </p:nvSpPr>
          <p:spPr bwMode="auto">
            <a:xfrm>
              <a:off x="3792" y="3024"/>
              <a:ext cx="1728" cy="837"/>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a:r>
                <a:rPr lang="en-CA" sz="2400" kern="1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Public Relations</a:t>
              </a:r>
            </a:p>
          </p:txBody>
        </p:sp>
      </p:grpSp>
      <p:sp>
        <p:nvSpPr>
          <p:cNvPr id="731139" name="Rectangle 5">
            <a:extLst>
              <a:ext uri="{FF2B5EF4-FFF2-40B4-BE49-F238E27FC236}">
                <a16:creationId xmlns:a16="http://schemas.microsoft.com/office/drawing/2014/main" id="{446600B2-6CD6-AF9C-C0E1-463F39921947}"/>
              </a:ext>
            </a:extLst>
          </p:cNvPr>
          <p:cNvSpPr>
            <a:spLocks noGrp="1" noChangeArrowheads="1"/>
          </p:cNvSpPr>
          <p:nvPr>
            <p:ph type="title"/>
          </p:nvPr>
        </p:nvSpPr>
        <p:spPr>
          <a:xfrm>
            <a:off x="3048000" y="190501"/>
            <a:ext cx="7391400" cy="1527175"/>
          </a:xfrm>
        </p:spPr>
        <p:txBody>
          <a:bodyPr/>
          <a:lstStyle/>
          <a:p>
            <a:pPr algn="ctr"/>
            <a:r>
              <a:rPr lang="en-US" altLang="en-US">
                <a:solidFill>
                  <a:srgbClr val="FF0000"/>
                </a:solidFill>
              </a:rPr>
              <a:t>Marketing Communication Mix or Promotion Mix</a:t>
            </a:r>
          </a:p>
        </p:txBody>
      </p:sp>
      <p:grpSp>
        <p:nvGrpSpPr>
          <p:cNvPr id="1652742" name="Group 6">
            <a:extLst>
              <a:ext uri="{FF2B5EF4-FFF2-40B4-BE49-F238E27FC236}">
                <a16:creationId xmlns:a16="http://schemas.microsoft.com/office/drawing/2014/main" id="{04BD411F-94ED-857C-3CBC-DD8510E0DD4F}"/>
              </a:ext>
            </a:extLst>
          </p:cNvPr>
          <p:cNvGrpSpPr>
            <a:grpSpLocks/>
          </p:cNvGrpSpPr>
          <p:nvPr/>
        </p:nvGrpSpPr>
        <p:grpSpPr bwMode="auto">
          <a:xfrm>
            <a:off x="6858001" y="2133600"/>
            <a:ext cx="3370263" cy="1557338"/>
            <a:chOff x="3360" y="3003"/>
            <a:chExt cx="2123" cy="1029"/>
          </a:xfrm>
        </p:grpSpPr>
        <p:sp>
          <p:nvSpPr>
            <p:cNvPr id="1652743" name="Rectangle 7">
              <a:extLst>
                <a:ext uri="{FF2B5EF4-FFF2-40B4-BE49-F238E27FC236}">
                  <a16:creationId xmlns:a16="http://schemas.microsoft.com/office/drawing/2014/main" id="{3C49B011-CEFF-42EC-75FA-ED819735F6C2}"/>
                </a:ext>
              </a:extLst>
            </p:cNvPr>
            <p:cNvSpPr>
              <a:spLocks noChangeArrowheads="1"/>
            </p:cNvSpPr>
            <p:nvPr/>
          </p:nvSpPr>
          <p:spPr bwMode="auto">
            <a:xfrm rot="5400000">
              <a:off x="3907" y="2456"/>
              <a:ext cx="1029" cy="2123"/>
            </a:xfrm>
            <a:prstGeom prst="rect">
              <a:avLst/>
            </a:prstGeom>
            <a:gradFill rotWithShape="0">
              <a:gsLst>
                <a:gs pos="0">
                  <a:schemeClr val="accent2">
                    <a:gamma/>
                    <a:tint val="40000"/>
                    <a:invGamma/>
                  </a:schemeClr>
                </a:gs>
                <a:gs pos="100000">
                  <a:schemeClr val="accent2"/>
                </a:gs>
              </a:gsLst>
              <a:path path="shape">
                <a:fillToRect l="50000" t="50000" r="50000" b="50000"/>
              </a:path>
            </a:gradFill>
            <a:ln w="12700">
              <a:miter lim="800000"/>
              <a:headEnd/>
              <a:tailEnd/>
            </a:ln>
            <a:effectLst/>
            <a:scene3d>
              <a:camera prst="legacyPerspectiveBottom"/>
              <a:lightRig rig="legacyFlat3" dir="t"/>
            </a:scene3d>
            <a:sp3d extrusionH="887400" prstMaterial="legacyMatte">
              <a:bevelT w="13500" h="13500" prst="angle"/>
              <a:bevelB w="13500" h="13500" prst="angle"/>
              <a:extrusionClr>
                <a:schemeClr val="accent2"/>
              </a:extrusionClr>
            </a:sp3d>
          </p:spPr>
          <p:txBody>
            <a:bodyPr rot="10800000" vert="eaVert" wrap="none" lIns="80963" tIns="41275" rIns="80963" bIns="41275" anchor="ctr">
              <a:flatTx/>
            </a:bodyPr>
            <a:lstStyle>
              <a:lvl1pPr defTabSz="804863">
                <a:defRPr>
                  <a:solidFill>
                    <a:schemeClr val="tx1"/>
                  </a:solidFill>
                  <a:latin typeface="Arial" charset="0"/>
                </a:defRPr>
              </a:lvl1pPr>
              <a:lvl2pPr marL="401638" defTabSz="804863">
                <a:defRPr>
                  <a:solidFill>
                    <a:schemeClr val="tx1"/>
                  </a:solidFill>
                  <a:latin typeface="Arial" charset="0"/>
                </a:defRPr>
              </a:lvl2pPr>
              <a:lvl3pPr marL="804863" defTabSz="804863">
                <a:defRPr>
                  <a:solidFill>
                    <a:schemeClr val="tx1"/>
                  </a:solidFill>
                  <a:latin typeface="Arial" charset="0"/>
                </a:defRPr>
              </a:lvl3pPr>
              <a:lvl4pPr marL="1206500" defTabSz="804863">
                <a:defRPr>
                  <a:solidFill>
                    <a:schemeClr val="tx1"/>
                  </a:solidFill>
                  <a:latin typeface="Arial" charset="0"/>
                </a:defRPr>
              </a:lvl4pPr>
              <a:lvl5pPr marL="1609725" defTabSz="804863">
                <a:defRPr>
                  <a:solidFill>
                    <a:schemeClr val="tx1"/>
                  </a:solidFill>
                  <a:latin typeface="Arial" charset="0"/>
                </a:defRPr>
              </a:lvl5pPr>
              <a:lvl6pPr marL="2066925" defTabSz="804863" fontAlgn="base">
                <a:spcBef>
                  <a:spcPct val="0"/>
                </a:spcBef>
                <a:spcAft>
                  <a:spcPct val="0"/>
                </a:spcAft>
                <a:defRPr>
                  <a:solidFill>
                    <a:schemeClr val="tx1"/>
                  </a:solidFill>
                  <a:latin typeface="Arial" charset="0"/>
                </a:defRPr>
              </a:lvl6pPr>
              <a:lvl7pPr marL="2524125" defTabSz="804863" fontAlgn="base">
                <a:spcBef>
                  <a:spcPct val="0"/>
                </a:spcBef>
                <a:spcAft>
                  <a:spcPct val="0"/>
                </a:spcAft>
                <a:defRPr>
                  <a:solidFill>
                    <a:schemeClr val="tx1"/>
                  </a:solidFill>
                  <a:latin typeface="Arial" charset="0"/>
                </a:defRPr>
              </a:lvl7pPr>
              <a:lvl8pPr marL="2981325" defTabSz="804863" fontAlgn="base">
                <a:spcBef>
                  <a:spcPct val="0"/>
                </a:spcBef>
                <a:spcAft>
                  <a:spcPct val="0"/>
                </a:spcAft>
                <a:defRPr>
                  <a:solidFill>
                    <a:schemeClr val="tx1"/>
                  </a:solidFill>
                  <a:latin typeface="Arial" charset="0"/>
                </a:defRPr>
              </a:lvl8pPr>
              <a:lvl9pPr marL="3438525" defTabSz="804863" fontAlgn="base">
                <a:spcBef>
                  <a:spcPct val="0"/>
                </a:spcBef>
                <a:spcAft>
                  <a:spcPct val="0"/>
                </a:spcAft>
                <a:defRPr>
                  <a:solidFill>
                    <a:schemeClr val="tx1"/>
                  </a:solidFill>
                  <a:latin typeface="Arial" charset="0"/>
                </a:defRPr>
              </a:lvl9pPr>
            </a:lstStyle>
            <a:p>
              <a:pPr algn="ctr">
                <a:defRPr/>
              </a:pPr>
              <a:endParaRPr lang="en-US" altLang="en-US" sz="2000">
                <a:solidFill>
                  <a:srgbClr val="000000"/>
                </a:solidFill>
              </a:endParaRPr>
            </a:p>
          </p:txBody>
        </p:sp>
        <p:sp>
          <p:nvSpPr>
            <p:cNvPr id="731155" name="WordArt 8">
              <a:extLst>
                <a:ext uri="{FF2B5EF4-FFF2-40B4-BE49-F238E27FC236}">
                  <a16:creationId xmlns:a16="http://schemas.microsoft.com/office/drawing/2014/main" id="{4C0D7DB5-1360-5EE4-FB83-07FC4418778E}"/>
                </a:ext>
              </a:extLst>
            </p:cNvPr>
            <p:cNvSpPr>
              <a:spLocks noChangeArrowheads="1" noChangeShapeType="1" noTextEdit="1"/>
            </p:cNvSpPr>
            <p:nvPr/>
          </p:nvSpPr>
          <p:spPr bwMode="auto">
            <a:xfrm>
              <a:off x="3456" y="3360"/>
              <a:ext cx="1968" cy="414"/>
            </a:xfrm>
            <a:prstGeom prst="rect">
              <a:avLst/>
            </a:prstGeom>
          </p:spPr>
          <p:txBody>
            <a:bodyPr wrap="none" fromWordArt="1">
              <a:prstTxWarp prst="textPlain">
                <a:avLst>
                  <a:gd name="adj" fmla="val 50000"/>
                </a:avLst>
              </a:prstTxWarp>
            </a:bodyPr>
            <a:lstStyle/>
            <a:p>
              <a:pPr algn="ctr"/>
              <a:r>
                <a:rPr lang="en-CA" sz="2400" kern="10">
                  <a:ln w="12700">
                    <a:solidFill>
                      <a:srgbClr val="EAEAEA"/>
                    </a:solidFill>
                    <a:miter lim="800000"/>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rPr>
                <a:t>Sales Promotion</a:t>
              </a:r>
            </a:p>
          </p:txBody>
        </p:sp>
      </p:grpSp>
      <p:grpSp>
        <p:nvGrpSpPr>
          <p:cNvPr id="1652745" name="Group 9">
            <a:extLst>
              <a:ext uri="{FF2B5EF4-FFF2-40B4-BE49-F238E27FC236}">
                <a16:creationId xmlns:a16="http://schemas.microsoft.com/office/drawing/2014/main" id="{2EA3DBD7-3844-73EB-9128-A03E644B70F8}"/>
              </a:ext>
            </a:extLst>
          </p:cNvPr>
          <p:cNvGrpSpPr>
            <a:grpSpLocks/>
          </p:cNvGrpSpPr>
          <p:nvPr/>
        </p:nvGrpSpPr>
        <p:grpSpPr bwMode="auto">
          <a:xfrm>
            <a:off x="1828800" y="2133600"/>
            <a:ext cx="3200400" cy="1557338"/>
            <a:chOff x="192" y="1296"/>
            <a:chExt cx="2016" cy="1029"/>
          </a:xfrm>
        </p:grpSpPr>
        <p:sp>
          <p:nvSpPr>
            <p:cNvPr id="1652746" name="Rectangle 10">
              <a:extLst>
                <a:ext uri="{FF2B5EF4-FFF2-40B4-BE49-F238E27FC236}">
                  <a16:creationId xmlns:a16="http://schemas.microsoft.com/office/drawing/2014/main" id="{73B6ACA2-435D-15D2-C526-F7289C8E2A08}"/>
                </a:ext>
              </a:extLst>
            </p:cNvPr>
            <p:cNvSpPr>
              <a:spLocks noChangeArrowheads="1"/>
            </p:cNvSpPr>
            <p:nvPr/>
          </p:nvSpPr>
          <p:spPr bwMode="auto">
            <a:xfrm rot="5400000">
              <a:off x="831" y="803"/>
              <a:ext cx="1029" cy="2016"/>
            </a:xfrm>
            <a:prstGeom prst="rect">
              <a:avLst/>
            </a:prstGeom>
            <a:gradFill rotWithShape="0">
              <a:gsLst>
                <a:gs pos="0">
                  <a:schemeClr val="tx1">
                    <a:gamma/>
                    <a:tint val="40000"/>
                    <a:invGamma/>
                  </a:schemeClr>
                </a:gs>
                <a:gs pos="100000">
                  <a:schemeClr val="tx1"/>
                </a:gs>
              </a:gsLst>
              <a:path path="shape">
                <a:fillToRect l="50000" t="50000" r="50000" b="50000"/>
              </a:path>
            </a:gradFill>
            <a:ln w="12700">
              <a:miter lim="800000"/>
              <a:headEnd/>
              <a:tailEnd/>
            </a:ln>
            <a:effectLst/>
            <a:scene3d>
              <a:camera prst="legacyPerspectiveBottom"/>
              <a:lightRig rig="legacyFlat3" dir="t"/>
            </a:scene3d>
            <a:sp3d extrusionH="887400" prstMaterial="legacyMatte">
              <a:bevelT w="13500" h="13500" prst="angle"/>
              <a:bevelB w="13500" h="13500" prst="angle"/>
              <a:extrusionClr>
                <a:schemeClr val="tx1"/>
              </a:extrusionClr>
            </a:sp3d>
          </p:spPr>
          <p:txBody>
            <a:bodyPr rot="10800000" vert="eaVert" wrap="none" lIns="80963" tIns="41275" rIns="80963" bIns="41275" anchor="ctr">
              <a:flatTx/>
            </a:bodyPr>
            <a:lstStyle>
              <a:lvl1pPr defTabSz="804863">
                <a:defRPr>
                  <a:solidFill>
                    <a:schemeClr val="tx1"/>
                  </a:solidFill>
                  <a:latin typeface="Arial" charset="0"/>
                </a:defRPr>
              </a:lvl1pPr>
              <a:lvl2pPr marL="401638" defTabSz="804863">
                <a:defRPr>
                  <a:solidFill>
                    <a:schemeClr val="tx1"/>
                  </a:solidFill>
                  <a:latin typeface="Arial" charset="0"/>
                </a:defRPr>
              </a:lvl2pPr>
              <a:lvl3pPr marL="804863" defTabSz="804863">
                <a:defRPr>
                  <a:solidFill>
                    <a:schemeClr val="tx1"/>
                  </a:solidFill>
                  <a:latin typeface="Arial" charset="0"/>
                </a:defRPr>
              </a:lvl3pPr>
              <a:lvl4pPr marL="1206500" defTabSz="804863">
                <a:defRPr>
                  <a:solidFill>
                    <a:schemeClr val="tx1"/>
                  </a:solidFill>
                  <a:latin typeface="Arial" charset="0"/>
                </a:defRPr>
              </a:lvl4pPr>
              <a:lvl5pPr marL="1609725" defTabSz="804863">
                <a:defRPr>
                  <a:solidFill>
                    <a:schemeClr val="tx1"/>
                  </a:solidFill>
                  <a:latin typeface="Arial" charset="0"/>
                </a:defRPr>
              </a:lvl5pPr>
              <a:lvl6pPr marL="2066925" defTabSz="804863" fontAlgn="base">
                <a:spcBef>
                  <a:spcPct val="0"/>
                </a:spcBef>
                <a:spcAft>
                  <a:spcPct val="0"/>
                </a:spcAft>
                <a:defRPr>
                  <a:solidFill>
                    <a:schemeClr val="tx1"/>
                  </a:solidFill>
                  <a:latin typeface="Arial" charset="0"/>
                </a:defRPr>
              </a:lvl6pPr>
              <a:lvl7pPr marL="2524125" defTabSz="804863" fontAlgn="base">
                <a:spcBef>
                  <a:spcPct val="0"/>
                </a:spcBef>
                <a:spcAft>
                  <a:spcPct val="0"/>
                </a:spcAft>
                <a:defRPr>
                  <a:solidFill>
                    <a:schemeClr val="tx1"/>
                  </a:solidFill>
                  <a:latin typeface="Arial" charset="0"/>
                </a:defRPr>
              </a:lvl7pPr>
              <a:lvl8pPr marL="2981325" defTabSz="804863" fontAlgn="base">
                <a:spcBef>
                  <a:spcPct val="0"/>
                </a:spcBef>
                <a:spcAft>
                  <a:spcPct val="0"/>
                </a:spcAft>
                <a:defRPr>
                  <a:solidFill>
                    <a:schemeClr val="tx1"/>
                  </a:solidFill>
                  <a:latin typeface="Arial" charset="0"/>
                </a:defRPr>
              </a:lvl8pPr>
              <a:lvl9pPr marL="3438525" defTabSz="804863" fontAlgn="base">
                <a:spcBef>
                  <a:spcPct val="0"/>
                </a:spcBef>
                <a:spcAft>
                  <a:spcPct val="0"/>
                </a:spcAft>
                <a:defRPr>
                  <a:solidFill>
                    <a:schemeClr val="tx1"/>
                  </a:solidFill>
                  <a:latin typeface="Arial" charset="0"/>
                </a:defRPr>
              </a:lvl9pPr>
            </a:lstStyle>
            <a:p>
              <a:pPr algn="ctr">
                <a:defRPr/>
              </a:pPr>
              <a:r>
                <a:rPr lang="en-US" altLang="en-US" sz="2400">
                  <a:solidFill>
                    <a:srgbClr val="000000"/>
                  </a:solidFill>
                </a:rPr>
                <a:t>     </a:t>
              </a:r>
              <a:endParaRPr lang="en-US" altLang="en-US" sz="2000">
                <a:solidFill>
                  <a:srgbClr val="000000"/>
                </a:solidFill>
              </a:endParaRPr>
            </a:p>
          </p:txBody>
        </p:sp>
        <p:sp>
          <p:nvSpPr>
            <p:cNvPr id="731153" name="WordArt 11" descr="Narrow vertical">
              <a:extLst>
                <a:ext uri="{FF2B5EF4-FFF2-40B4-BE49-F238E27FC236}">
                  <a16:creationId xmlns:a16="http://schemas.microsoft.com/office/drawing/2014/main" id="{AA51D5F2-8CAF-253E-5C73-BDAA670AC0D6}"/>
                </a:ext>
              </a:extLst>
            </p:cNvPr>
            <p:cNvSpPr>
              <a:spLocks noChangeArrowheads="1" noChangeShapeType="1" noTextEdit="1"/>
            </p:cNvSpPr>
            <p:nvPr/>
          </p:nvSpPr>
          <p:spPr bwMode="auto">
            <a:xfrm>
              <a:off x="432" y="1392"/>
              <a:ext cx="1638" cy="672"/>
            </a:xfrm>
            <a:prstGeom prst="rect">
              <a:avLst/>
            </a:prstGeom>
          </p:spPr>
          <p:txBody>
            <a:bodyPr wrap="none" fromWordArt="1">
              <a:prstTxWarp prst="textCurveUp">
                <a:avLst>
                  <a:gd name="adj" fmla="val 40356"/>
                </a:avLst>
              </a:prstTxWarp>
            </a:bodyPr>
            <a:lstStyle/>
            <a:p>
              <a:pPr algn="ctr"/>
              <a:r>
                <a:rPr lang="en-CA" sz="2400" kern="10">
                  <a:ln w="12700">
                    <a:solidFill>
                      <a:srgbClr val="000000"/>
                    </a:solidFill>
                    <a:miter lim="800000"/>
                    <a:headEnd/>
                    <a:tailEnd/>
                  </a:ln>
                  <a:blipFill dpi="0" rotWithShape="0">
                    <a:blip r:embed="rId3"/>
                    <a:srcRect/>
                    <a:tile tx="0" ty="0" sx="100000" sy="100000" flip="none" algn="tl"/>
                  </a:blipFill>
                  <a:effectLst>
                    <a:outerShdw dist="45791" dir="2021404" algn="ctr" rotWithShape="0">
                      <a:srgbClr val="808080"/>
                    </a:outerShdw>
                  </a:effectLst>
                </a:rPr>
                <a:t>Advertising</a:t>
              </a:r>
            </a:p>
          </p:txBody>
        </p:sp>
      </p:grpSp>
      <p:sp>
        <p:nvSpPr>
          <p:cNvPr id="1652748" name="Text Box 12">
            <a:extLst>
              <a:ext uri="{FF2B5EF4-FFF2-40B4-BE49-F238E27FC236}">
                <a16:creationId xmlns:a16="http://schemas.microsoft.com/office/drawing/2014/main" id="{DA447115-CEDE-E24A-F635-0AC9E9591FB0}"/>
              </a:ext>
            </a:extLst>
          </p:cNvPr>
          <p:cNvSpPr txBox="1">
            <a:spLocks noChangeArrowheads="1"/>
          </p:cNvSpPr>
          <p:nvPr/>
        </p:nvSpPr>
        <p:spPr bwMode="auto">
          <a:xfrm>
            <a:off x="5105400" y="2209801"/>
            <a:ext cx="152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Product’s Design</a:t>
            </a:r>
          </a:p>
        </p:txBody>
      </p:sp>
      <p:sp>
        <p:nvSpPr>
          <p:cNvPr id="1652749" name="Text Box 13">
            <a:extLst>
              <a:ext uri="{FF2B5EF4-FFF2-40B4-BE49-F238E27FC236}">
                <a16:creationId xmlns:a16="http://schemas.microsoft.com/office/drawing/2014/main" id="{0A9BA9A9-8C8E-6F48-14D6-1DBE0A40E123}"/>
              </a:ext>
            </a:extLst>
          </p:cNvPr>
          <p:cNvSpPr txBox="1">
            <a:spLocks noChangeArrowheads="1"/>
          </p:cNvSpPr>
          <p:nvPr/>
        </p:nvSpPr>
        <p:spPr bwMode="auto">
          <a:xfrm>
            <a:off x="8077200" y="3810001"/>
            <a:ext cx="152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Product’s Price</a:t>
            </a:r>
          </a:p>
        </p:txBody>
      </p:sp>
      <p:sp>
        <p:nvSpPr>
          <p:cNvPr id="1652750" name="Text Box 14">
            <a:extLst>
              <a:ext uri="{FF2B5EF4-FFF2-40B4-BE49-F238E27FC236}">
                <a16:creationId xmlns:a16="http://schemas.microsoft.com/office/drawing/2014/main" id="{588891CB-BB82-3804-5FFF-B06AE313CF93}"/>
              </a:ext>
            </a:extLst>
          </p:cNvPr>
          <p:cNvSpPr txBox="1">
            <a:spLocks noChangeArrowheads="1"/>
          </p:cNvSpPr>
          <p:nvPr/>
        </p:nvSpPr>
        <p:spPr bwMode="auto">
          <a:xfrm>
            <a:off x="5181600" y="5486401"/>
            <a:ext cx="152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Product’s Package</a:t>
            </a:r>
          </a:p>
        </p:txBody>
      </p:sp>
      <p:sp>
        <p:nvSpPr>
          <p:cNvPr id="1652751" name="Text Box 15">
            <a:extLst>
              <a:ext uri="{FF2B5EF4-FFF2-40B4-BE49-F238E27FC236}">
                <a16:creationId xmlns:a16="http://schemas.microsoft.com/office/drawing/2014/main" id="{D8E15C75-6ED3-7474-13CD-04FADB3630FB}"/>
              </a:ext>
            </a:extLst>
          </p:cNvPr>
          <p:cNvSpPr txBox="1">
            <a:spLocks noChangeArrowheads="1"/>
          </p:cNvSpPr>
          <p:nvPr/>
        </p:nvSpPr>
        <p:spPr bwMode="auto">
          <a:xfrm>
            <a:off x="1524000" y="3886201"/>
            <a:ext cx="2438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Stores that Sell the Product</a:t>
            </a:r>
            <a:r>
              <a:rPr lang="en-US" altLang="en-US" sz="2400">
                <a:solidFill>
                  <a:schemeClr val="tx1"/>
                </a:solidFill>
                <a:latin typeface="Tahoma" panose="020B0604030504040204" pitchFamily="34" charset="0"/>
              </a:rPr>
              <a:t> </a:t>
            </a:r>
          </a:p>
        </p:txBody>
      </p:sp>
      <p:grpSp>
        <p:nvGrpSpPr>
          <p:cNvPr id="1652752" name="Group 16">
            <a:extLst>
              <a:ext uri="{FF2B5EF4-FFF2-40B4-BE49-F238E27FC236}">
                <a16:creationId xmlns:a16="http://schemas.microsoft.com/office/drawing/2014/main" id="{C299CBEC-5E9E-A9D9-D5A8-AE36C411521E}"/>
              </a:ext>
            </a:extLst>
          </p:cNvPr>
          <p:cNvGrpSpPr>
            <a:grpSpLocks/>
          </p:cNvGrpSpPr>
          <p:nvPr/>
        </p:nvGrpSpPr>
        <p:grpSpPr bwMode="auto">
          <a:xfrm>
            <a:off x="1752601" y="4724400"/>
            <a:ext cx="3294063" cy="1633538"/>
            <a:chOff x="144" y="2976"/>
            <a:chExt cx="2075" cy="1029"/>
          </a:xfrm>
        </p:grpSpPr>
        <p:sp>
          <p:nvSpPr>
            <p:cNvPr id="1652753" name="Rectangle 17">
              <a:extLst>
                <a:ext uri="{FF2B5EF4-FFF2-40B4-BE49-F238E27FC236}">
                  <a16:creationId xmlns:a16="http://schemas.microsoft.com/office/drawing/2014/main" id="{C80A1E0B-60F4-217E-5B51-1022ACC53B6D}"/>
                </a:ext>
              </a:extLst>
            </p:cNvPr>
            <p:cNvSpPr>
              <a:spLocks noChangeArrowheads="1"/>
            </p:cNvSpPr>
            <p:nvPr/>
          </p:nvSpPr>
          <p:spPr bwMode="auto">
            <a:xfrm rot="5400000">
              <a:off x="667" y="2453"/>
              <a:ext cx="1029" cy="2075"/>
            </a:xfrm>
            <a:prstGeom prst="rect">
              <a:avLst/>
            </a:prstGeom>
            <a:gradFill rotWithShape="0">
              <a:gsLst>
                <a:gs pos="0">
                  <a:schemeClr val="accent1">
                    <a:gamma/>
                    <a:tint val="40000"/>
                    <a:invGamma/>
                  </a:schemeClr>
                </a:gs>
                <a:gs pos="100000">
                  <a:schemeClr val="accent1"/>
                </a:gs>
              </a:gsLst>
              <a:path path="shape">
                <a:fillToRect l="50000" t="50000" r="50000" b="50000"/>
              </a:path>
            </a:gradFill>
            <a:ln w="12700">
              <a:miter lim="800000"/>
              <a:headEnd/>
              <a:tailEnd/>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rot="10800000" vert="eaVert" wrap="none" lIns="80963" tIns="41275" rIns="80963" bIns="41275" anchor="ctr">
              <a:flatTx/>
            </a:bodyPr>
            <a:lstStyle>
              <a:lvl1pPr defTabSz="804863">
                <a:defRPr>
                  <a:solidFill>
                    <a:schemeClr val="tx1"/>
                  </a:solidFill>
                  <a:latin typeface="Arial" charset="0"/>
                </a:defRPr>
              </a:lvl1pPr>
              <a:lvl2pPr marL="401638" defTabSz="804863">
                <a:defRPr>
                  <a:solidFill>
                    <a:schemeClr val="tx1"/>
                  </a:solidFill>
                  <a:latin typeface="Arial" charset="0"/>
                </a:defRPr>
              </a:lvl2pPr>
              <a:lvl3pPr marL="804863" defTabSz="804863">
                <a:defRPr>
                  <a:solidFill>
                    <a:schemeClr val="tx1"/>
                  </a:solidFill>
                  <a:latin typeface="Arial" charset="0"/>
                </a:defRPr>
              </a:lvl3pPr>
              <a:lvl4pPr marL="1206500" defTabSz="804863">
                <a:defRPr>
                  <a:solidFill>
                    <a:schemeClr val="tx1"/>
                  </a:solidFill>
                  <a:latin typeface="Arial" charset="0"/>
                </a:defRPr>
              </a:lvl4pPr>
              <a:lvl5pPr marL="1609725" defTabSz="804863">
                <a:defRPr>
                  <a:solidFill>
                    <a:schemeClr val="tx1"/>
                  </a:solidFill>
                  <a:latin typeface="Arial" charset="0"/>
                </a:defRPr>
              </a:lvl5pPr>
              <a:lvl6pPr marL="2066925" defTabSz="804863" fontAlgn="base">
                <a:spcBef>
                  <a:spcPct val="0"/>
                </a:spcBef>
                <a:spcAft>
                  <a:spcPct val="0"/>
                </a:spcAft>
                <a:defRPr>
                  <a:solidFill>
                    <a:schemeClr val="tx1"/>
                  </a:solidFill>
                  <a:latin typeface="Arial" charset="0"/>
                </a:defRPr>
              </a:lvl6pPr>
              <a:lvl7pPr marL="2524125" defTabSz="804863" fontAlgn="base">
                <a:spcBef>
                  <a:spcPct val="0"/>
                </a:spcBef>
                <a:spcAft>
                  <a:spcPct val="0"/>
                </a:spcAft>
                <a:defRPr>
                  <a:solidFill>
                    <a:schemeClr val="tx1"/>
                  </a:solidFill>
                  <a:latin typeface="Arial" charset="0"/>
                </a:defRPr>
              </a:lvl7pPr>
              <a:lvl8pPr marL="2981325" defTabSz="804863" fontAlgn="base">
                <a:spcBef>
                  <a:spcPct val="0"/>
                </a:spcBef>
                <a:spcAft>
                  <a:spcPct val="0"/>
                </a:spcAft>
                <a:defRPr>
                  <a:solidFill>
                    <a:schemeClr val="tx1"/>
                  </a:solidFill>
                  <a:latin typeface="Arial" charset="0"/>
                </a:defRPr>
              </a:lvl8pPr>
              <a:lvl9pPr marL="3438525" defTabSz="804863" fontAlgn="base">
                <a:spcBef>
                  <a:spcPct val="0"/>
                </a:spcBef>
                <a:spcAft>
                  <a:spcPct val="0"/>
                </a:spcAft>
                <a:defRPr>
                  <a:solidFill>
                    <a:schemeClr val="tx1"/>
                  </a:solidFill>
                  <a:latin typeface="Arial" charset="0"/>
                </a:defRPr>
              </a:lvl9pPr>
            </a:lstStyle>
            <a:p>
              <a:pPr algn="ctr">
                <a:defRPr/>
              </a:pPr>
              <a:endParaRPr lang="en-US" altLang="en-US" sz="2000">
                <a:solidFill>
                  <a:srgbClr val="000000"/>
                </a:solidFill>
              </a:endParaRPr>
            </a:p>
          </p:txBody>
        </p:sp>
        <p:sp>
          <p:nvSpPr>
            <p:cNvPr id="731151" name="WordArt 18">
              <a:extLst>
                <a:ext uri="{FF2B5EF4-FFF2-40B4-BE49-F238E27FC236}">
                  <a16:creationId xmlns:a16="http://schemas.microsoft.com/office/drawing/2014/main" id="{03E5B2B3-3AF8-97E8-3883-7D547D4376C6}"/>
                </a:ext>
              </a:extLst>
            </p:cNvPr>
            <p:cNvSpPr>
              <a:spLocks noChangeArrowheads="1" noChangeShapeType="1" noTextEdit="1"/>
            </p:cNvSpPr>
            <p:nvPr/>
          </p:nvSpPr>
          <p:spPr bwMode="auto">
            <a:xfrm>
              <a:off x="192" y="3168"/>
              <a:ext cx="1920" cy="768"/>
            </a:xfrm>
            <a:prstGeom prst="rect">
              <a:avLst/>
            </a:prstGeom>
          </p:spPr>
          <p:txBody>
            <a:bodyPr wrap="none" fromWordArt="1">
              <a:prstTxWarp prst="textDoubleWave1">
                <a:avLst>
                  <a:gd name="adj1" fmla="val 6500"/>
                  <a:gd name="adj2" fmla="val 0"/>
                </a:avLst>
              </a:prstTxWarp>
            </a:bodyPr>
            <a:lstStyle/>
            <a:p>
              <a:pPr algn="ctr"/>
              <a:r>
                <a:rPr lang="en-CA" sz="2400" kern="10" spc="-240">
                  <a:ln w="12700">
                    <a:solidFill>
                      <a:srgbClr val="000099"/>
                    </a:solidFill>
                    <a:miter lim="800000"/>
                    <a:headEnd/>
                    <a:tailEnd/>
                  </a:ln>
                  <a:solidFill>
                    <a:srgbClr val="33CCFF"/>
                  </a:solidFill>
                  <a:effectLst>
                    <a:outerShdw dist="125724" dir="18900000" algn="ctr" rotWithShape="0">
                      <a:srgbClr val="000099"/>
                    </a:outerShdw>
                  </a:effectLst>
                  <a:latin typeface="Impact" panose="020B0806030902050204" pitchFamily="34" charset="0"/>
                </a:rPr>
                <a:t>Personal Selling</a:t>
              </a:r>
            </a:p>
          </p:txBody>
        </p:sp>
      </p:grpSp>
      <p:grpSp>
        <p:nvGrpSpPr>
          <p:cNvPr id="1652755" name="Group 19">
            <a:extLst>
              <a:ext uri="{FF2B5EF4-FFF2-40B4-BE49-F238E27FC236}">
                <a16:creationId xmlns:a16="http://schemas.microsoft.com/office/drawing/2014/main" id="{F5D60276-5131-F670-FA62-3A1F34CEA118}"/>
              </a:ext>
            </a:extLst>
          </p:cNvPr>
          <p:cNvGrpSpPr>
            <a:grpSpLocks/>
          </p:cNvGrpSpPr>
          <p:nvPr/>
        </p:nvGrpSpPr>
        <p:grpSpPr bwMode="auto">
          <a:xfrm>
            <a:off x="4038600" y="3352800"/>
            <a:ext cx="3657600" cy="1633538"/>
            <a:chOff x="1584" y="2112"/>
            <a:chExt cx="2304" cy="1029"/>
          </a:xfrm>
        </p:grpSpPr>
        <p:sp>
          <p:nvSpPr>
            <p:cNvPr id="1652756" name="Rectangle 20">
              <a:extLst>
                <a:ext uri="{FF2B5EF4-FFF2-40B4-BE49-F238E27FC236}">
                  <a16:creationId xmlns:a16="http://schemas.microsoft.com/office/drawing/2014/main" id="{405AA4B5-F8A0-9F2C-EBC0-1E4AB2ABD248}"/>
                </a:ext>
              </a:extLst>
            </p:cNvPr>
            <p:cNvSpPr>
              <a:spLocks noChangeArrowheads="1"/>
            </p:cNvSpPr>
            <p:nvPr/>
          </p:nvSpPr>
          <p:spPr bwMode="auto">
            <a:xfrm rot="5400000">
              <a:off x="2367" y="1475"/>
              <a:ext cx="1029" cy="2304"/>
            </a:xfrm>
            <a:prstGeom prst="rect">
              <a:avLst/>
            </a:prstGeom>
            <a:gradFill rotWithShape="0">
              <a:gsLst>
                <a:gs pos="0">
                  <a:schemeClr val="bg2">
                    <a:gamma/>
                    <a:tint val="0"/>
                    <a:invGamma/>
                  </a:schemeClr>
                </a:gs>
                <a:gs pos="100000">
                  <a:schemeClr val="bg2"/>
                </a:gs>
              </a:gsLst>
              <a:path path="shape">
                <a:fillToRect l="50000" t="50000" r="50000" b="50000"/>
              </a:path>
            </a:gradFill>
            <a:ln w="12700">
              <a:miter lim="800000"/>
              <a:headEnd/>
              <a:tailEnd/>
            </a:ln>
            <a:effectLst/>
            <a:scene3d>
              <a:camera prst="legacyPerspectiveBottom"/>
              <a:lightRig rig="legacyFlat3" dir="t"/>
            </a:scene3d>
            <a:sp3d extrusionH="887400" prstMaterial="legacyMatte">
              <a:bevelT w="13500" h="13500" prst="angle"/>
              <a:bevelB w="13500" h="13500" prst="angle"/>
              <a:extrusionClr>
                <a:schemeClr val="bg2"/>
              </a:extrusionClr>
            </a:sp3d>
          </p:spPr>
          <p:txBody>
            <a:bodyPr rot="10800000" vert="eaVert" wrap="none" lIns="80963" tIns="41275" rIns="80963" bIns="41275" anchor="ctr">
              <a:flatTx/>
            </a:bodyPr>
            <a:lstStyle>
              <a:lvl1pPr defTabSz="804863">
                <a:defRPr>
                  <a:solidFill>
                    <a:schemeClr val="tx1"/>
                  </a:solidFill>
                  <a:latin typeface="Arial" charset="0"/>
                </a:defRPr>
              </a:lvl1pPr>
              <a:lvl2pPr marL="401638" defTabSz="804863">
                <a:defRPr>
                  <a:solidFill>
                    <a:schemeClr val="tx1"/>
                  </a:solidFill>
                  <a:latin typeface="Arial" charset="0"/>
                </a:defRPr>
              </a:lvl2pPr>
              <a:lvl3pPr marL="804863" defTabSz="804863">
                <a:defRPr>
                  <a:solidFill>
                    <a:schemeClr val="tx1"/>
                  </a:solidFill>
                  <a:latin typeface="Arial" charset="0"/>
                </a:defRPr>
              </a:lvl3pPr>
              <a:lvl4pPr marL="1206500" defTabSz="804863">
                <a:defRPr>
                  <a:solidFill>
                    <a:schemeClr val="tx1"/>
                  </a:solidFill>
                  <a:latin typeface="Arial" charset="0"/>
                </a:defRPr>
              </a:lvl4pPr>
              <a:lvl5pPr marL="1609725" defTabSz="804863">
                <a:defRPr>
                  <a:solidFill>
                    <a:schemeClr val="tx1"/>
                  </a:solidFill>
                  <a:latin typeface="Arial" charset="0"/>
                </a:defRPr>
              </a:lvl5pPr>
              <a:lvl6pPr marL="2066925" defTabSz="804863" fontAlgn="base">
                <a:spcBef>
                  <a:spcPct val="0"/>
                </a:spcBef>
                <a:spcAft>
                  <a:spcPct val="0"/>
                </a:spcAft>
                <a:defRPr>
                  <a:solidFill>
                    <a:schemeClr val="tx1"/>
                  </a:solidFill>
                  <a:latin typeface="Arial" charset="0"/>
                </a:defRPr>
              </a:lvl6pPr>
              <a:lvl7pPr marL="2524125" defTabSz="804863" fontAlgn="base">
                <a:spcBef>
                  <a:spcPct val="0"/>
                </a:spcBef>
                <a:spcAft>
                  <a:spcPct val="0"/>
                </a:spcAft>
                <a:defRPr>
                  <a:solidFill>
                    <a:schemeClr val="tx1"/>
                  </a:solidFill>
                  <a:latin typeface="Arial" charset="0"/>
                </a:defRPr>
              </a:lvl7pPr>
              <a:lvl8pPr marL="2981325" defTabSz="804863" fontAlgn="base">
                <a:spcBef>
                  <a:spcPct val="0"/>
                </a:spcBef>
                <a:spcAft>
                  <a:spcPct val="0"/>
                </a:spcAft>
                <a:defRPr>
                  <a:solidFill>
                    <a:schemeClr val="tx1"/>
                  </a:solidFill>
                  <a:latin typeface="Arial" charset="0"/>
                </a:defRPr>
              </a:lvl8pPr>
              <a:lvl9pPr marL="3438525" defTabSz="804863" fontAlgn="base">
                <a:spcBef>
                  <a:spcPct val="0"/>
                </a:spcBef>
                <a:spcAft>
                  <a:spcPct val="0"/>
                </a:spcAft>
                <a:defRPr>
                  <a:solidFill>
                    <a:schemeClr val="tx1"/>
                  </a:solidFill>
                  <a:latin typeface="Arial" charset="0"/>
                </a:defRPr>
              </a:lvl9pPr>
            </a:lstStyle>
            <a:p>
              <a:pPr algn="ctr">
                <a:defRPr/>
              </a:pPr>
              <a:endParaRPr lang="en-US" altLang="en-US" sz="2400">
                <a:solidFill>
                  <a:srgbClr val="000000"/>
                </a:solidFill>
                <a:latin typeface="Tahoma" pitchFamily="34" charset="0"/>
              </a:endParaRPr>
            </a:p>
          </p:txBody>
        </p:sp>
        <p:sp>
          <p:nvSpPr>
            <p:cNvPr id="731149" name="WordArt 21">
              <a:extLst>
                <a:ext uri="{FF2B5EF4-FFF2-40B4-BE49-F238E27FC236}">
                  <a16:creationId xmlns:a16="http://schemas.microsoft.com/office/drawing/2014/main" id="{51BEE059-2D5C-5348-989C-2641EFD44445}"/>
                </a:ext>
              </a:extLst>
            </p:cNvPr>
            <p:cNvSpPr>
              <a:spLocks noChangeArrowheads="1" noChangeShapeType="1" noTextEdit="1"/>
            </p:cNvSpPr>
            <p:nvPr/>
          </p:nvSpPr>
          <p:spPr bwMode="auto">
            <a:xfrm>
              <a:off x="1680" y="2416"/>
              <a:ext cx="2064" cy="414"/>
            </a:xfrm>
            <a:prstGeom prst="rect">
              <a:avLst/>
            </a:prstGeom>
          </p:spPr>
          <p:txBody>
            <a:bodyPr wrap="none" fromWordArt="1">
              <a:prstTxWarp prst="textPlain">
                <a:avLst>
                  <a:gd name="adj" fmla="val 50000"/>
                </a:avLst>
              </a:prstTxWarp>
            </a:bodyPr>
            <a:lstStyle/>
            <a:p>
              <a:pPr algn="ctr"/>
              <a:r>
                <a:rPr lang="en-CA" sz="2800" kern="10">
                  <a:ln w="19050">
                    <a:solidFill>
                      <a:srgbClr val="99CCFF"/>
                    </a:solidFill>
                    <a:miter lim="800000"/>
                    <a:headEnd/>
                    <a:tailEnd/>
                  </a:ln>
                  <a:solidFill>
                    <a:srgbClr val="0066CC"/>
                  </a:solidFill>
                  <a:effectLst>
                    <a:outerShdw dist="35921" dir="2700000" algn="ctr" rotWithShape="0">
                      <a:srgbClr val="990000"/>
                    </a:outerShdw>
                  </a:effectLst>
                  <a:latin typeface="Impact" panose="020B0806030902050204" pitchFamily="34" charset="0"/>
                </a:rPr>
                <a:t>Direct Marketing</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1652745"/>
                                        </p:tgtEl>
                                        <p:attrNameLst>
                                          <p:attrName>style.visibility</p:attrName>
                                        </p:attrNameLst>
                                      </p:cBhvr>
                                      <p:to>
                                        <p:strVal val="visible"/>
                                      </p:to>
                                    </p:set>
                                    <p:anim calcmode="lin" valueType="num">
                                      <p:cBhvr>
                                        <p:cTn id="7" dur="500" fill="hold"/>
                                        <p:tgtEl>
                                          <p:spTgt spid="1652745"/>
                                        </p:tgtEl>
                                        <p:attrNameLst>
                                          <p:attrName>ppt_x</p:attrName>
                                        </p:attrNameLst>
                                      </p:cBhvr>
                                      <p:tavLst>
                                        <p:tav tm="0">
                                          <p:val>
                                            <p:strVal val="#ppt_x-#ppt_w/2"/>
                                          </p:val>
                                        </p:tav>
                                        <p:tav tm="100000">
                                          <p:val>
                                            <p:strVal val="#ppt_x"/>
                                          </p:val>
                                        </p:tav>
                                      </p:tavLst>
                                    </p:anim>
                                    <p:anim calcmode="lin" valueType="num">
                                      <p:cBhvr>
                                        <p:cTn id="8" dur="500" fill="hold"/>
                                        <p:tgtEl>
                                          <p:spTgt spid="1652745"/>
                                        </p:tgtEl>
                                        <p:attrNameLst>
                                          <p:attrName>ppt_y</p:attrName>
                                        </p:attrNameLst>
                                      </p:cBhvr>
                                      <p:tavLst>
                                        <p:tav tm="0">
                                          <p:val>
                                            <p:strVal val="#ppt_y"/>
                                          </p:val>
                                        </p:tav>
                                        <p:tav tm="100000">
                                          <p:val>
                                            <p:strVal val="#ppt_y"/>
                                          </p:val>
                                        </p:tav>
                                      </p:tavLst>
                                    </p:anim>
                                    <p:anim calcmode="lin" valueType="num">
                                      <p:cBhvr>
                                        <p:cTn id="9" dur="500" fill="hold"/>
                                        <p:tgtEl>
                                          <p:spTgt spid="1652745"/>
                                        </p:tgtEl>
                                        <p:attrNameLst>
                                          <p:attrName>ppt_w</p:attrName>
                                        </p:attrNameLst>
                                      </p:cBhvr>
                                      <p:tavLst>
                                        <p:tav tm="0">
                                          <p:val>
                                            <p:fltVal val="0"/>
                                          </p:val>
                                        </p:tav>
                                        <p:tav tm="100000">
                                          <p:val>
                                            <p:strVal val="#ppt_w"/>
                                          </p:val>
                                        </p:tav>
                                      </p:tavLst>
                                    </p:anim>
                                    <p:anim calcmode="lin" valueType="num">
                                      <p:cBhvr>
                                        <p:cTn id="10" dur="500" fill="hold"/>
                                        <p:tgtEl>
                                          <p:spTgt spid="165274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nodeType="afterEffect">
                                  <p:stCondLst>
                                    <p:cond delay="0"/>
                                  </p:stCondLst>
                                  <p:childTnLst>
                                    <p:set>
                                      <p:cBhvr>
                                        <p:cTn id="13" dur="1" fill="hold">
                                          <p:stCondLst>
                                            <p:cond delay="0"/>
                                          </p:stCondLst>
                                        </p:cTn>
                                        <p:tgtEl>
                                          <p:spTgt spid="1652742"/>
                                        </p:tgtEl>
                                        <p:attrNameLst>
                                          <p:attrName>style.visibility</p:attrName>
                                        </p:attrNameLst>
                                      </p:cBhvr>
                                      <p:to>
                                        <p:strVal val="visible"/>
                                      </p:to>
                                    </p:set>
                                    <p:anim calcmode="lin" valueType="num">
                                      <p:cBhvr>
                                        <p:cTn id="14" dur="500" fill="hold"/>
                                        <p:tgtEl>
                                          <p:spTgt spid="1652742"/>
                                        </p:tgtEl>
                                        <p:attrNameLst>
                                          <p:attrName>ppt_x</p:attrName>
                                        </p:attrNameLst>
                                      </p:cBhvr>
                                      <p:tavLst>
                                        <p:tav tm="0">
                                          <p:val>
                                            <p:strVal val="#ppt_x+#ppt_w/2"/>
                                          </p:val>
                                        </p:tav>
                                        <p:tav tm="100000">
                                          <p:val>
                                            <p:strVal val="#ppt_x"/>
                                          </p:val>
                                        </p:tav>
                                      </p:tavLst>
                                    </p:anim>
                                    <p:anim calcmode="lin" valueType="num">
                                      <p:cBhvr>
                                        <p:cTn id="15" dur="500" fill="hold"/>
                                        <p:tgtEl>
                                          <p:spTgt spid="1652742"/>
                                        </p:tgtEl>
                                        <p:attrNameLst>
                                          <p:attrName>ppt_y</p:attrName>
                                        </p:attrNameLst>
                                      </p:cBhvr>
                                      <p:tavLst>
                                        <p:tav tm="0">
                                          <p:val>
                                            <p:strVal val="#ppt_y"/>
                                          </p:val>
                                        </p:tav>
                                        <p:tav tm="100000">
                                          <p:val>
                                            <p:strVal val="#ppt_y"/>
                                          </p:val>
                                        </p:tav>
                                      </p:tavLst>
                                    </p:anim>
                                    <p:anim calcmode="lin" valueType="num">
                                      <p:cBhvr>
                                        <p:cTn id="16" dur="500" fill="hold"/>
                                        <p:tgtEl>
                                          <p:spTgt spid="1652742"/>
                                        </p:tgtEl>
                                        <p:attrNameLst>
                                          <p:attrName>ppt_w</p:attrName>
                                        </p:attrNameLst>
                                      </p:cBhvr>
                                      <p:tavLst>
                                        <p:tav tm="0">
                                          <p:val>
                                            <p:fltVal val="0"/>
                                          </p:val>
                                        </p:tav>
                                        <p:tav tm="100000">
                                          <p:val>
                                            <p:strVal val="#ppt_w"/>
                                          </p:val>
                                        </p:tav>
                                      </p:tavLst>
                                    </p:anim>
                                    <p:anim calcmode="lin" valueType="num">
                                      <p:cBhvr>
                                        <p:cTn id="17" dur="500" fill="hold"/>
                                        <p:tgtEl>
                                          <p:spTgt spid="165274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000"/>
                            </p:stCondLst>
                            <p:childTnLst>
                              <p:par>
                                <p:cTn id="19" presetID="17" presetClass="entr" presetSubtype="2" fill="hold" nodeType="afterEffect">
                                  <p:stCondLst>
                                    <p:cond delay="0"/>
                                  </p:stCondLst>
                                  <p:childTnLst>
                                    <p:set>
                                      <p:cBhvr>
                                        <p:cTn id="20" dur="1" fill="hold">
                                          <p:stCondLst>
                                            <p:cond delay="0"/>
                                          </p:stCondLst>
                                        </p:cTn>
                                        <p:tgtEl>
                                          <p:spTgt spid="1652738"/>
                                        </p:tgtEl>
                                        <p:attrNameLst>
                                          <p:attrName>style.visibility</p:attrName>
                                        </p:attrNameLst>
                                      </p:cBhvr>
                                      <p:to>
                                        <p:strVal val="visible"/>
                                      </p:to>
                                    </p:set>
                                    <p:anim calcmode="lin" valueType="num">
                                      <p:cBhvr>
                                        <p:cTn id="21" dur="500" fill="hold"/>
                                        <p:tgtEl>
                                          <p:spTgt spid="1652738"/>
                                        </p:tgtEl>
                                        <p:attrNameLst>
                                          <p:attrName>ppt_x</p:attrName>
                                        </p:attrNameLst>
                                      </p:cBhvr>
                                      <p:tavLst>
                                        <p:tav tm="0">
                                          <p:val>
                                            <p:strVal val="#ppt_x+#ppt_w/2"/>
                                          </p:val>
                                        </p:tav>
                                        <p:tav tm="100000">
                                          <p:val>
                                            <p:strVal val="#ppt_x"/>
                                          </p:val>
                                        </p:tav>
                                      </p:tavLst>
                                    </p:anim>
                                    <p:anim calcmode="lin" valueType="num">
                                      <p:cBhvr>
                                        <p:cTn id="22" dur="500" fill="hold"/>
                                        <p:tgtEl>
                                          <p:spTgt spid="1652738"/>
                                        </p:tgtEl>
                                        <p:attrNameLst>
                                          <p:attrName>ppt_y</p:attrName>
                                        </p:attrNameLst>
                                      </p:cBhvr>
                                      <p:tavLst>
                                        <p:tav tm="0">
                                          <p:val>
                                            <p:strVal val="#ppt_y"/>
                                          </p:val>
                                        </p:tav>
                                        <p:tav tm="100000">
                                          <p:val>
                                            <p:strVal val="#ppt_y"/>
                                          </p:val>
                                        </p:tav>
                                      </p:tavLst>
                                    </p:anim>
                                    <p:anim calcmode="lin" valueType="num">
                                      <p:cBhvr>
                                        <p:cTn id="23" dur="500" fill="hold"/>
                                        <p:tgtEl>
                                          <p:spTgt spid="1652738"/>
                                        </p:tgtEl>
                                        <p:attrNameLst>
                                          <p:attrName>ppt_w</p:attrName>
                                        </p:attrNameLst>
                                      </p:cBhvr>
                                      <p:tavLst>
                                        <p:tav tm="0">
                                          <p:val>
                                            <p:fltVal val="0"/>
                                          </p:val>
                                        </p:tav>
                                        <p:tav tm="100000">
                                          <p:val>
                                            <p:strVal val="#ppt_w"/>
                                          </p:val>
                                        </p:tav>
                                      </p:tavLst>
                                    </p:anim>
                                    <p:anim calcmode="lin" valueType="num">
                                      <p:cBhvr>
                                        <p:cTn id="24" dur="500" fill="hold"/>
                                        <p:tgtEl>
                                          <p:spTgt spid="1652738"/>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500"/>
                            </p:stCondLst>
                            <p:childTnLst>
                              <p:par>
                                <p:cTn id="26" presetID="17" presetClass="entr" presetSubtype="8" fill="hold" nodeType="afterEffect">
                                  <p:stCondLst>
                                    <p:cond delay="0"/>
                                  </p:stCondLst>
                                  <p:childTnLst>
                                    <p:set>
                                      <p:cBhvr>
                                        <p:cTn id="27" dur="1" fill="hold">
                                          <p:stCondLst>
                                            <p:cond delay="0"/>
                                          </p:stCondLst>
                                        </p:cTn>
                                        <p:tgtEl>
                                          <p:spTgt spid="1652752"/>
                                        </p:tgtEl>
                                        <p:attrNameLst>
                                          <p:attrName>style.visibility</p:attrName>
                                        </p:attrNameLst>
                                      </p:cBhvr>
                                      <p:to>
                                        <p:strVal val="visible"/>
                                      </p:to>
                                    </p:set>
                                    <p:anim calcmode="lin" valueType="num">
                                      <p:cBhvr>
                                        <p:cTn id="28" dur="500" fill="hold"/>
                                        <p:tgtEl>
                                          <p:spTgt spid="1652752"/>
                                        </p:tgtEl>
                                        <p:attrNameLst>
                                          <p:attrName>ppt_x</p:attrName>
                                        </p:attrNameLst>
                                      </p:cBhvr>
                                      <p:tavLst>
                                        <p:tav tm="0">
                                          <p:val>
                                            <p:strVal val="#ppt_x-#ppt_w/2"/>
                                          </p:val>
                                        </p:tav>
                                        <p:tav tm="100000">
                                          <p:val>
                                            <p:strVal val="#ppt_x"/>
                                          </p:val>
                                        </p:tav>
                                      </p:tavLst>
                                    </p:anim>
                                    <p:anim calcmode="lin" valueType="num">
                                      <p:cBhvr>
                                        <p:cTn id="29" dur="500" fill="hold"/>
                                        <p:tgtEl>
                                          <p:spTgt spid="1652752"/>
                                        </p:tgtEl>
                                        <p:attrNameLst>
                                          <p:attrName>ppt_y</p:attrName>
                                        </p:attrNameLst>
                                      </p:cBhvr>
                                      <p:tavLst>
                                        <p:tav tm="0">
                                          <p:val>
                                            <p:strVal val="#ppt_y"/>
                                          </p:val>
                                        </p:tav>
                                        <p:tav tm="100000">
                                          <p:val>
                                            <p:strVal val="#ppt_y"/>
                                          </p:val>
                                        </p:tav>
                                      </p:tavLst>
                                    </p:anim>
                                    <p:anim calcmode="lin" valueType="num">
                                      <p:cBhvr>
                                        <p:cTn id="30" dur="500" fill="hold"/>
                                        <p:tgtEl>
                                          <p:spTgt spid="1652752"/>
                                        </p:tgtEl>
                                        <p:attrNameLst>
                                          <p:attrName>ppt_w</p:attrName>
                                        </p:attrNameLst>
                                      </p:cBhvr>
                                      <p:tavLst>
                                        <p:tav tm="0">
                                          <p:val>
                                            <p:fltVal val="0"/>
                                          </p:val>
                                        </p:tav>
                                        <p:tav tm="100000">
                                          <p:val>
                                            <p:strVal val="#ppt_w"/>
                                          </p:val>
                                        </p:tav>
                                      </p:tavLst>
                                    </p:anim>
                                    <p:anim calcmode="lin" valueType="num">
                                      <p:cBhvr>
                                        <p:cTn id="31" dur="500" fill="hold"/>
                                        <p:tgtEl>
                                          <p:spTgt spid="1652752"/>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2000"/>
                            </p:stCondLst>
                            <p:childTnLst>
                              <p:par>
                                <p:cTn id="33" presetID="19" presetClass="entr" presetSubtype="10" fill="hold" nodeType="afterEffect">
                                  <p:stCondLst>
                                    <p:cond delay="0"/>
                                  </p:stCondLst>
                                  <p:childTnLst>
                                    <p:set>
                                      <p:cBhvr>
                                        <p:cTn id="34" dur="1" fill="hold">
                                          <p:stCondLst>
                                            <p:cond delay="0"/>
                                          </p:stCondLst>
                                        </p:cTn>
                                        <p:tgtEl>
                                          <p:spTgt spid="1652755"/>
                                        </p:tgtEl>
                                        <p:attrNameLst>
                                          <p:attrName>style.visibility</p:attrName>
                                        </p:attrNameLst>
                                      </p:cBhvr>
                                      <p:to>
                                        <p:strVal val="visible"/>
                                      </p:to>
                                    </p:set>
                                    <p:anim calcmode="lin" valueType="num">
                                      <p:cBhvr>
                                        <p:cTn id="35" dur="5000" fill="hold"/>
                                        <p:tgtEl>
                                          <p:spTgt spid="1652755"/>
                                        </p:tgtEl>
                                        <p:attrNameLst>
                                          <p:attrName>ppt_w</p:attrName>
                                        </p:attrNameLst>
                                      </p:cBhvr>
                                      <p:tavLst>
                                        <p:tav tm="0" fmla="#ppt_w*sin(2.5*pi*$)">
                                          <p:val>
                                            <p:fltVal val="0"/>
                                          </p:val>
                                        </p:tav>
                                        <p:tav tm="100000">
                                          <p:val>
                                            <p:fltVal val="1"/>
                                          </p:val>
                                        </p:tav>
                                      </p:tavLst>
                                    </p:anim>
                                    <p:anim calcmode="lin" valueType="num">
                                      <p:cBhvr>
                                        <p:cTn id="36" dur="5000" fill="hold"/>
                                        <p:tgtEl>
                                          <p:spTgt spid="1652755"/>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7000"/>
                            </p:stCondLst>
                            <p:childTnLst>
                              <p:par>
                                <p:cTn id="38" presetID="1" presetClass="entr" presetSubtype="0" fill="hold" nodeType="afterEffect">
                                  <p:stCondLst>
                                    <p:cond delay="0"/>
                                  </p:stCondLst>
                                  <p:childTnLst>
                                    <p:set>
                                      <p:cBhvr>
                                        <p:cTn id="39" dur="1" fill="hold">
                                          <p:stCondLst>
                                            <p:cond delay="499"/>
                                          </p:stCondLst>
                                        </p:cTn>
                                        <p:tgtEl>
                                          <p:spTgt spid="1652748"/>
                                        </p:tgtEl>
                                        <p:attrNameLst>
                                          <p:attrName>style.visibility</p:attrName>
                                        </p:attrNameLst>
                                      </p:cBhvr>
                                      <p:to>
                                        <p:strVal val="visible"/>
                                      </p:to>
                                    </p:set>
                                  </p:childTnLst>
                                </p:cTn>
                              </p:par>
                            </p:childTnLst>
                          </p:cTn>
                        </p:par>
                        <p:par>
                          <p:cTn id="40" fill="hold" nodeType="afterGroup">
                            <p:stCondLst>
                              <p:cond delay="7500"/>
                            </p:stCondLst>
                            <p:childTnLst>
                              <p:par>
                                <p:cTn id="41" presetID="1" presetClass="entr" presetSubtype="0" fill="hold" nodeType="afterEffect">
                                  <p:stCondLst>
                                    <p:cond delay="0"/>
                                  </p:stCondLst>
                                  <p:childTnLst>
                                    <p:set>
                                      <p:cBhvr>
                                        <p:cTn id="42" dur="1" fill="hold">
                                          <p:stCondLst>
                                            <p:cond delay="499"/>
                                          </p:stCondLst>
                                        </p:cTn>
                                        <p:tgtEl>
                                          <p:spTgt spid="1652749"/>
                                        </p:tgtEl>
                                        <p:attrNameLst>
                                          <p:attrName>style.visibility</p:attrName>
                                        </p:attrNameLst>
                                      </p:cBhvr>
                                      <p:to>
                                        <p:strVal val="visible"/>
                                      </p:to>
                                    </p:set>
                                  </p:childTnLst>
                                </p:cTn>
                              </p:par>
                            </p:childTnLst>
                          </p:cTn>
                        </p:par>
                        <p:par>
                          <p:cTn id="43" fill="hold" nodeType="afterGroup">
                            <p:stCondLst>
                              <p:cond delay="8000"/>
                            </p:stCondLst>
                            <p:childTnLst>
                              <p:par>
                                <p:cTn id="44" presetID="1" presetClass="entr" presetSubtype="0" fill="hold" nodeType="afterEffect">
                                  <p:stCondLst>
                                    <p:cond delay="0"/>
                                  </p:stCondLst>
                                  <p:childTnLst>
                                    <p:set>
                                      <p:cBhvr>
                                        <p:cTn id="45" dur="1" fill="hold">
                                          <p:stCondLst>
                                            <p:cond delay="499"/>
                                          </p:stCondLst>
                                        </p:cTn>
                                        <p:tgtEl>
                                          <p:spTgt spid="1652750"/>
                                        </p:tgtEl>
                                        <p:attrNameLst>
                                          <p:attrName>style.visibility</p:attrName>
                                        </p:attrNameLst>
                                      </p:cBhvr>
                                      <p:to>
                                        <p:strVal val="visible"/>
                                      </p:to>
                                    </p:set>
                                  </p:childTnLst>
                                </p:cTn>
                              </p:par>
                            </p:childTnLst>
                          </p:cTn>
                        </p:par>
                        <p:par>
                          <p:cTn id="46" fill="hold" nodeType="afterGroup">
                            <p:stCondLst>
                              <p:cond delay="8500"/>
                            </p:stCondLst>
                            <p:childTnLst>
                              <p:par>
                                <p:cTn id="47" presetID="1" presetClass="entr" presetSubtype="0" fill="hold" nodeType="afterEffect">
                                  <p:stCondLst>
                                    <p:cond delay="0"/>
                                  </p:stCondLst>
                                  <p:childTnLst>
                                    <p:set>
                                      <p:cBhvr>
                                        <p:cTn id="48" dur="1" fill="hold">
                                          <p:stCondLst>
                                            <p:cond delay="499"/>
                                          </p:stCondLst>
                                        </p:cTn>
                                        <p:tgtEl>
                                          <p:spTgt spid="1652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2748" grpId="0" autoUpdateAnimBg="0"/>
      <p:bldP spid="1652749" grpId="0" autoUpdateAnimBg="0"/>
      <p:bldP spid="1652750" grpId="0" autoUpdateAnimBg="0"/>
      <p:bldP spid="165275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a:extLst>
              <a:ext uri="{FF2B5EF4-FFF2-40B4-BE49-F238E27FC236}">
                <a16:creationId xmlns:a16="http://schemas.microsoft.com/office/drawing/2014/main" id="{7911DE2D-BAE8-1E27-CA35-595A7A505832}"/>
              </a:ext>
            </a:extLst>
          </p:cNvPr>
          <p:cNvSpPr>
            <a:spLocks noGrp="1" noChangeArrowheads="1"/>
          </p:cNvSpPr>
          <p:nvPr>
            <p:ph type="title"/>
          </p:nvPr>
        </p:nvSpPr>
        <p:spPr/>
        <p:txBody>
          <a:bodyPr/>
          <a:lstStyle/>
          <a:p>
            <a:pPr algn="ctr"/>
            <a:r>
              <a:rPr lang="en-US" altLang="en-US">
                <a:solidFill>
                  <a:srgbClr val="FF0000"/>
                </a:solidFill>
              </a:rPr>
              <a:t>AIDA</a:t>
            </a:r>
            <a:endParaRPr lang="en-US" altLang="en-US" b="1">
              <a:solidFill>
                <a:srgbClr val="FF0000"/>
              </a:solidFill>
            </a:endParaRPr>
          </a:p>
        </p:txBody>
      </p:sp>
      <p:sp>
        <p:nvSpPr>
          <p:cNvPr id="760835" name="Rectangle 3">
            <a:extLst>
              <a:ext uri="{FF2B5EF4-FFF2-40B4-BE49-F238E27FC236}">
                <a16:creationId xmlns:a16="http://schemas.microsoft.com/office/drawing/2014/main" id="{76042C93-40BA-4321-51C1-BEF6C2C777B1}"/>
              </a:ext>
            </a:extLst>
          </p:cNvPr>
          <p:cNvSpPr>
            <a:spLocks noGrp="1" noChangeArrowheads="1"/>
          </p:cNvSpPr>
          <p:nvPr>
            <p:ph type="body" idx="1"/>
          </p:nvPr>
        </p:nvSpPr>
        <p:spPr/>
        <p:txBody>
          <a:bodyPr/>
          <a:lstStyle/>
          <a:p>
            <a:pPr algn="ctr">
              <a:buFont typeface="Wingdings" panose="05000000000000000000" pitchFamily="2" charset="2"/>
              <a:buNone/>
            </a:pPr>
            <a:r>
              <a:rPr lang="en-US" altLang="en-US"/>
              <a:t>Attention</a:t>
            </a:r>
          </a:p>
          <a:p>
            <a:pPr algn="ctr">
              <a:buFont typeface="Wingdings" panose="05000000000000000000" pitchFamily="2" charset="2"/>
              <a:buNone/>
            </a:pPr>
            <a:endParaRPr lang="en-US" altLang="en-US"/>
          </a:p>
          <a:p>
            <a:pPr algn="ctr">
              <a:buFont typeface="Wingdings" panose="05000000000000000000" pitchFamily="2" charset="2"/>
              <a:buNone/>
            </a:pPr>
            <a:r>
              <a:rPr lang="en-US" altLang="en-US"/>
              <a:t>Interest</a:t>
            </a:r>
          </a:p>
          <a:p>
            <a:pPr algn="ctr">
              <a:buFont typeface="Wingdings" panose="05000000000000000000" pitchFamily="2" charset="2"/>
              <a:buNone/>
            </a:pPr>
            <a:endParaRPr lang="en-US" altLang="en-US"/>
          </a:p>
          <a:p>
            <a:pPr algn="ctr">
              <a:buFont typeface="Wingdings" panose="05000000000000000000" pitchFamily="2" charset="2"/>
              <a:buNone/>
            </a:pPr>
            <a:r>
              <a:rPr lang="en-US" altLang="en-US"/>
              <a:t>Desire</a:t>
            </a:r>
          </a:p>
          <a:p>
            <a:pPr algn="ctr">
              <a:buFont typeface="Wingdings" panose="05000000000000000000" pitchFamily="2" charset="2"/>
              <a:buNone/>
            </a:pPr>
            <a:endParaRPr lang="en-US" altLang="en-US"/>
          </a:p>
          <a:p>
            <a:pPr algn="ctr">
              <a:buFont typeface="Wingdings" panose="05000000000000000000" pitchFamily="2" charset="2"/>
              <a:buNone/>
            </a:pPr>
            <a:r>
              <a:rPr lang="en-US" altLang="en-US"/>
              <a:t>Action</a:t>
            </a:r>
          </a:p>
        </p:txBody>
      </p:sp>
      <p:sp>
        <p:nvSpPr>
          <p:cNvPr id="760836" name="Line 4">
            <a:extLst>
              <a:ext uri="{FF2B5EF4-FFF2-40B4-BE49-F238E27FC236}">
                <a16:creationId xmlns:a16="http://schemas.microsoft.com/office/drawing/2014/main" id="{C743D657-81EA-FCC7-EC50-68D4E5212DF6}"/>
              </a:ext>
            </a:extLst>
          </p:cNvPr>
          <p:cNvSpPr>
            <a:spLocks noChangeShapeType="1"/>
          </p:cNvSpPr>
          <p:nvPr/>
        </p:nvSpPr>
        <p:spPr bwMode="auto">
          <a:xfrm>
            <a:off x="6553200" y="2514600"/>
            <a:ext cx="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60837" name="Line 5">
            <a:extLst>
              <a:ext uri="{FF2B5EF4-FFF2-40B4-BE49-F238E27FC236}">
                <a16:creationId xmlns:a16="http://schemas.microsoft.com/office/drawing/2014/main" id="{A189888C-06E5-3460-7142-3836B90838E8}"/>
              </a:ext>
            </a:extLst>
          </p:cNvPr>
          <p:cNvSpPr>
            <a:spLocks noChangeShapeType="1"/>
          </p:cNvSpPr>
          <p:nvPr/>
        </p:nvSpPr>
        <p:spPr bwMode="auto">
          <a:xfrm>
            <a:off x="6553200" y="3581400"/>
            <a:ext cx="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60838" name="Line 6">
            <a:extLst>
              <a:ext uri="{FF2B5EF4-FFF2-40B4-BE49-F238E27FC236}">
                <a16:creationId xmlns:a16="http://schemas.microsoft.com/office/drawing/2014/main" id="{5206A66F-4B3A-0C8C-6FA4-722F0ABD9BC4}"/>
              </a:ext>
            </a:extLst>
          </p:cNvPr>
          <p:cNvSpPr>
            <a:spLocks noChangeShapeType="1"/>
          </p:cNvSpPr>
          <p:nvPr/>
        </p:nvSpPr>
        <p:spPr bwMode="auto">
          <a:xfrm>
            <a:off x="6553200" y="4572000"/>
            <a:ext cx="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858" name="Picture 4">
            <a:extLst>
              <a:ext uri="{FF2B5EF4-FFF2-40B4-BE49-F238E27FC236}">
                <a16:creationId xmlns:a16="http://schemas.microsoft.com/office/drawing/2014/main" id="{9421A147-ABBD-A2BA-BEB4-1AB9A7A23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4" y="152400"/>
            <a:ext cx="894873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882" name="Picture 2">
            <a:extLst>
              <a:ext uri="{FF2B5EF4-FFF2-40B4-BE49-F238E27FC236}">
                <a16:creationId xmlns:a16="http://schemas.microsoft.com/office/drawing/2014/main" id="{D7F01C22-082D-F0C3-151C-A76BEE177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
            <a:ext cx="8890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a:extLst>
              <a:ext uri="{FF2B5EF4-FFF2-40B4-BE49-F238E27FC236}">
                <a16:creationId xmlns:a16="http://schemas.microsoft.com/office/drawing/2014/main" id="{EF0E5999-350A-DCFA-EC5F-84D4A41FD261}"/>
              </a:ext>
            </a:extLst>
          </p:cNvPr>
          <p:cNvSpPr>
            <a:spLocks noGrp="1" noChangeArrowheads="1"/>
          </p:cNvSpPr>
          <p:nvPr>
            <p:ph type="title"/>
          </p:nvPr>
        </p:nvSpPr>
        <p:spPr/>
        <p:txBody>
          <a:bodyPr/>
          <a:lstStyle/>
          <a:p>
            <a:pPr algn="ctr"/>
            <a:r>
              <a:rPr lang="en-US" altLang="en-US">
                <a:solidFill>
                  <a:srgbClr val="FF0000"/>
                </a:solidFill>
              </a:rPr>
              <a:t>Advertising Message</a:t>
            </a:r>
          </a:p>
        </p:txBody>
      </p:sp>
      <p:sp>
        <p:nvSpPr>
          <p:cNvPr id="763907" name="Line 3">
            <a:extLst>
              <a:ext uri="{FF2B5EF4-FFF2-40B4-BE49-F238E27FC236}">
                <a16:creationId xmlns:a16="http://schemas.microsoft.com/office/drawing/2014/main" id="{494FE719-44DE-9B0C-4B4F-1D51F7C8BDDF}"/>
              </a:ext>
            </a:extLst>
          </p:cNvPr>
          <p:cNvSpPr>
            <a:spLocks noChangeShapeType="1"/>
          </p:cNvSpPr>
          <p:nvPr/>
        </p:nvSpPr>
        <p:spPr bwMode="auto">
          <a:xfrm>
            <a:off x="3581400" y="1981200"/>
            <a:ext cx="0" cy="381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63908" name="Text Box 4">
            <a:extLst>
              <a:ext uri="{FF2B5EF4-FFF2-40B4-BE49-F238E27FC236}">
                <a16:creationId xmlns:a16="http://schemas.microsoft.com/office/drawing/2014/main" id="{801A63B1-F6C2-6FAE-2C7A-6D862E2B33C6}"/>
              </a:ext>
            </a:extLst>
          </p:cNvPr>
          <p:cNvSpPr txBox="1">
            <a:spLocks noChangeArrowheads="1"/>
          </p:cNvSpPr>
          <p:nvPr/>
        </p:nvSpPr>
        <p:spPr bwMode="auto">
          <a:xfrm>
            <a:off x="1600201" y="1951039"/>
            <a:ext cx="18598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2400">
                <a:solidFill>
                  <a:schemeClr val="tx1"/>
                </a:solidFill>
                <a:latin typeface="Comic Sans MS" panose="030F0702030302020204" pitchFamily="66" charset="0"/>
              </a:rPr>
              <a:t>High</a:t>
            </a:r>
          </a:p>
          <a:p>
            <a:pPr>
              <a:spcBef>
                <a:spcPct val="0"/>
              </a:spcBef>
              <a:buClrTx/>
              <a:buSzTx/>
              <a:buFontTx/>
              <a:buNone/>
            </a:pPr>
            <a:r>
              <a:rPr lang="en-US" altLang="en-US" sz="2400">
                <a:solidFill>
                  <a:schemeClr val="tx1"/>
                </a:solidFill>
                <a:latin typeface="Comic Sans MS" panose="030F0702030302020204" pitchFamily="66" charset="0"/>
              </a:rPr>
              <a:t>involvement</a:t>
            </a:r>
          </a:p>
        </p:txBody>
      </p:sp>
      <p:sp>
        <p:nvSpPr>
          <p:cNvPr id="763909" name="Text Box 5">
            <a:extLst>
              <a:ext uri="{FF2B5EF4-FFF2-40B4-BE49-F238E27FC236}">
                <a16:creationId xmlns:a16="http://schemas.microsoft.com/office/drawing/2014/main" id="{B3635108-2B0A-D7AF-C273-CB054BA2965E}"/>
              </a:ext>
            </a:extLst>
          </p:cNvPr>
          <p:cNvSpPr txBox="1">
            <a:spLocks noChangeArrowheads="1"/>
          </p:cNvSpPr>
          <p:nvPr/>
        </p:nvSpPr>
        <p:spPr bwMode="auto">
          <a:xfrm>
            <a:off x="1600201" y="4419601"/>
            <a:ext cx="18598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2400">
                <a:solidFill>
                  <a:schemeClr val="tx1"/>
                </a:solidFill>
                <a:latin typeface="Comic Sans MS" panose="030F0702030302020204" pitchFamily="66" charset="0"/>
              </a:rPr>
              <a:t>Low</a:t>
            </a:r>
          </a:p>
          <a:p>
            <a:pPr>
              <a:spcBef>
                <a:spcPct val="0"/>
              </a:spcBef>
              <a:buClrTx/>
              <a:buSzTx/>
              <a:buFontTx/>
              <a:buNone/>
            </a:pPr>
            <a:r>
              <a:rPr lang="en-US" altLang="en-US" sz="2400">
                <a:solidFill>
                  <a:schemeClr val="tx1"/>
                </a:solidFill>
                <a:latin typeface="Comic Sans MS" panose="030F0702030302020204" pitchFamily="66" charset="0"/>
              </a:rPr>
              <a:t>involvement</a:t>
            </a:r>
          </a:p>
        </p:txBody>
      </p:sp>
      <p:sp>
        <p:nvSpPr>
          <p:cNvPr id="763910" name="Line 6">
            <a:extLst>
              <a:ext uri="{FF2B5EF4-FFF2-40B4-BE49-F238E27FC236}">
                <a16:creationId xmlns:a16="http://schemas.microsoft.com/office/drawing/2014/main" id="{3D294D1F-56E9-08B1-A91A-5C5888D5F69C}"/>
              </a:ext>
            </a:extLst>
          </p:cNvPr>
          <p:cNvSpPr>
            <a:spLocks noChangeShapeType="1"/>
          </p:cNvSpPr>
          <p:nvPr/>
        </p:nvSpPr>
        <p:spPr bwMode="auto">
          <a:xfrm>
            <a:off x="3581400" y="3810000"/>
            <a:ext cx="480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63911" name="Text Box 7">
            <a:extLst>
              <a:ext uri="{FF2B5EF4-FFF2-40B4-BE49-F238E27FC236}">
                <a16:creationId xmlns:a16="http://schemas.microsoft.com/office/drawing/2014/main" id="{EB7AFCEA-F59A-D30E-8FD8-9F6CBC7253A7}"/>
              </a:ext>
            </a:extLst>
          </p:cNvPr>
          <p:cNvSpPr txBox="1">
            <a:spLocks noChangeArrowheads="1"/>
          </p:cNvSpPr>
          <p:nvPr/>
        </p:nvSpPr>
        <p:spPr bwMode="auto">
          <a:xfrm>
            <a:off x="3886201" y="1951039"/>
            <a:ext cx="56140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2400">
                <a:solidFill>
                  <a:schemeClr val="tx1"/>
                </a:solidFill>
                <a:latin typeface="Comic Sans MS" panose="030F0702030302020204" pitchFamily="66" charset="0"/>
              </a:rPr>
              <a:t>Rational product attribute appeals</a:t>
            </a:r>
          </a:p>
          <a:p>
            <a:pPr>
              <a:spcBef>
                <a:spcPct val="0"/>
              </a:spcBef>
              <a:buClrTx/>
              <a:buSzTx/>
              <a:buFontTx/>
              <a:buNone/>
            </a:pPr>
            <a:endParaRPr lang="en-US" altLang="en-US" sz="2400">
              <a:solidFill>
                <a:schemeClr val="tx1"/>
              </a:solidFill>
              <a:latin typeface="Comic Sans MS" panose="030F0702030302020204" pitchFamily="66" charset="0"/>
            </a:endParaRPr>
          </a:p>
          <a:p>
            <a:pPr>
              <a:spcBef>
                <a:spcPct val="0"/>
              </a:spcBef>
              <a:buClrTx/>
              <a:buSzTx/>
              <a:buFontTx/>
              <a:buNone/>
            </a:pPr>
            <a:r>
              <a:rPr lang="en-US" altLang="en-US" sz="2400">
                <a:solidFill>
                  <a:schemeClr val="tx1"/>
                </a:solidFill>
                <a:latin typeface="Comic Sans MS" panose="030F0702030302020204" pitchFamily="66" charset="0"/>
              </a:rPr>
              <a:t>Information provision   Benefit claims</a:t>
            </a:r>
          </a:p>
        </p:txBody>
      </p:sp>
      <p:sp>
        <p:nvSpPr>
          <p:cNvPr id="763912" name="Text Box 8">
            <a:extLst>
              <a:ext uri="{FF2B5EF4-FFF2-40B4-BE49-F238E27FC236}">
                <a16:creationId xmlns:a16="http://schemas.microsoft.com/office/drawing/2014/main" id="{D0B82E14-B496-E304-F7EF-216AF02B957D}"/>
              </a:ext>
            </a:extLst>
          </p:cNvPr>
          <p:cNvSpPr txBox="1">
            <a:spLocks noChangeArrowheads="1"/>
          </p:cNvSpPr>
          <p:nvPr/>
        </p:nvSpPr>
        <p:spPr bwMode="auto">
          <a:xfrm>
            <a:off x="3886200" y="4237039"/>
            <a:ext cx="466345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r>
              <a:rPr lang="en-US" altLang="en-US" sz="2400">
                <a:solidFill>
                  <a:schemeClr val="tx1"/>
                </a:solidFill>
                <a:latin typeface="Comic Sans MS" panose="030F0702030302020204" pitchFamily="66" charset="0"/>
              </a:rPr>
              <a:t>Emotional image-based appeals</a:t>
            </a:r>
          </a:p>
          <a:p>
            <a:pPr>
              <a:spcBef>
                <a:spcPct val="0"/>
              </a:spcBef>
              <a:buClrTx/>
              <a:buSzTx/>
              <a:buFontTx/>
              <a:buNone/>
            </a:pPr>
            <a:endParaRPr lang="en-US" altLang="en-US" sz="2400">
              <a:solidFill>
                <a:schemeClr val="tx1"/>
              </a:solidFill>
              <a:latin typeface="Comic Sans MS" panose="030F0702030302020204" pitchFamily="66" charset="0"/>
            </a:endParaRPr>
          </a:p>
          <a:p>
            <a:pPr>
              <a:spcBef>
                <a:spcPct val="0"/>
              </a:spcBef>
              <a:buClrTx/>
              <a:buSzTx/>
              <a:buFontTx/>
              <a:buNone/>
            </a:pPr>
            <a:r>
              <a:rPr lang="en-US" altLang="en-US" sz="2400">
                <a:solidFill>
                  <a:schemeClr val="tx1"/>
                </a:solidFill>
                <a:latin typeface="Comic Sans MS" panose="030F0702030302020204" pitchFamily="66" charset="0"/>
              </a:rPr>
              <a:t>Social, ego, hedonic orientation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a:extLst>
              <a:ext uri="{FF2B5EF4-FFF2-40B4-BE49-F238E27FC236}">
                <a16:creationId xmlns:a16="http://schemas.microsoft.com/office/drawing/2014/main" id="{B00282EA-E2C2-4DC7-DD4B-17D857E20A36}"/>
              </a:ext>
            </a:extLst>
          </p:cNvPr>
          <p:cNvSpPr>
            <a:spLocks noChangeArrowheads="1"/>
          </p:cNvSpPr>
          <p:nvPr/>
        </p:nvSpPr>
        <p:spPr bwMode="auto">
          <a:xfrm>
            <a:off x="1524000" y="762000"/>
            <a:ext cx="9144000" cy="6096000"/>
          </a:xfrm>
          <a:prstGeom prst="rect">
            <a:avLst/>
          </a:prstGeom>
          <a:solidFill>
            <a:srgbClr val="E7D6A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pic>
        <p:nvPicPr>
          <p:cNvPr id="764931" name="Picture 3" descr="adsbottom">
            <a:extLst>
              <a:ext uri="{FF2B5EF4-FFF2-40B4-BE49-F238E27FC236}">
                <a16:creationId xmlns:a16="http://schemas.microsoft.com/office/drawing/2014/main" id="{34AA73A4-E321-7797-4D05-2CF1A54B1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4932" name="Rectangle 4">
            <a:extLst>
              <a:ext uri="{FF2B5EF4-FFF2-40B4-BE49-F238E27FC236}">
                <a16:creationId xmlns:a16="http://schemas.microsoft.com/office/drawing/2014/main" id="{7DC54995-AB69-14E6-7411-D71E3E4BDCDB}"/>
              </a:ext>
            </a:extLst>
          </p:cNvPr>
          <p:cNvSpPr>
            <a:spLocks noChangeArrowheads="1"/>
          </p:cNvSpPr>
          <p:nvPr/>
        </p:nvSpPr>
        <p:spPr bwMode="auto">
          <a:xfrm>
            <a:off x="1524000" y="0"/>
            <a:ext cx="9144000" cy="914400"/>
          </a:xfrm>
          <a:prstGeom prst="rect">
            <a:avLst/>
          </a:prstGeom>
          <a:solidFill>
            <a:srgbClr val="FFFF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B2B2B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764933" name="Rectangle 5">
            <a:extLst>
              <a:ext uri="{FF2B5EF4-FFF2-40B4-BE49-F238E27FC236}">
                <a16:creationId xmlns:a16="http://schemas.microsoft.com/office/drawing/2014/main" id="{325A40D0-DADC-A5A3-F78F-BF99ADC39000}"/>
              </a:ext>
            </a:extLst>
          </p:cNvPr>
          <p:cNvSpPr>
            <a:spLocks noGrp="1" noChangeArrowheads="1"/>
          </p:cNvSpPr>
          <p:nvPr>
            <p:ph type="title"/>
          </p:nvPr>
        </p:nvSpPr>
        <p:spPr>
          <a:xfrm>
            <a:off x="2438400" y="88900"/>
            <a:ext cx="8001000" cy="762000"/>
          </a:xfrm>
        </p:spPr>
        <p:txBody>
          <a:bodyPr vert="horz" lIns="91440" tIns="0" rIns="91440" bIns="0" rtlCol="0" anchor="ctr">
            <a:normAutofit/>
          </a:bodyPr>
          <a:lstStyle/>
          <a:p>
            <a:pPr>
              <a:lnSpc>
                <a:spcPct val="85000"/>
              </a:lnSpc>
            </a:pPr>
            <a:r>
              <a:rPr lang="en-US" altLang="en-US" sz="2500" b="1">
                <a:solidFill>
                  <a:srgbClr val="FF0000"/>
                </a:solidFill>
              </a:rPr>
              <a:t>Clever Ads Encourage Low </a:t>
            </a:r>
            <a:br>
              <a:rPr lang="en-US" altLang="en-US" sz="2500" b="1">
                <a:solidFill>
                  <a:srgbClr val="FF0000"/>
                </a:solidFill>
              </a:rPr>
            </a:br>
            <a:r>
              <a:rPr lang="en-US" altLang="en-US" sz="2500" b="1">
                <a:solidFill>
                  <a:srgbClr val="FF0000"/>
                </a:solidFill>
              </a:rPr>
              <a:t>Involvement Learning</a:t>
            </a:r>
          </a:p>
        </p:txBody>
      </p:sp>
      <p:pic>
        <p:nvPicPr>
          <p:cNvPr id="764934" name="Picture 6" descr="adstopleft">
            <a:extLst>
              <a:ext uri="{FF2B5EF4-FFF2-40B4-BE49-F238E27FC236}">
                <a16:creationId xmlns:a16="http://schemas.microsoft.com/office/drawing/2014/main" id="{D995FEC0-C04C-1FDA-79B4-6B32EA11F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4935" name="Line 7">
            <a:extLst>
              <a:ext uri="{FF2B5EF4-FFF2-40B4-BE49-F238E27FC236}">
                <a16:creationId xmlns:a16="http://schemas.microsoft.com/office/drawing/2014/main" id="{C3FBB2D3-352A-55EC-AAFB-F75C4380828E}"/>
              </a:ext>
            </a:extLst>
          </p:cNvPr>
          <p:cNvSpPr>
            <a:spLocks noChangeShapeType="1"/>
          </p:cNvSpPr>
          <p:nvPr/>
        </p:nvSpPr>
        <p:spPr bwMode="auto">
          <a:xfrm>
            <a:off x="1524000" y="914400"/>
            <a:ext cx="9144000" cy="0"/>
          </a:xfrm>
          <a:prstGeom prst="line">
            <a:avLst/>
          </a:prstGeom>
          <a:noFill/>
          <a:ln w="381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pic>
        <p:nvPicPr>
          <p:cNvPr id="764936" name="Picture 8" descr="T5-5">
            <a:extLst>
              <a:ext uri="{FF2B5EF4-FFF2-40B4-BE49-F238E27FC236}">
                <a16:creationId xmlns:a16="http://schemas.microsoft.com/office/drawing/2014/main" id="{3B56C792-861C-0C01-EF40-2E60F77A8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914400"/>
            <a:ext cx="4592638" cy="586740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a:extLst>
              <a:ext uri="{FF2B5EF4-FFF2-40B4-BE49-F238E27FC236}">
                <a16:creationId xmlns:a16="http://schemas.microsoft.com/office/drawing/2014/main" id="{926BABFE-E406-96BE-6A3F-6E38A7BF0CD3}"/>
              </a:ext>
            </a:extLst>
          </p:cNvPr>
          <p:cNvSpPr>
            <a:spLocks noChangeArrowheads="1"/>
          </p:cNvSpPr>
          <p:nvPr/>
        </p:nvSpPr>
        <p:spPr bwMode="auto">
          <a:xfrm>
            <a:off x="1524000" y="762000"/>
            <a:ext cx="9144000" cy="6096000"/>
          </a:xfrm>
          <a:prstGeom prst="rect">
            <a:avLst/>
          </a:prstGeom>
          <a:solidFill>
            <a:srgbClr val="E7D6A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pic>
        <p:nvPicPr>
          <p:cNvPr id="766979" name="Picture 3" descr="adsbottom">
            <a:extLst>
              <a:ext uri="{FF2B5EF4-FFF2-40B4-BE49-F238E27FC236}">
                <a16:creationId xmlns:a16="http://schemas.microsoft.com/office/drawing/2014/main" id="{331FEB66-73D0-05C7-E063-B7089B35A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6980" name="Rectangle 4">
            <a:extLst>
              <a:ext uri="{FF2B5EF4-FFF2-40B4-BE49-F238E27FC236}">
                <a16:creationId xmlns:a16="http://schemas.microsoft.com/office/drawing/2014/main" id="{5E675AC0-FABC-75B9-EFBB-D79514DD1F51}"/>
              </a:ext>
            </a:extLst>
          </p:cNvPr>
          <p:cNvSpPr>
            <a:spLocks noChangeArrowheads="1"/>
          </p:cNvSpPr>
          <p:nvPr/>
        </p:nvSpPr>
        <p:spPr bwMode="auto">
          <a:xfrm>
            <a:off x="1524000" y="0"/>
            <a:ext cx="9144000" cy="914400"/>
          </a:xfrm>
          <a:prstGeom prst="rect">
            <a:avLst/>
          </a:prstGeom>
          <a:solidFill>
            <a:srgbClr val="FFFF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B2B2B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766981" name="Rectangle 5">
            <a:extLst>
              <a:ext uri="{FF2B5EF4-FFF2-40B4-BE49-F238E27FC236}">
                <a16:creationId xmlns:a16="http://schemas.microsoft.com/office/drawing/2014/main" id="{141E533F-D3A5-AB09-F123-D4FCFFB76B0B}"/>
              </a:ext>
            </a:extLst>
          </p:cNvPr>
          <p:cNvSpPr>
            <a:spLocks noGrp="1" noChangeArrowheads="1"/>
          </p:cNvSpPr>
          <p:nvPr>
            <p:ph type="title"/>
          </p:nvPr>
        </p:nvSpPr>
        <p:spPr>
          <a:xfrm>
            <a:off x="2438400" y="88900"/>
            <a:ext cx="7772400" cy="762000"/>
          </a:xfrm>
        </p:spPr>
        <p:txBody>
          <a:bodyPr vert="horz" lIns="91440" tIns="0" rIns="91440" bIns="0" rtlCol="0" anchor="ctr">
            <a:normAutofit/>
          </a:bodyPr>
          <a:lstStyle/>
          <a:p>
            <a:pPr>
              <a:lnSpc>
                <a:spcPct val="85000"/>
              </a:lnSpc>
            </a:pPr>
            <a:r>
              <a:rPr lang="en-US" altLang="en-US" sz="2500" b="1">
                <a:solidFill>
                  <a:srgbClr val="FF0000"/>
                </a:solidFill>
              </a:rPr>
              <a:t>Computers are high-involvement, </a:t>
            </a:r>
            <a:br>
              <a:rPr lang="en-US" altLang="en-US" sz="2500" b="1">
                <a:solidFill>
                  <a:srgbClr val="FF0000"/>
                </a:solidFill>
              </a:rPr>
            </a:br>
            <a:r>
              <a:rPr lang="en-US" altLang="en-US" sz="2500" b="1">
                <a:solidFill>
                  <a:srgbClr val="FF0000"/>
                </a:solidFill>
              </a:rPr>
              <a:t>highly differentiated products</a:t>
            </a:r>
          </a:p>
        </p:txBody>
      </p:sp>
      <p:pic>
        <p:nvPicPr>
          <p:cNvPr id="766982" name="Picture 6" descr="adstopleft">
            <a:extLst>
              <a:ext uri="{FF2B5EF4-FFF2-40B4-BE49-F238E27FC236}">
                <a16:creationId xmlns:a16="http://schemas.microsoft.com/office/drawing/2014/main" id="{9D69A889-EA67-24FD-F815-97D236DD5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6983" name="Line 7">
            <a:extLst>
              <a:ext uri="{FF2B5EF4-FFF2-40B4-BE49-F238E27FC236}">
                <a16:creationId xmlns:a16="http://schemas.microsoft.com/office/drawing/2014/main" id="{027E2C06-75D6-2188-3AC4-EE6EBA85F21D}"/>
              </a:ext>
            </a:extLst>
          </p:cNvPr>
          <p:cNvSpPr>
            <a:spLocks noChangeShapeType="1"/>
          </p:cNvSpPr>
          <p:nvPr/>
        </p:nvSpPr>
        <p:spPr bwMode="auto">
          <a:xfrm>
            <a:off x="1524000" y="914400"/>
            <a:ext cx="9144000" cy="0"/>
          </a:xfrm>
          <a:prstGeom prst="line">
            <a:avLst/>
          </a:prstGeom>
          <a:noFill/>
          <a:ln w="38100">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66984" name="Text Box 8">
            <a:extLst>
              <a:ext uri="{FF2B5EF4-FFF2-40B4-BE49-F238E27FC236}">
                <a16:creationId xmlns:a16="http://schemas.microsoft.com/office/drawing/2014/main" id="{375C21BD-2267-5FE9-2AAF-C4C918167647}"/>
              </a:ext>
            </a:extLst>
          </p:cNvPr>
          <p:cNvSpPr txBox="1">
            <a:spLocks noChangeArrowheads="1"/>
          </p:cNvSpPr>
          <p:nvPr/>
        </p:nvSpPr>
        <p:spPr bwMode="auto">
          <a:xfrm>
            <a:off x="1524000" y="6629400"/>
            <a:ext cx="914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0"/>
              </a:spcBef>
              <a:buClrTx/>
              <a:buSzTx/>
              <a:buFontTx/>
              <a:buNone/>
            </a:pPr>
            <a:r>
              <a:rPr lang="en-US" altLang="en-US" sz="900">
                <a:solidFill>
                  <a:schemeClr val="tx1"/>
                </a:solidFill>
                <a:latin typeface="Times New Roman" panose="02020603050405020304" pitchFamily="18" charset="0"/>
                <a:cs typeface="Times New Roman" panose="02020603050405020304" pitchFamily="18" charset="0"/>
              </a:rPr>
              <a:t>© </a:t>
            </a:r>
            <a:r>
              <a:rPr lang="en-US" altLang="en-US" sz="900">
                <a:solidFill>
                  <a:schemeClr val="tx1"/>
                </a:solidFill>
                <a:latin typeface="Times New Roman" panose="02020603050405020304" pitchFamily="18" charset="0"/>
              </a:rPr>
              <a:t>2003 McGraw-Hill Companies, Inc., McGraw-Hill/Irwin</a:t>
            </a:r>
          </a:p>
        </p:txBody>
      </p:sp>
      <p:pic>
        <p:nvPicPr>
          <p:cNvPr id="766985" name="Picture 9" descr="T5-2">
            <a:extLst>
              <a:ext uri="{FF2B5EF4-FFF2-40B4-BE49-F238E27FC236}">
                <a16:creationId xmlns:a16="http://schemas.microsoft.com/office/drawing/2014/main" id="{50E5DF04-2D9E-2F33-BFA8-1161E03CD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3038" y="914400"/>
            <a:ext cx="4627562" cy="594360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a:extLst>
              <a:ext uri="{FF2B5EF4-FFF2-40B4-BE49-F238E27FC236}">
                <a16:creationId xmlns:a16="http://schemas.microsoft.com/office/drawing/2014/main" id="{D8831B41-A253-5F77-0E3B-A2EE9715A8A0}"/>
              </a:ext>
            </a:extLst>
          </p:cNvPr>
          <p:cNvSpPr>
            <a:spLocks noGrp="1" noChangeArrowheads="1"/>
          </p:cNvSpPr>
          <p:nvPr>
            <p:ph type="title"/>
          </p:nvPr>
        </p:nvSpPr>
        <p:spPr/>
        <p:txBody>
          <a:bodyPr/>
          <a:lstStyle/>
          <a:p>
            <a:pPr algn="ctr"/>
            <a:r>
              <a:rPr lang="en-US" altLang="en-US">
                <a:solidFill>
                  <a:srgbClr val="FF0000"/>
                </a:solidFill>
              </a:rPr>
              <a:t>Public relations </a:t>
            </a:r>
          </a:p>
        </p:txBody>
      </p:sp>
      <p:sp>
        <p:nvSpPr>
          <p:cNvPr id="769027" name="Rectangle 3">
            <a:extLst>
              <a:ext uri="{FF2B5EF4-FFF2-40B4-BE49-F238E27FC236}">
                <a16:creationId xmlns:a16="http://schemas.microsoft.com/office/drawing/2014/main" id="{DEFEDD36-CD3E-DA02-61ED-E32F5A447520}"/>
              </a:ext>
            </a:extLst>
          </p:cNvPr>
          <p:cNvSpPr>
            <a:spLocks noGrp="1" noChangeArrowheads="1"/>
          </p:cNvSpPr>
          <p:nvPr>
            <p:ph type="body" idx="1"/>
          </p:nvPr>
        </p:nvSpPr>
        <p:spPr>
          <a:xfrm>
            <a:off x="1676400" y="1905000"/>
            <a:ext cx="8839200" cy="4114800"/>
          </a:xfrm>
        </p:spPr>
        <p:txBody>
          <a:bodyPr/>
          <a:lstStyle/>
          <a:p>
            <a:pPr>
              <a:buFont typeface="Wingdings" panose="05000000000000000000" pitchFamily="2" charset="2"/>
              <a:buNone/>
            </a:pPr>
            <a:r>
              <a:rPr lang="en-US" altLang="en-US"/>
              <a:t>The planned and sustained effort to establish and maintain goodwill and mutual understanding between an organization and its publics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a:extLst>
              <a:ext uri="{FF2B5EF4-FFF2-40B4-BE49-F238E27FC236}">
                <a16:creationId xmlns:a16="http://schemas.microsoft.com/office/drawing/2014/main" id="{B216E90F-1E24-5BA2-5F19-70E9038F4BA5}"/>
              </a:ext>
            </a:extLst>
          </p:cNvPr>
          <p:cNvSpPr>
            <a:spLocks noGrp="1" noChangeArrowheads="1"/>
          </p:cNvSpPr>
          <p:nvPr>
            <p:ph type="title"/>
          </p:nvPr>
        </p:nvSpPr>
        <p:spPr/>
        <p:txBody>
          <a:bodyPr/>
          <a:lstStyle/>
          <a:p>
            <a:pPr algn="ctr"/>
            <a:r>
              <a:rPr lang="en-US" altLang="en-US">
                <a:solidFill>
                  <a:srgbClr val="FF0000"/>
                </a:solidFill>
              </a:rPr>
              <a:t>PR people </a:t>
            </a:r>
          </a:p>
        </p:txBody>
      </p:sp>
      <p:sp>
        <p:nvSpPr>
          <p:cNvPr id="770051" name="Rectangle 3">
            <a:extLst>
              <a:ext uri="{FF2B5EF4-FFF2-40B4-BE49-F238E27FC236}">
                <a16:creationId xmlns:a16="http://schemas.microsoft.com/office/drawing/2014/main" id="{597A4D62-E7BE-E517-9EA6-067DD1560179}"/>
              </a:ext>
            </a:extLst>
          </p:cNvPr>
          <p:cNvSpPr>
            <a:spLocks noGrp="1" noChangeArrowheads="1"/>
          </p:cNvSpPr>
          <p:nvPr>
            <p:ph type="body" idx="1"/>
          </p:nvPr>
        </p:nvSpPr>
        <p:spPr>
          <a:xfrm>
            <a:off x="1752600" y="1905000"/>
            <a:ext cx="8305800" cy="4114800"/>
          </a:xfrm>
        </p:spPr>
        <p:txBody>
          <a:bodyPr/>
          <a:lstStyle/>
          <a:p>
            <a:r>
              <a:rPr lang="en-US" altLang="en-US"/>
              <a:t>PR people are often ex-journalists who have some contacts with the news media and who know how to create a story that will be printed in the way the company wants it to be done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1074" name="Rectangle 2">
            <a:extLst>
              <a:ext uri="{FF2B5EF4-FFF2-40B4-BE49-F238E27FC236}">
                <a16:creationId xmlns:a16="http://schemas.microsoft.com/office/drawing/2014/main" id="{93834167-1843-869B-5F80-9822D83C9613}"/>
              </a:ext>
            </a:extLst>
          </p:cNvPr>
          <p:cNvSpPr>
            <a:spLocks noGrp="1" noChangeArrowheads="1"/>
          </p:cNvSpPr>
          <p:nvPr>
            <p:ph type="title"/>
          </p:nvPr>
        </p:nvSpPr>
        <p:spPr>
          <a:xfrm>
            <a:off x="3048000" y="152401"/>
            <a:ext cx="7010400" cy="1527175"/>
          </a:xfrm>
        </p:spPr>
        <p:txBody>
          <a:bodyPr/>
          <a:lstStyle/>
          <a:p>
            <a:pPr algn="ctr"/>
            <a:r>
              <a:rPr lang="en-US" altLang="en-US">
                <a:solidFill>
                  <a:srgbClr val="FF0000"/>
                </a:solidFill>
              </a:rPr>
              <a:t>Publicity </a:t>
            </a:r>
          </a:p>
        </p:txBody>
      </p:sp>
      <p:sp>
        <p:nvSpPr>
          <p:cNvPr id="1678339" name="Rectangle 3">
            <a:extLst>
              <a:ext uri="{FF2B5EF4-FFF2-40B4-BE49-F238E27FC236}">
                <a16:creationId xmlns:a16="http://schemas.microsoft.com/office/drawing/2014/main" id="{37977579-5BC9-37BA-879E-F3EA8403E7DC}"/>
              </a:ext>
            </a:extLst>
          </p:cNvPr>
          <p:cNvSpPr>
            <a:spLocks noGrp="1" noChangeArrowheads="1"/>
          </p:cNvSpPr>
          <p:nvPr>
            <p:ph type="body" idx="1"/>
          </p:nvPr>
        </p:nvSpPr>
        <p:spPr>
          <a:xfrm>
            <a:off x="1676400" y="1752600"/>
            <a:ext cx="8839200" cy="4114800"/>
          </a:xfrm>
        </p:spPr>
        <p:txBody>
          <a:bodyPr/>
          <a:lstStyle/>
          <a:p>
            <a:pPr>
              <a:buFont typeface="Wingdings" panose="05000000000000000000" pitchFamily="2" charset="2"/>
              <a:buNone/>
            </a:pPr>
            <a:endParaRPr lang="en-US" altLang="en-US"/>
          </a:p>
          <a:p>
            <a:pPr>
              <a:buFont typeface="Wingdings" panose="05000000000000000000" pitchFamily="2" charset="2"/>
              <a:buNone/>
            </a:pPr>
            <a:r>
              <a:rPr lang="en-US" altLang="en-US"/>
              <a:t>Unpaid communication about an organization appearing in the mass media</a:t>
            </a:r>
          </a:p>
          <a:p>
            <a:pPr>
              <a:buFont typeface="Wingdings" panose="05000000000000000000" pitchFamily="2" charset="2"/>
              <a:buNone/>
            </a:pPr>
            <a:endParaRPr lang="en-US" altLang="en-US"/>
          </a:p>
          <a:p>
            <a:pPr>
              <a:buFontTx/>
              <a:buChar char="-"/>
            </a:pPr>
            <a:r>
              <a:rPr lang="en-US" altLang="en-US"/>
              <a:t>Non personal paid ------ advertising </a:t>
            </a:r>
          </a:p>
          <a:p>
            <a:pPr>
              <a:buFontTx/>
              <a:buChar char="-"/>
            </a:pPr>
            <a:r>
              <a:rPr lang="en-US" altLang="en-US"/>
              <a:t>Personal non paid ------- personal selling</a:t>
            </a:r>
          </a:p>
          <a:p>
            <a:pPr>
              <a:buFontTx/>
              <a:buChar char="-"/>
            </a:pPr>
            <a:r>
              <a:rPr lang="en-US" altLang="en-US"/>
              <a:t>Non personal non paid ----- publicity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7833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7833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783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78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8339"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62" name="Rectangle 2">
            <a:extLst>
              <a:ext uri="{FF2B5EF4-FFF2-40B4-BE49-F238E27FC236}">
                <a16:creationId xmlns:a16="http://schemas.microsoft.com/office/drawing/2014/main" id="{7CFB666C-CFDB-3DC0-9253-6F2E907B6122}"/>
              </a:ext>
            </a:extLst>
          </p:cNvPr>
          <p:cNvSpPr>
            <a:spLocks noGrp="1" noChangeArrowheads="1"/>
          </p:cNvSpPr>
          <p:nvPr>
            <p:ph type="body" idx="1"/>
          </p:nvPr>
        </p:nvSpPr>
        <p:spPr>
          <a:xfrm>
            <a:off x="1676400" y="1752600"/>
            <a:ext cx="8610600" cy="5257800"/>
          </a:xfrm>
        </p:spPr>
        <p:txBody>
          <a:bodyPr/>
          <a:lstStyle/>
          <a:p>
            <a:pPr>
              <a:buFont typeface="Wingdings" panose="05000000000000000000" pitchFamily="2" charset="2"/>
              <a:buNone/>
            </a:pPr>
            <a:r>
              <a:rPr lang="en-US" altLang="en-US" b="1"/>
              <a:t>Corporate image :</a:t>
            </a:r>
          </a:p>
          <a:p>
            <a:pPr>
              <a:buFont typeface="Wingdings" panose="05000000000000000000" pitchFamily="2" charset="2"/>
              <a:buNone/>
            </a:pPr>
            <a:r>
              <a:rPr lang="en-US" altLang="en-US"/>
              <a:t>How a company is perceived by its publics</a:t>
            </a:r>
          </a:p>
          <a:p>
            <a:pPr>
              <a:buFont typeface="Wingdings" panose="05000000000000000000" pitchFamily="2" charset="2"/>
              <a:buNone/>
            </a:pPr>
            <a:endParaRPr lang="en-US" altLang="en-US"/>
          </a:p>
          <a:p>
            <a:pPr>
              <a:buFont typeface="Wingdings" panose="05000000000000000000" pitchFamily="2" charset="2"/>
              <a:buNone/>
            </a:pPr>
            <a:r>
              <a:rPr lang="en-US" altLang="en-US" b="1"/>
              <a:t>Corporate identity:</a:t>
            </a:r>
          </a:p>
          <a:p>
            <a:pPr>
              <a:buFont typeface="Wingdings" panose="05000000000000000000" pitchFamily="2" charset="2"/>
              <a:buNone/>
            </a:pPr>
            <a:r>
              <a:rPr lang="en-US" altLang="en-US"/>
              <a:t>Relates to logos , preferred colors ….. </a:t>
            </a:r>
          </a:p>
        </p:txBody>
      </p:sp>
      <p:sp>
        <p:nvSpPr>
          <p:cNvPr id="772099" name="Rectangle 3">
            <a:extLst>
              <a:ext uri="{FF2B5EF4-FFF2-40B4-BE49-F238E27FC236}">
                <a16:creationId xmlns:a16="http://schemas.microsoft.com/office/drawing/2014/main" id="{4DE05B3E-C923-4F38-7049-F319DF8F8794}"/>
              </a:ext>
            </a:extLst>
          </p:cNvPr>
          <p:cNvSpPr>
            <a:spLocks noGrp="1" noChangeArrowheads="1"/>
          </p:cNvSpPr>
          <p:nvPr>
            <p:ph type="title"/>
          </p:nvPr>
        </p:nvSpPr>
        <p:spPr/>
        <p:txBody>
          <a:bodyPr/>
          <a:lstStyle/>
          <a:p>
            <a:pPr algn="ctr"/>
            <a:r>
              <a:rPr lang="en-US" altLang="en-US">
                <a:solidFill>
                  <a:srgbClr val="FF0000"/>
                </a:solidFill>
              </a:rPr>
              <a:t>Public relations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793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793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7936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793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6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Title 1">
            <a:extLst>
              <a:ext uri="{FF2B5EF4-FFF2-40B4-BE49-F238E27FC236}">
                <a16:creationId xmlns:a16="http://schemas.microsoft.com/office/drawing/2014/main" id="{0DA0B554-4F97-614F-A46B-9C931BD5652B}"/>
              </a:ext>
            </a:extLst>
          </p:cNvPr>
          <p:cNvSpPr>
            <a:spLocks noGrp="1" noChangeArrowheads="1"/>
          </p:cNvSpPr>
          <p:nvPr>
            <p:ph type="title"/>
          </p:nvPr>
        </p:nvSpPr>
        <p:spPr/>
        <p:txBody>
          <a:bodyPr/>
          <a:lstStyle/>
          <a:p>
            <a:pPr algn="ctr"/>
            <a:r>
              <a:rPr lang="en-US" altLang="en-US">
                <a:solidFill>
                  <a:srgbClr val="FF0000"/>
                </a:solidFill>
              </a:rPr>
              <a:t>Advertising </a:t>
            </a:r>
          </a:p>
        </p:txBody>
      </p:sp>
      <p:sp>
        <p:nvSpPr>
          <p:cNvPr id="733187" name="Content Placeholder 2">
            <a:extLst>
              <a:ext uri="{FF2B5EF4-FFF2-40B4-BE49-F238E27FC236}">
                <a16:creationId xmlns:a16="http://schemas.microsoft.com/office/drawing/2014/main" id="{609C6B4D-B22C-DDE6-70EE-6DECF68A5808}"/>
              </a:ext>
            </a:extLst>
          </p:cNvPr>
          <p:cNvSpPr>
            <a:spLocks noGrp="1" noChangeArrowheads="1"/>
          </p:cNvSpPr>
          <p:nvPr>
            <p:ph idx="1"/>
          </p:nvPr>
        </p:nvSpPr>
        <p:spPr/>
        <p:txBody>
          <a:bodyPr/>
          <a:lstStyle/>
          <a:p>
            <a:r>
              <a:rPr lang="en-US" altLang="en-US"/>
              <a:t>TV</a:t>
            </a:r>
          </a:p>
          <a:p>
            <a:r>
              <a:rPr lang="en-US" altLang="en-US"/>
              <a:t>Radio </a:t>
            </a:r>
          </a:p>
          <a:p>
            <a:r>
              <a:rPr lang="en-US" altLang="en-US"/>
              <a:t>Press </a:t>
            </a:r>
          </a:p>
          <a:p>
            <a:r>
              <a:rPr lang="en-US" altLang="en-US"/>
              <a:t>Online </a:t>
            </a:r>
          </a:p>
          <a:p>
            <a:r>
              <a:rPr lang="en-US" altLang="en-US"/>
              <a:t>Outdoors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3122" name="Rectangle 2">
            <a:extLst>
              <a:ext uri="{FF2B5EF4-FFF2-40B4-BE49-F238E27FC236}">
                <a16:creationId xmlns:a16="http://schemas.microsoft.com/office/drawing/2014/main" id="{07C272C0-753B-C5B6-BED7-0B7D8D25657A}"/>
              </a:ext>
            </a:extLst>
          </p:cNvPr>
          <p:cNvSpPr>
            <a:spLocks noGrp="1" noChangeArrowheads="1"/>
          </p:cNvSpPr>
          <p:nvPr>
            <p:ph type="title"/>
          </p:nvPr>
        </p:nvSpPr>
        <p:spPr>
          <a:xfrm>
            <a:off x="3124200" y="381000"/>
            <a:ext cx="7467600" cy="579438"/>
          </a:xfrm>
        </p:spPr>
        <p:txBody>
          <a:bodyPr>
            <a:normAutofit fontScale="90000"/>
          </a:bodyPr>
          <a:lstStyle/>
          <a:p>
            <a:r>
              <a:rPr lang="en-US" altLang="en-US">
                <a:solidFill>
                  <a:srgbClr val="FF0000"/>
                </a:solidFill>
              </a:rPr>
              <a:t>Public relation activities</a:t>
            </a:r>
          </a:p>
        </p:txBody>
      </p:sp>
      <p:sp>
        <p:nvSpPr>
          <p:cNvPr id="1680387" name="Rectangle 3">
            <a:extLst>
              <a:ext uri="{FF2B5EF4-FFF2-40B4-BE49-F238E27FC236}">
                <a16:creationId xmlns:a16="http://schemas.microsoft.com/office/drawing/2014/main" id="{3ED68055-B6BD-8DE9-E57A-EC2FA2AE019A}"/>
              </a:ext>
            </a:extLst>
          </p:cNvPr>
          <p:cNvSpPr>
            <a:spLocks noGrp="1" noChangeArrowheads="1"/>
          </p:cNvSpPr>
          <p:nvPr>
            <p:ph type="body" idx="1"/>
          </p:nvPr>
        </p:nvSpPr>
        <p:spPr>
          <a:xfrm>
            <a:off x="1676400" y="1447800"/>
            <a:ext cx="8686800" cy="5257800"/>
          </a:xfrm>
        </p:spPr>
        <p:txBody>
          <a:bodyPr/>
          <a:lstStyle/>
          <a:p>
            <a:pPr marL="609600" indent="-609600">
              <a:buFontTx/>
              <a:buAutoNum type="arabicPeriod"/>
            </a:pPr>
            <a:r>
              <a:rPr lang="en-US" altLang="en-US"/>
              <a:t>Press release &amp; video news release</a:t>
            </a:r>
          </a:p>
          <a:p>
            <a:pPr marL="609600" indent="-609600">
              <a:buFontTx/>
              <a:buAutoNum type="arabicPeriod"/>
            </a:pPr>
            <a:r>
              <a:rPr lang="en-US" altLang="en-US"/>
              <a:t>Press conferences</a:t>
            </a:r>
          </a:p>
          <a:p>
            <a:pPr marL="609600" indent="-609600">
              <a:buFontTx/>
              <a:buAutoNum type="arabicPeriod"/>
            </a:pPr>
            <a:r>
              <a:rPr lang="en-US" altLang="en-US"/>
              <a:t>Sponsorship </a:t>
            </a:r>
          </a:p>
          <a:p>
            <a:pPr marL="609600" indent="-609600">
              <a:buFontTx/>
              <a:buAutoNum type="arabicPeriod"/>
            </a:pPr>
            <a:r>
              <a:rPr lang="en-US" altLang="en-US"/>
              <a:t>Exhibitions</a:t>
            </a:r>
          </a:p>
          <a:p>
            <a:pPr marL="609600" indent="-609600">
              <a:buFontTx/>
              <a:buAutoNum type="arabicPeriod"/>
            </a:pPr>
            <a:r>
              <a:rPr lang="en-US" altLang="en-US"/>
              <a:t>Corporate social responsibility</a:t>
            </a:r>
          </a:p>
          <a:p>
            <a:pPr marL="609600" indent="-609600">
              <a:buFontTx/>
              <a:buAutoNum type="arabicPeriod"/>
            </a:pPr>
            <a:r>
              <a:rPr lang="en-US" altLang="en-US"/>
              <a:t>Corporate literature </a:t>
            </a:r>
          </a:p>
          <a:p>
            <a:pPr marL="609600" indent="-609600">
              <a:buFontTx/>
              <a:buAutoNum type="arabicPeriod"/>
            </a:pPr>
            <a:r>
              <a:rPr lang="en-US" altLang="en-US"/>
              <a:t>Corporate hospitality </a:t>
            </a:r>
          </a:p>
          <a:p>
            <a:pPr marL="609600" indent="-609600">
              <a:buFontTx/>
              <a:buAutoNum type="arabicPeriod"/>
            </a:pPr>
            <a:r>
              <a:rPr lang="en-US" altLang="en-US"/>
              <a:t>Videos</a:t>
            </a:r>
          </a:p>
          <a:p>
            <a:pPr marL="609600" indent="-609600">
              <a:buFontTx/>
              <a:buAutoNum type="arabicPeriod"/>
            </a:pPr>
            <a:r>
              <a:rPr lang="en-US" altLang="en-US"/>
              <a:t>Special events “celebrity store openings” </a:t>
            </a:r>
          </a:p>
          <a:p>
            <a:pPr marL="609600" indent="-609600">
              <a:buFontTx/>
              <a:buAutoNum type="arabicPeriod"/>
            </a:pPr>
            <a:r>
              <a:rPr lang="en-US" altLang="en-US"/>
              <a:t>Website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0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80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80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803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803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80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8038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8038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680387">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803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038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Oval 2">
            <a:extLst>
              <a:ext uri="{FF2B5EF4-FFF2-40B4-BE49-F238E27FC236}">
                <a16:creationId xmlns:a16="http://schemas.microsoft.com/office/drawing/2014/main" id="{5EB90E4A-04BC-3EB1-ED60-3BA0705CD972}"/>
              </a:ext>
            </a:extLst>
          </p:cNvPr>
          <p:cNvSpPr>
            <a:spLocks noChangeArrowheads="1"/>
          </p:cNvSpPr>
          <p:nvPr/>
        </p:nvSpPr>
        <p:spPr bwMode="auto">
          <a:xfrm>
            <a:off x="5287963" y="1981201"/>
            <a:ext cx="1674812" cy="1255713"/>
          </a:xfrm>
          <a:prstGeom prst="ellipse">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774147" name="Oval 3">
            <a:extLst>
              <a:ext uri="{FF2B5EF4-FFF2-40B4-BE49-F238E27FC236}">
                <a16:creationId xmlns:a16="http://schemas.microsoft.com/office/drawing/2014/main" id="{51462663-7D80-D5C2-F251-50F64CA7EBDC}"/>
              </a:ext>
            </a:extLst>
          </p:cNvPr>
          <p:cNvSpPr>
            <a:spLocks noChangeArrowheads="1"/>
          </p:cNvSpPr>
          <p:nvPr/>
        </p:nvSpPr>
        <p:spPr bwMode="auto">
          <a:xfrm>
            <a:off x="7134225" y="2409825"/>
            <a:ext cx="1676400" cy="1257300"/>
          </a:xfrm>
          <a:prstGeom prst="ellipse">
            <a:avLst/>
          </a:prstGeom>
          <a:solidFill>
            <a:srgbClr val="3BAD9D"/>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3BAD9D"/>
            </a:extrusionClr>
            <a:contourClr>
              <a:srgbClr val="3BAD9D"/>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1681412" name="Oval 4">
            <a:extLst>
              <a:ext uri="{FF2B5EF4-FFF2-40B4-BE49-F238E27FC236}">
                <a16:creationId xmlns:a16="http://schemas.microsoft.com/office/drawing/2014/main" id="{792D3F3C-D81E-6695-9482-2CF81F97CF0D}"/>
              </a:ext>
            </a:extLst>
          </p:cNvPr>
          <p:cNvSpPr>
            <a:spLocks noChangeArrowheads="1"/>
          </p:cNvSpPr>
          <p:nvPr/>
        </p:nvSpPr>
        <p:spPr bwMode="auto">
          <a:xfrm>
            <a:off x="8440738" y="3554414"/>
            <a:ext cx="1676400" cy="1254125"/>
          </a:xfrm>
          <a:prstGeom prst="ellipse">
            <a:avLst/>
          </a:prstGeom>
          <a:gradFill rotWithShape="0">
            <a:gsLst>
              <a:gs pos="0">
                <a:schemeClr val="bg2">
                  <a:gamma/>
                  <a:tint val="83922"/>
                  <a:invGamma/>
                </a:schemeClr>
              </a:gs>
              <a:gs pos="100000">
                <a:schemeClr val="bg2"/>
              </a:gs>
            </a:gsLst>
            <a:path path="shape">
              <a:fillToRect l="50000" t="50000" r="50000" b="50000"/>
            </a:path>
          </a:gradFill>
          <a:ln>
            <a:noFill/>
          </a:ln>
          <a:effectLst/>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pPr>
              <a:defRPr/>
            </a:pPr>
            <a:endParaRPr lang="en-US"/>
          </a:p>
        </p:txBody>
      </p:sp>
      <p:sp>
        <p:nvSpPr>
          <p:cNvPr id="774149" name="Oval 5">
            <a:extLst>
              <a:ext uri="{FF2B5EF4-FFF2-40B4-BE49-F238E27FC236}">
                <a16:creationId xmlns:a16="http://schemas.microsoft.com/office/drawing/2014/main" id="{C0467986-8874-5F49-7ECF-4CCBD7F3638F}"/>
              </a:ext>
            </a:extLst>
          </p:cNvPr>
          <p:cNvSpPr>
            <a:spLocks noChangeArrowheads="1"/>
          </p:cNvSpPr>
          <p:nvPr/>
        </p:nvSpPr>
        <p:spPr bwMode="auto">
          <a:xfrm>
            <a:off x="7518400" y="4911725"/>
            <a:ext cx="1676400" cy="1257300"/>
          </a:xfrm>
          <a:prstGeom prst="ellipse">
            <a:avLst/>
          </a:prstGeom>
          <a:solidFill>
            <a:srgbClr val="808080"/>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808080"/>
            </a:extrusionClr>
            <a:contourClr>
              <a:srgbClr val="80808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774150" name="Oval 6">
            <a:extLst>
              <a:ext uri="{FF2B5EF4-FFF2-40B4-BE49-F238E27FC236}">
                <a16:creationId xmlns:a16="http://schemas.microsoft.com/office/drawing/2014/main" id="{F8BCC3F2-A1B6-0721-19C0-DEC75DA7CC6C}"/>
              </a:ext>
            </a:extLst>
          </p:cNvPr>
          <p:cNvSpPr>
            <a:spLocks noChangeArrowheads="1"/>
          </p:cNvSpPr>
          <p:nvPr/>
        </p:nvSpPr>
        <p:spPr bwMode="auto">
          <a:xfrm>
            <a:off x="5441951" y="5340351"/>
            <a:ext cx="1762125" cy="1255713"/>
          </a:xfrm>
          <a:prstGeom prst="ellipse">
            <a:avLst/>
          </a:prstGeom>
          <a:solidFill>
            <a:srgbClr val="0099FF"/>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0099FF"/>
            </a:extrusionClr>
            <a:contourClr>
              <a:srgbClr val="0099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774151" name="Text Box 7">
            <a:extLst>
              <a:ext uri="{FF2B5EF4-FFF2-40B4-BE49-F238E27FC236}">
                <a16:creationId xmlns:a16="http://schemas.microsoft.com/office/drawing/2014/main" id="{2291378C-8188-654D-1365-80329A651097}"/>
              </a:ext>
            </a:extLst>
          </p:cNvPr>
          <p:cNvSpPr txBox="1">
            <a:spLocks noChangeArrowheads="1"/>
          </p:cNvSpPr>
          <p:nvPr/>
        </p:nvSpPr>
        <p:spPr bwMode="auto">
          <a:xfrm>
            <a:off x="5287964" y="2338388"/>
            <a:ext cx="161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News</a:t>
            </a:r>
          </a:p>
        </p:txBody>
      </p:sp>
      <p:sp>
        <p:nvSpPr>
          <p:cNvPr id="774152" name="Text Box 8">
            <a:extLst>
              <a:ext uri="{FF2B5EF4-FFF2-40B4-BE49-F238E27FC236}">
                <a16:creationId xmlns:a16="http://schemas.microsoft.com/office/drawing/2014/main" id="{7DF0E73A-AEC8-6A4A-FE76-82DEFA12B6B1}"/>
              </a:ext>
            </a:extLst>
          </p:cNvPr>
          <p:cNvSpPr txBox="1">
            <a:spLocks noChangeArrowheads="1"/>
          </p:cNvSpPr>
          <p:nvPr/>
        </p:nvSpPr>
        <p:spPr bwMode="auto">
          <a:xfrm>
            <a:off x="7134225" y="2786063"/>
            <a:ext cx="1614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Speeches</a:t>
            </a:r>
          </a:p>
        </p:txBody>
      </p:sp>
      <p:sp>
        <p:nvSpPr>
          <p:cNvPr id="774153" name="Text Box 9">
            <a:extLst>
              <a:ext uri="{FF2B5EF4-FFF2-40B4-BE49-F238E27FC236}">
                <a16:creationId xmlns:a16="http://schemas.microsoft.com/office/drawing/2014/main" id="{79A03F2A-AD42-22A3-AAD4-0BA7EA753D22}"/>
              </a:ext>
            </a:extLst>
          </p:cNvPr>
          <p:cNvSpPr txBox="1">
            <a:spLocks noChangeArrowheads="1"/>
          </p:cNvSpPr>
          <p:nvPr/>
        </p:nvSpPr>
        <p:spPr bwMode="auto">
          <a:xfrm>
            <a:off x="8434388" y="3733801"/>
            <a:ext cx="18526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Special  Events</a:t>
            </a:r>
          </a:p>
        </p:txBody>
      </p:sp>
      <p:sp>
        <p:nvSpPr>
          <p:cNvPr id="774154" name="Text Box 10">
            <a:extLst>
              <a:ext uri="{FF2B5EF4-FFF2-40B4-BE49-F238E27FC236}">
                <a16:creationId xmlns:a16="http://schemas.microsoft.com/office/drawing/2014/main" id="{32D8ABDE-0F49-A31E-48AF-6DBC7DB59E5D}"/>
              </a:ext>
            </a:extLst>
          </p:cNvPr>
          <p:cNvSpPr txBox="1">
            <a:spLocks noChangeArrowheads="1"/>
          </p:cNvSpPr>
          <p:nvPr/>
        </p:nvSpPr>
        <p:spPr bwMode="auto">
          <a:xfrm>
            <a:off x="7442201" y="5181601"/>
            <a:ext cx="1844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Written Materials</a:t>
            </a:r>
          </a:p>
        </p:txBody>
      </p:sp>
      <p:sp>
        <p:nvSpPr>
          <p:cNvPr id="774155" name="Text Box 11">
            <a:extLst>
              <a:ext uri="{FF2B5EF4-FFF2-40B4-BE49-F238E27FC236}">
                <a16:creationId xmlns:a16="http://schemas.microsoft.com/office/drawing/2014/main" id="{65C2574A-0A5B-3FA2-3A2D-17C6307B7A47}"/>
              </a:ext>
            </a:extLst>
          </p:cNvPr>
          <p:cNvSpPr txBox="1">
            <a:spLocks noChangeArrowheads="1"/>
          </p:cNvSpPr>
          <p:nvPr/>
        </p:nvSpPr>
        <p:spPr bwMode="auto">
          <a:xfrm>
            <a:off x="5351464" y="5638801"/>
            <a:ext cx="19383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Audiovisual Materials</a:t>
            </a:r>
          </a:p>
        </p:txBody>
      </p:sp>
      <p:sp>
        <p:nvSpPr>
          <p:cNvPr id="774156" name="Oval 12">
            <a:extLst>
              <a:ext uri="{FF2B5EF4-FFF2-40B4-BE49-F238E27FC236}">
                <a16:creationId xmlns:a16="http://schemas.microsoft.com/office/drawing/2014/main" id="{B4ABE3EB-C92B-F7B9-2DCC-98F6FA606A38}"/>
              </a:ext>
            </a:extLst>
          </p:cNvPr>
          <p:cNvSpPr>
            <a:spLocks noChangeArrowheads="1"/>
          </p:cNvSpPr>
          <p:nvPr/>
        </p:nvSpPr>
        <p:spPr bwMode="auto">
          <a:xfrm>
            <a:off x="3289301" y="2481263"/>
            <a:ext cx="1674813" cy="1255712"/>
          </a:xfrm>
          <a:prstGeom prst="ellipse">
            <a:avLst/>
          </a:prstGeom>
          <a:solidFill>
            <a:srgbClr val="969696"/>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969696"/>
            </a:extrusionClr>
            <a:contourClr>
              <a:srgbClr val="96969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774157" name="Oval 13">
            <a:extLst>
              <a:ext uri="{FF2B5EF4-FFF2-40B4-BE49-F238E27FC236}">
                <a16:creationId xmlns:a16="http://schemas.microsoft.com/office/drawing/2014/main" id="{40963AAA-1CFF-9A40-02FA-F8540AFF405B}"/>
              </a:ext>
            </a:extLst>
          </p:cNvPr>
          <p:cNvSpPr>
            <a:spLocks noChangeArrowheads="1"/>
          </p:cNvSpPr>
          <p:nvPr/>
        </p:nvSpPr>
        <p:spPr bwMode="auto">
          <a:xfrm>
            <a:off x="3211513" y="4911725"/>
            <a:ext cx="1676400" cy="1257300"/>
          </a:xfrm>
          <a:prstGeom prst="ellipse">
            <a:avLst/>
          </a:prstGeom>
          <a:solidFill>
            <a:schemeClr val="tx2"/>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tx2"/>
            </a:extrusionClr>
            <a:contourClr>
              <a:schemeClr val="tx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1681422" name="Oval 14">
            <a:extLst>
              <a:ext uri="{FF2B5EF4-FFF2-40B4-BE49-F238E27FC236}">
                <a16:creationId xmlns:a16="http://schemas.microsoft.com/office/drawing/2014/main" id="{2489F4A7-1E1E-7684-08C5-71F3355414D0}"/>
              </a:ext>
            </a:extLst>
          </p:cNvPr>
          <p:cNvSpPr>
            <a:spLocks noChangeArrowheads="1"/>
          </p:cNvSpPr>
          <p:nvPr/>
        </p:nvSpPr>
        <p:spPr bwMode="auto">
          <a:xfrm>
            <a:off x="1981200" y="3697289"/>
            <a:ext cx="1676400" cy="1254125"/>
          </a:xfrm>
          <a:prstGeom prst="ellipse">
            <a:avLst/>
          </a:prstGeom>
          <a:gradFill rotWithShape="0">
            <a:gsLst>
              <a:gs pos="0">
                <a:schemeClr val="bg2"/>
              </a:gs>
              <a:gs pos="100000">
                <a:schemeClr val="bg2">
                  <a:gamma/>
                  <a:tint val="93725"/>
                  <a:invGamma/>
                </a:schemeClr>
              </a:gs>
            </a:gsLst>
            <a:path path="shape">
              <a:fillToRect l="50000" t="50000" r="50000" b="50000"/>
            </a:path>
          </a:gradFill>
          <a:ln>
            <a:noFill/>
          </a:ln>
          <a:effectLst/>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pPr>
              <a:defRPr/>
            </a:pPr>
            <a:endParaRPr lang="en-US"/>
          </a:p>
        </p:txBody>
      </p:sp>
      <p:sp>
        <p:nvSpPr>
          <p:cNvPr id="774159" name="Text Box 15">
            <a:extLst>
              <a:ext uri="{FF2B5EF4-FFF2-40B4-BE49-F238E27FC236}">
                <a16:creationId xmlns:a16="http://schemas.microsoft.com/office/drawing/2014/main" id="{CCE375BC-9A2D-4D2C-CCF3-ECC924614C51}"/>
              </a:ext>
            </a:extLst>
          </p:cNvPr>
          <p:cNvSpPr txBox="1">
            <a:spLocks noChangeArrowheads="1"/>
          </p:cNvSpPr>
          <p:nvPr/>
        </p:nvSpPr>
        <p:spPr bwMode="auto">
          <a:xfrm>
            <a:off x="3211513" y="5029201"/>
            <a:ext cx="1708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Corporate Identity Materials</a:t>
            </a:r>
          </a:p>
        </p:txBody>
      </p:sp>
      <p:sp>
        <p:nvSpPr>
          <p:cNvPr id="774160" name="Text Box 16">
            <a:extLst>
              <a:ext uri="{FF2B5EF4-FFF2-40B4-BE49-F238E27FC236}">
                <a16:creationId xmlns:a16="http://schemas.microsoft.com/office/drawing/2014/main" id="{ABBC2286-2518-03E3-FF63-C917D0F99523}"/>
              </a:ext>
            </a:extLst>
          </p:cNvPr>
          <p:cNvSpPr txBox="1">
            <a:spLocks noChangeArrowheads="1"/>
          </p:cNvSpPr>
          <p:nvPr/>
        </p:nvSpPr>
        <p:spPr bwMode="auto">
          <a:xfrm>
            <a:off x="1905000" y="3733801"/>
            <a:ext cx="1708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Public Service Activities    </a:t>
            </a:r>
          </a:p>
        </p:txBody>
      </p:sp>
      <p:sp>
        <p:nvSpPr>
          <p:cNvPr id="774161" name="Text Box 17">
            <a:extLst>
              <a:ext uri="{FF2B5EF4-FFF2-40B4-BE49-F238E27FC236}">
                <a16:creationId xmlns:a16="http://schemas.microsoft.com/office/drawing/2014/main" id="{83C4DE58-A852-77EE-063E-3CDD4228DE75}"/>
              </a:ext>
            </a:extLst>
          </p:cNvPr>
          <p:cNvSpPr txBox="1">
            <a:spLocks noChangeArrowheads="1"/>
          </p:cNvSpPr>
          <p:nvPr/>
        </p:nvSpPr>
        <p:spPr bwMode="auto">
          <a:xfrm>
            <a:off x="3289300" y="2767013"/>
            <a:ext cx="1614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50000"/>
              </a:spcBef>
              <a:buClrTx/>
              <a:buSzTx/>
              <a:buFontTx/>
              <a:buNone/>
            </a:pPr>
            <a:r>
              <a:rPr lang="en-US" altLang="en-US" sz="2400">
                <a:solidFill>
                  <a:srgbClr val="FFFFFF"/>
                </a:solidFill>
                <a:latin typeface="Tahoma" panose="020B0604030504040204" pitchFamily="34" charset="0"/>
              </a:rPr>
              <a:t>Web Site</a:t>
            </a:r>
          </a:p>
        </p:txBody>
      </p:sp>
      <p:sp>
        <p:nvSpPr>
          <p:cNvPr id="774162" name="Rectangle 18">
            <a:extLst>
              <a:ext uri="{FF2B5EF4-FFF2-40B4-BE49-F238E27FC236}">
                <a16:creationId xmlns:a16="http://schemas.microsoft.com/office/drawing/2014/main" id="{B0D3A0FA-112A-4ECF-38D6-8994816108B7}"/>
              </a:ext>
            </a:extLst>
          </p:cNvPr>
          <p:cNvSpPr>
            <a:spLocks noGrp="1" noChangeArrowheads="1"/>
          </p:cNvSpPr>
          <p:nvPr>
            <p:ph type="title"/>
          </p:nvPr>
        </p:nvSpPr>
        <p:spPr/>
        <p:txBody>
          <a:bodyPr/>
          <a:lstStyle/>
          <a:p>
            <a:r>
              <a:rPr lang="en-US" altLang="en-US">
                <a:solidFill>
                  <a:srgbClr val="FF0000"/>
                </a:solidFill>
              </a:rPr>
              <a:t>Major Public Relations Tools</a:t>
            </a:r>
          </a:p>
        </p:txBody>
      </p:sp>
      <p:pic>
        <p:nvPicPr>
          <p:cNvPr id="774163" name="Picture 19" descr="bd06496_">
            <a:extLst>
              <a:ext uri="{FF2B5EF4-FFF2-40B4-BE49-F238E27FC236}">
                <a16:creationId xmlns:a16="http://schemas.microsoft.com/office/drawing/2014/main" id="{51733497-9BF0-E6BB-CA27-F30337BBA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24200"/>
            <a:ext cx="2895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a:extLst>
              <a:ext uri="{FF2B5EF4-FFF2-40B4-BE49-F238E27FC236}">
                <a16:creationId xmlns:a16="http://schemas.microsoft.com/office/drawing/2014/main" id="{CDC2A687-2C50-8522-0944-3F05704245D5}"/>
              </a:ext>
            </a:extLst>
          </p:cNvPr>
          <p:cNvSpPr>
            <a:spLocks noGrp="1" noChangeArrowheads="1"/>
          </p:cNvSpPr>
          <p:nvPr>
            <p:ph type="title"/>
          </p:nvPr>
        </p:nvSpPr>
        <p:spPr/>
        <p:txBody>
          <a:bodyPr/>
          <a:lstStyle/>
          <a:p>
            <a:pPr algn="ctr"/>
            <a:r>
              <a:rPr lang="en-US" altLang="en-US">
                <a:solidFill>
                  <a:srgbClr val="FF0000"/>
                </a:solidFill>
              </a:rPr>
              <a:t>Press conference </a:t>
            </a:r>
          </a:p>
        </p:txBody>
      </p:sp>
      <p:sp>
        <p:nvSpPr>
          <p:cNvPr id="776195" name="Rectangle 3">
            <a:extLst>
              <a:ext uri="{FF2B5EF4-FFF2-40B4-BE49-F238E27FC236}">
                <a16:creationId xmlns:a16="http://schemas.microsoft.com/office/drawing/2014/main" id="{8D10A73E-BFED-F9F0-D2B1-2B42F60E39D5}"/>
              </a:ext>
            </a:extLst>
          </p:cNvPr>
          <p:cNvSpPr>
            <a:spLocks noGrp="1" noChangeArrowheads="1"/>
          </p:cNvSpPr>
          <p:nvPr>
            <p:ph type="body" idx="1"/>
          </p:nvPr>
        </p:nvSpPr>
        <p:spPr>
          <a:xfrm>
            <a:off x="1600200" y="2147888"/>
            <a:ext cx="9067800" cy="4114800"/>
          </a:xfrm>
        </p:spPr>
        <p:txBody>
          <a:bodyPr/>
          <a:lstStyle/>
          <a:p>
            <a:pPr>
              <a:buFont typeface="Wingdings" panose="05000000000000000000" pitchFamily="2" charset="2"/>
              <a:buNone/>
            </a:pPr>
            <a:r>
              <a:rPr lang="en-US" altLang="en-US"/>
              <a:t>-Used for very high profile product launches </a:t>
            </a:r>
          </a:p>
          <a:p>
            <a:pPr>
              <a:buFont typeface="Wingdings" panose="05000000000000000000" pitchFamily="2" charset="2"/>
              <a:buNone/>
            </a:pPr>
            <a:endParaRPr lang="en-US" altLang="en-US"/>
          </a:p>
          <a:p>
            <a:pPr>
              <a:buFont typeface="Wingdings" panose="05000000000000000000" pitchFamily="2" charset="2"/>
              <a:buNone/>
            </a:pPr>
            <a:r>
              <a:rPr lang="en-US" altLang="en-US"/>
              <a:t>-Also it can be used as a tool for crisis management</a:t>
            </a:r>
            <a:endParaRPr lang="ar-EG" altLang="en-US">
              <a:cs typeface="Tahoma" panose="020B0604030504040204" pitchFamily="34" charset="0"/>
            </a:endParaRPr>
          </a:p>
          <a:p>
            <a:pPr>
              <a:buFont typeface="Wingdings" panose="05000000000000000000" pitchFamily="2" charset="2"/>
              <a:buNone/>
            </a:pPr>
            <a:endParaRPr lang="en-US" altLang="en-US">
              <a:cs typeface="Tahoma" panose="020B060403050404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a:extLst>
              <a:ext uri="{FF2B5EF4-FFF2-40B4-BE49-F238E27FC236}">
                <a16:creationId xmlns:a16="http://schemas.microsoft.com/office/drawing/2014/main" id="{11E8FD40-9394-E35D-6643-7AF751C4306D}"/>
              </a:ext>
            </a:extLst>
          </p:cNvPr>
          <p:cNvSpPr>
            <a:spLocks noGrp="1" noChangeArrowheads="1"/>
          </p:cNvSpPr>
          <p:nvPr>
            <p:ph type="title"/>
          </p:nvPr>
        </p:nvSpPr>
        <p:spPr>
          <a:xfrm>
            <a:off x="3048000" y="190501"/>
            <a:ext cx="7620000" cy="1527175"/>
          </a:xfrm>
        </p:spPr>
        <p:txBody>
          <a:bodyPr/>
          <a:lstStyle/>
          <a:p>
            <a:pPr algn="ctr"/>
            <a:r>
              <a:rPr lang="en-US" altLang="en-US">
                <a:solidFill>
                  <a:srgbClr val="FF0000"/>
                </a:solidFill>
              </a:rPr>
              <a:t>Development of corporate image </a:t>
            </a:r>
          </a:p>
        </p:txBody>
      </p:sp>
      <p:sp>
        <p:nvSpPr>
          <p:cNvPr id="777219" name="Rectangle 3">
            <a:extLst>
              <a:ext uri="{FF2B5EF4-FFF2-40B4-BE49-F238E27FC236}">
                <a16:creationId xmlns:a16="http://schemas.microsoft.com/office/drawing/2014/main" id="{C8B93F2B-272F-7AD0-ADD4-1E8A5718619A}"/>
              </a:ext>
            </a:extLst>
          </p:cNvPr>
          <p:cNvSpPr>
            <a:spLocks noGrp="1" noChangeArrowheads="1"/>
          </p:cNvSpPr>
          <p:nvPr>
            <p:ph type="body" idx="1"/>
          </p:nvPr>
        </p:nvSpPr>
        <p:spPr>
          <a:xfrm>
            <a:off x="1752600" y="2147888"/>
            <a:ext cx="8915400" cy="4114800"/>
          </a:xfrm>
        </p:spPr>
        <p:txBody>
          <a:bodyPr/>
          <a:lstStyle/>
          <a:p>
            <a:pPr>
              <a:buFontTx/>
              <a:buChar char="-"/>
            </a:pPr>
            <a:r>
              <a:rPr lang="en-US" altLang="en-US"/>
              <a:t>Includes logo , branding , corporate badge ...</a:t>
            </a:r>
          </a:p>
          <a:p>
            <a:pPr>
              <a:buFontTx/>
              <a:buChar char="-"/>
            </a:pPr>
            <a:endParaRPr lang="en-US" altLang="en-US"/>
          </a:p>
          <a:p>
            <a:pPr>
              <a:buFontTx/>
              <a:buChar char="-"/>
            </a:pPr>
            <a:r>
              <a:rPr lang="en-US" altLang="en-US"/>
              <a:t>It is a tool for differentiation between competing companies </a:t>
            </a:r>
          </a:p>
          <a:p>
            <a:pPr>
              <a:buFontTx/>
              <a:buNone/>
            </a:pPr>
            <a:r>
              <a:rPr lang="en-US" altLang="en-US"/>
              <a:t>    e.g. Cadbury “The first name in chocolate”</a:t>
            </a:r>
          </a:p>
          <a:p>
            <a:pPr>
              <a:buFontTx/>
              <a:buChar char="-"/>
            </a:pPr>
            <a:endParaRPr lang="en-US" altLang="en-US"/>
          </a:p>
        </p:txBody>
      </p:sp>
      <p:pic>
        <p:nvPicPr>
          <p:cNvPr id="777220" name="Picture 5" descr="cadbury-web2">
            <a:extLst>
              <a:ext uri="{FF2B5EF4-FFF2-40B4-BE49-F238E27FC236}">
                <a16:creationId xmlns:a16="http://schemas.microsoft.com/office/drawing/2014/main" id="{D90D48DC-6384-F5BB-B4E2-5427A10F6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029201"/>
            <a:ext cx="22479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a:extLst>
              <a:ext uri="{FF2B5EF4-FFF2-40B4-BE49-F238E27FC236}">
                <a16:creationId xmlns:a16="http://schemas.microsoft.com/office/drawing/2014/main" id="{ED2920AD-E267-B850-E4BB-3ED7C53EB951}"/>
              </a:ext>
            </a:extLst>
          </p:cNvPr>
          <p:cNvSpPr>
            <a:spLocks noGrp="1" noChangeArrowheads="1"/>
          </p:cNvSpPr>
          <p:nvPr>
            <p:ph type="title"/>
          </p:nvPr>
        </p:nvSpPr>
        <p:spPr>
          <a:xfrm>
            <a:off x="3048000" y="190501"/>
            <a:ext cx="7620000" cy="1527175"/>
          </a:xfrm>
        </p:spPr>
        <p:txBody>
          <a:bodyPr/>
          <a:lstStyle/>
          <a:p>
            <a:r>
              <a:rPr lang="en-US" altLang="en-US">
                <a:solidFill>
                  <a:srgbClr val="FF0000"/>
                </a:solidFill>
              </a:rPr>
              <a:t>Corporate social responsibility</a:t>
            </a:r>
          </a:p>
        </p:txBody>
      </p:sp>
      <p:sp>
        <p:nvSpPr>
          <p:cNvPr id="778243" name="Rectangle 3">
            <a:extLst>
              <a:ext uri="{FF2B5EF4-FFF2-40B4-BE49-F238E27FC236}">
                <a16:creationId xmlns:a16="http://schemas.microsoft.com/office/drawing/2014/main" id="{11EEA0CB-295A-906E-11BA-46B8974B2288}"/>
              </a:ext>
            </a:extLst>
          </p:cNvPr>
          <p:cNvSpPr>
            <a:spLocks noGrp="1" noChangeArrowheads="1"/>
          </p:cNvSpPr>
          <p:nvPr>
            <p:ph type="body" idx="1"/>
          </p:nvPr>
        </p:nvSpPr>
        <p:spPr>
          <a:xfrm>
            <a:off x="1600200" y="2147888"/>
            <a:ext cx="8839200" cy="4114800"/>
          </a:xfrm>
        </p:spPr>
        <p:txBody>
          <a:bodyPr/>
          <a:lstStyle/>
          <a:p>
            <a:pPr>
              <a:buFontTx/>
              <a:buChar char="-"/>
            </a:pPr>
            <a:r>
              <a:rPr lang="en-US" altLang="en-US"/>
              <a:t>It is the obligation of the organization to increase its positive effects and decrease its negative effects on the society</a:t>
            </a:r>
          </a:p>
          <a:p>
            <a:pPr>
              <a:buFontTx/>
              <a:buChar char="-"/>
            </a:pPr>
            <a:r>
              <a:rPr lang="en-US" altLang="en-US"/>
              <a:t>Should be related to the field of business in which we operate</a:t>
            </a:r>
          </a:p>
          <a:p>
            <a:pPr>
              <a:buFontTx/>
              <a:buChar char="-"/>
            </a:pPr>
            <a:r>
              <a:rPr lang="en-US" altLang="en-US"/>
              <a:t>e.g. Avon &amp; its campaign in breast cancer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a:extLst>
              <a:ext uri="{FF2B5EF4-FFF2-40B4-BE49-F238E27FC236}">
                <a16:creationId xmlns:a16="http://schemas.microsoft.com/office/drawing/2014/main" id="{EEC0F702-4C74-E8A4-34A5-E6C06AD96D50}"/>
              </a:ext>
            </a:extLst>
          </p:cNvPr>
          <p:cNvSpPr>
            <a:spLocks noGrp="1" noChangeArrowheads="1"/>
          </p:cNvSpPr>
          <p:nvPr>
            <p:ph type="title"/>
          </p:nvPr>
        </p:nvSpPr>
        <p:spPr/>
        <p:txBody>
          <a:bodyPr/>
          <a:lstStyle/>
          <a:p>
            <a:pPr algn="ctr"/>
            <a:r>
              <a:rPr lang="en-US" altLang="en-US">
                <a:solidFill>
                  <a:srgbClr val="FF0000"/>
                </a:solidFill>
              </a:rPr>
              <a:t>Corporate people</a:t>
            </a:r>
          </a:p>
        </p:txBody>
      </p:sp>
      <p:sp>
        <p:nvSpPr>
          <p:cNvPr id="779267" name="Rectangle 3">
            <a:extLst>
              <a:ext uri="{FF2B5EF4-FFF2-40B4-BE49-F238E27FC236}">
                <a16:creationId xmlns:a16="http://schemas.microsoft.com/office/drawing/2014/main" id="{DF011C34-86E2-7C0F-3761-49FE4BC34BEB}"/>
              </a:ext>
            </a:extLst>
          </p:cNvPr>
          <p:cNvSpPr>
            <a:spLocks noGrp="1" noChangeArrowheads="1"/>
          </p:cNvSpPr>
          <p:nvPr>
            <p:ph type="body" idx="1"/>
          </p:nvPr>
        </p:nvSpPr>
        <p:spPr>
          <a:xfrm>
            <a:off x="1752600" y="2147888"/>
            <a:ext cx="8915400" cy="4114800"/>
          </a:xfrm>
        </p:spPr>
        <p:txBody>
          <a:bodyPr/>
          <a:lstStyle/>
          <a:p>
            <a:pPr>
              <a:buFont typeface="Wingdings" panose="05000000000000000000" pitchFamily="2" charset="2"/>
              <a:buNone/>
            </a:pPr>
            <a:r>
              <a:rPr lang="en-US" altLang="en-US"/>
              <a:t>-It is good to select them from a field relevant to the character of the industry</a:t>
            </a:r>
            <a:endParaRPr lang="ar-EG" altLang="en-US">
              <a:cs typeface="Tahoma" panose="020B0604030504040204" pitchFamily="34" charset="0"/>
            </a:endParaRPr>
          </a:p>
          <a:p>
            <a:pPr>
              <a:buFont typeface="Wingdings" panose="05000000000000000000" pitchFamily="2" charset="2"/>
              <a:buNone/>
            </a:pPr>
            <a:endParaRPr lang="ar-EG" altLang="en-US">
              <a:cs typeface="Tahoma" panose="020B0604030504040204" pitchFamily="34" charset="0"/>
            </a:endParaRPr>
          </a:p>
          <a:p>
            <a:pPr>
              <a:buFont typeface="Wingdings" panose="05000000000000000000" pitchFamily="2" charset="2"/>
              <a:buNone/>
            </a:pPr>
            <a:r>
              <a:rPr lang="en-US" altLang="en-US"/>
              <a:t>e.g. Proctor &amp; Gamble and Dr Mohamed Refeat </a:t>
            </a:r>
            <a:endParaRPr lang="en-US" altLang="en-US">
              <a:cs typeface="Tahoma" panose="020B060403050404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0290" name="Rectangle 2">
            <a:extLst>
              <a:ext uri="{FF2B5EF4-FFF2-40B4-BE49-F238E27FC236}">
                <a16:creationId xmlns:a16="http://schemas.microsoft.com/office/drawing/2014/main" id="{50030C6B-816B-87E1-F2DD-7F4CC22B559A}"/>
              </a:ext>
            </a:extLst>
          </p:cNvPr>
          <p:cNvSpPr>
            <a:spLocks noGrp="1" noChangeArrowheads="1"/>
          </p:cNvSpPr>
          <p:nvPr>
            <p:ph type="title"/>
          </p:nvPr>
        </p:nvSpPr>
        <p:spPr/>
        <p:txBody>
          <a:bodyPr/>
          <a:lstStyle/>
          <a:p>
            <a:pPr algn="ctr"/>
            <a:r>
              <a:rPr lang="en-US" altLang="en-US">
                <a:solidFill>
                  <a:srgbClr val="FF0000"/>
                </a:solidFill>
              </a:rPr>
              <a:t>Newsworthy </a:t>
            </a:r>
          </a:p>
        </p:txBody>
      </p:sp>
      <p:sp>
        <p:nvSpPr>
          <p:cNvPr id="1687555" name="Rectangle 3">
            <a:extLst>
              <a:ext uri="{FF2B5EF4-FFF2-40B4-BE49-F238E27FC236}">
                <a16:creationId xmlns:a16="http://schemas.microsoft.com/office/drawing/2014/main" id="{8B3B34F4-587A-20E3-47D8-4E2F41D1E984}"/>
              </a:ext>
            </a:extLst>
          </p:cNvPr>
          <p:cNvSpPr>
            <a:spLocks noGrp="1" noChangeArrowheads="1"/>
          </p:cNvSpPr>
          <p:nvPr>
            <p:ph type="body" idx="1"/>
          </p:nvPr>
        </p:nvSpPr>
        <p:spPr>
          <a:xfrm>
            <a:off x="2209800" y="2147888"/>
            <a:ext cx="8153400" cy="4114800"/>
          </a:xfrm>
        </p:spPr>
        <p:txBody>
          <a:bodyPr/>
          <a:lstStyle/>
          <a:p>
            <a:pPr marL="609600" indent="-609600">
              <a:buFontTx/>
              <a:buAutoNum type="arabicPeriod"/>
            </a:pPr>
            <a:r>
              <a:rPr lang="en-US" altLang="en-US"/>
              <a:t>Interesting (relevant to readers)</a:t>
            </a:r>
          </a:p>
          <a:p>
            <a:pPr marL="609600" indent="-609600">
              <a:buFontTx/>
              <a:buAutoNum type="arabicPeriod"/>
            </a:pPr>
            <a:r>
              <a:rPr lang="en-US" altLang="en-US"/>
              <a:t>Local (relevant to the area/region )</a:t>
            </a:r>
          </a:p>
          <a:p>
            <a:pPr marL="609600" indent="-609600">
              <a:buFontTx/>
              <a:buAutoNum type="arabicPeriod"/>
            </a:pPr>
            <a:r>
              <a:rPr lang="en-US" altLang="en-US"/>
              <a:t>Topical (happening now)</a:t>
            </a:r>
          </a:p>
          <a:p>
            <a:pPr marL="609600" indent="-609600">
              <a:buFontTx/>
              <a:buAutoNum type="arabicPeriod"/>
            </a:pPr>
            <a:r>
              <a:rPr lang="en-US" altLang="en-US"/>
              <a:t>Important (have an impact on readers)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7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87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875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875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755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a:extLst>
              <a:ext uri="{FF2B5EF4-FFF2-40B4-BE49-F238E27FC236}">
                <a16:creationId xmlns:a16="http://schemas.microsoft.com/office/drawing/2014/main" id="{7E857E39-AEAA-57E8-05A5-BE911F0F071E}"/>
              </a:ext>
            </a:extLst>
          </p:cNvPr>
          <p:cNvSpPr>
            <a:spLocks noGrp="1" noChangeArrowheads="1"/>
          </p:cNvSpPr>
          <p:nvPr>
            <p:ph type="title"/>
          </p:nvPr>
        </p:nvSpPr>
        <p:spPr>
          <a:xfrm>
            <a:off x="3048000" y="190501"/>
            <a:ext cx="7467600" cy="1527175"/>
          </a:xfrm>
        </p:spPr>
        <p:txBody>
          <a:bodyPr/>
          <a:lstStyle/>
          <a:p>
            <a:pPr algn="ctr"/>
            <a:r>
              <a:rPr lang="en-US" altLang="en-US" sz="3800">
                <a:solidFill>
                  <a:srgbClr val="FF0000"/>
                </a:solidFill>
              </a:rPr>
              <a:t>Planning an effective PR campaign</a:t>
            </a:r>
          </a:p>
        </p:txBody>
      </p:sp>
      <p:sp>
        <p:nvSpPr>
          <p:cNvPr id="781315" name="Rectangle 3">
            <a:extLst>
              <a:ext uri="{FF2B5EF4-FFF2-40B4-BE49-F238E27FC236}">
                <a16:creationId xmlns:a16="http://schemas.microsoft.com/office/drawing/2014/main" id="{0C6FF917-D9D8-0CBB-BEE6-50C0140287EE}"/>
              </a:ext>
            </a:extLst>
          </p:cNvPr>
          <p:cNvSpPr>
            <a:spLocks noGrp="1" noChangeArrowheads="1"/>
          </p:cNvSpPr>
          <p:nvPr>
            <p:ph type="body" idx="1"/>
          </p:nvPr>
        </p:nvSpPr>
        <p:spPr/>
        <p:txBody>
          <a:bodyPr/>
          <a:lstStyle/>
          <a:p>
            <a:pPr algn="ctr">
              <a:buFont typeface="Wingdings" panose="05000000000000000000" pitchFamily="2" charset="2"/>
              <a:buNone/>
            </a:pPr>
            <a:r>
              <a:rPr lang="en-US" altLang="en-US" sz="3900"/>
              <a:t>PASS model </a:t>
            </a:r>
          </a:p>
          <a:p>
            <a:pPr algn="ctr">
              <a:buFont typeface="Wingdings" panose="05000000000000000000" pitchFamily="2" charset="2"/>
              <a:buNone/>
            </a:pPr>
            <a:r>
              <a:rPr lang="en-US" altLang="en-US" sz="3900"/>
              <a:t>+ </a:t>
            </a:r>
          </a:p>
          <a:p>
            <a:pPr algn="ctr">
              <a:buFont typeface="Wingdings" panose="05000000000000000000" pitchFamily="2" charset="2"/>
              <a:buNone/>
            </a:pPr>
            <a:r>
              <a:rPr lang="en-US" altLang="en-US" sz="3900"/>
              <a:t>Budget </a:t>
            </a:r>
          </a:p>
          <a:p>
            <a:pPr algn="ctr">
              <a:buFont typeface="Wingdings" panose="05000000000000000000" pitchFamily="2" charset="2"/>
              <a:buNone/>
            </a:pPr>
            <a:r>
              <a:rPr lang="en-US" altLang="en-US" sz="3900"/>
              <a:t>+ </a:t>
            </a:r>
          </a:p>
          <a:p>
            <a:pPr algn="ctr">
              <a:buFont typeface="Wingdings" panose="05000000000000000000" pitchFamily="2" charset="2"/>
              <a:buNone/>
            </a:pPr>
            <a:r>
              <a:rPr lang="en-US" altLang="en-US" sz="3900"/>
              <a:t>Evaluation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a:extLst>
              <a:ext uri="{FF2B5EF4-FFF2-40B4-BE49-F238E27FC236}">
                <a16:creationId xmlns:a16="http://schemas.microsoft.com/office/drawing/2014/main" id="{E8002AF2-C889-849A-2CE3-9B6F0ED7097F}"/>
              </a:ext>
            </a:extLst>
          </p:cNvPr>
          <p:cNvSpPr>
            <a:spLocks noGrp="1" noChangeArrowheads="1"/>
          </p:cNvSpPr>
          <p:nvPr>
            <p:ph type="title"/>
          </p:nvPr>
        </p:nvSpPr>
        <p:spPr>
          <a:xfrm>
            <a:off x="3048000" y="1"/>
            <a:ext cx="7010400" cy="1527175"/>
          </a:xfrm>
        </p:spPr>
        <p:txBody>
          <a:bodyPr/>
          <a:lstStyle/>
          <a:p>
            <a:pPr algn="ctr"/>
            <a:r>
              <a:rPr lang="en-US" altLang="en-US" sz="3800">
                <a:solidFill>
                  <a:srgbClr val="FF0000"/>
                </a:solidFill>
              </a:rPr>
              <a:t>Steps in Developing Effective Communications</a:t>
            </a:r>
          </a:p>
        </p:txBody>
      </p:sp>
      <p:sp>
        <p:nvSpPr>
          <p:cNvPr id="1779715" name="Rectangle 3">
            <a:extLst>
              <a:ext uri="{FF2B5EF4-FFF2-40B4-BE49-F238E27FC236}">
                <a16:creationId xmlns:a16="http://schemas.microsoft.com/office/drawing/2014/main" id="{13253A08-C820-FD18-0B9B-DC6CFF7C5989}"/>
              </a:ext>
            </a:extLst>
          </p:cNvPr>
          <p:cNvSpPr>
            <a:spLocks noChangeArrowheads="1"/>
          </p:cNvSpPr>
          <p:nvPr/>
        </p:nvSpPr>
        <p:spPr bwMode="auto">
          <a:xfrm>
            <a:off x="2438400" y="1600200"/>
            <a:ext cx="4800600" cy="609600"/>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buClrTx/>
              <a:buSzTx/>
              <a:buFontTx/>
              <a:buNone/>
            </a:pPr>
            <a:r>
              <a:rPr lang="en-US" altLang="en-US" sz="2800">
                <a:solidFill>
                  <a:srgbClr val="000046"/>
                </a:solidFill>
              </a:rPr>
              <a:t>Identify target audience</a:t>
            </a:r>
          </a:p>
        </p:txBody>
      </p:sp>
      <p:sp>
        <p:nvSpPr>
          <p:cNvPr id="1779716" name="Rectangle 4">
            <a:extLst>
              <a:ext uri="{FF2B5EF4-FFF2-40B4-BE49-F238E27FC236}">
                <a16:creationId xmlns:a16="http://schemas.microsoft.com/office/drawing/2014/main" id="{9A257483-E66D-5ADA-6CE3-CEFCCC67E861}"/>
              </a:ext>
            </a:extLst>
          </p:cNvPr>
          <p:cNvSpPr>
            <a:spLocks noChangeArrowheads="1"/>
          </p:cNvSpPr>
          <p:nvPr/>
        </p:nvSpPr>
        <p:spPr bwMode="auto">
          <a:xfrm>
            <a:off x="2971800" y="2286000"/>
            <a:ext cx="4800600" cy="609600"/>
          </a:xfrm>
          <a:prstGeom prst="rect">
            <a:avLst/>
          </a:prstGeom>
          <a:solidFill>
            <a:srgbClr val="7ED4A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buClrTx/>
              <a:buSzTx/>
              <a:buFontTx/>
              <a:buNone/>
            </a:pPr>
            <a:r>
              <a:rPr lang="en-US" altLang="en-US" sz="2800">
                <a:solidFill>
                  <a:srgbClr val="000046"/>
                </a:solidFill>
              </a:rPr>
              <a:t>Determine objectives</a:t>
            </a:r>
          </a:p>
        </p:txBody>
      </p:sp>
      <p:sp>
        <p:nvSpPr>
          <p:cNvPr id="1779717" name="Rectangle 5">
            <a:extLst>
              <a:ext uri="{FF2B5EF4-FFF2-40B4-BE49-F238E27FC236}">
                <a16:creationId xmlns:a16="http://schemas.microsoft.com/office/drawing/2014/main" id="{04FACA4A-3150-92A4-10B2-A012EBD75F5E}"/>
              </a:ext>
            </a:extLst>
          </p:cNvPr>
          <p:cNvSpPr>
            <a:spLocks noChangeArrowheads="1"/>
          </p:cNvSpPr>
          <p:nvPr/>
        </p:nvSpPr>
        <p:spPr bwMode="auto">
          <a:xfrm>
            <a:off x="3505200" y="2971800"/>
            <a:ext cx="4800600" cy="6096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buClrTx/>
              <a:buSzTx/>
              <a:buFontTx/>
              <a:buNone/>
            </a:pPr>
            <a:r>
              <a:rPr lang="en-US" altLang="en-US" sz="2800">
                <a:solidFill>
                  <a:srgbClr val="000046"/>
                </a:solidFill>
              </a:rPr>
              <a:t>Design communications</a:t>
            </a:r>
          </a:p>
        </p:txBody>
      </p:sp>
      <p:sp>
        <p:nvSpPr>
          <p:cNvPr id="1779718" name="Rectangle 6">
            <a:extLst>
              <a:ext uri="{FF2B5EF4-FFF2-40B4-BE49-F238E27FC236}">
                <a16:creationId xmlns:a16="http://schemas.microsoft.com/office/drawing/2014/main" id="{16659C41-75BD-CE5C-AC92-BBB097D82A00}"/>
              </a:ext>
            </a:extLst>
          </p:cNvPr>
          <p:cNvSpPr>
            <a:spLocks noChangeArrowheads="1"/>
          </p:cNvSpPr>
          <p:nvPr/>
        </p:nvSpPr>
        <p:spPr bwMode="auto">
          <a:xfrm>
            <a:off x="4038600" y="3657600"/>
            <a:ext cx="4800600" cy="609600"/>
          </a:xfrm>
          <a:prstGeom prst="rect">
            <a:avLst/>
          </a:prstGeom>
          <a:solidFill>
            <a:srgbClr val="C081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buClrTx/>
              <a:buSzTx/>
              <a:buFontTx/>
              <a:buNone/>
            </a:pPr>
            <a:r>
              <a:rPr lang="en-US" altLang="en-US" sz="2800">
                <a:solidFill>
                  <a:srgbClr val="000046"/>
                </a:solidFill>
              </a:rPr>
              <a:t>Select channels</a:t>
            </a:r>
          </a:p>
        </p:txBody>
      </p:sp>
      <p:sp>
        <p:nvSpPr>
          <p:cNvPr id="1779719" name="Rectangle 7">
            <a:extLst>
              <a:ext uri="{FF2B5EF4-FFF2-40B4-BE49-F238E27FC236}">
                <a16:creationId xmlns:a16="http://schemas.microsoft.com/office/drawing/2014/main" id="{98407BB7-8B69-0200-D418-6882BD4A8DEA}"/>
              </a:ext>
            </a:extLst>
          </p:cNvPr>
          <p:cNvSpPr>
            <a:spLocks noChangeArrowheads="1"/>
          </p:cNvSpPr>
          <p:nvPr/>
        </p:nvSpPr>
        <p:spPr bwMode="auto">
          <a:xfrm>
            <a:off x="4495800" y="4343400"/>
            <a:ext cx="4800600" cy="609600"/>
          </a:xfrm>
          <a:prstGeom prst="rect">
            <a:avLst/>
          </a:prstGeom>
          <a:solidFill>
            <a:srgbClr val="FFCC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buClrTx/>
              <a:buSzTx/>
              <a:buFontTx/>
              <a:buNone/>
            </a:pPr>
            <a:r>
              <a:rPr lang="en-US" altLang="en-US" sz="2800">
                <a:solidFill>
                  <a:srgbClr val="000046"/>
                </a:solidFill>
              </a:rPr>
              <a:t>Establish budget</a:t>
            </a:r>
          </a:p>
        </p:txBody>
      </p:sp>
      <p:sp>
        <p:nvSpPr>
          <p:cNvPr id="1779720" name="Rectangle 8">
            <a:extLst>
              <a:ext uri="{FF2B5EF4-FFF2-40B4-BE49-F238E27FC236}">
                <a16:creationId xmlns:a16="http://schemas.microsoft.com/office/drawing/2014/main" id="{E30A4758-9143-D518-253A-F0F5AD582281}"/>
              </a:ext>
            </a:extLst>
          </p:cNvPr>
          <p:cNvSpPr>
            <a:spLocks noChangeArrowheads="1"/>
          </p:cNvSpPr>
          <p:nvPr/>
        </p:nvSpPr>
        <p:spPr bwMode="auto">
          <a:xfrm>
            <a:off x="5105400" y="5029200"/>
            <a:ext cx="4800600" cy="609600"/>
          </a:xfrm>
          <a:prstGeom prst="rect">
            <a:avLst/>
          </a:prstGeom>
          <a:solidFill>
            <a:srgbClr val="FFFF6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buClrTx/>
              <a:buSzTx/>
              <a:buFontTx/>
              <a:buNone/>
            </a:pPr>
            <a:r>
              <a:rPr lang="en-US" altLang="en-US" sz="2800">
                <a:solidFill>
                  <a:srgbClr val="000046"/>
                </a:solidFill>
              </a:rPr>
              <a:t>Decide on media mix</a:t>
            </a:r>
          </a:p>
        </p:txBody>
      </p:sp>
      <p:sp>
        <p:nvSpPr>
          <p:cNvPr id="1779721" name="Rectangle 9">
            <a:extLst>
              <a:ext uri="{FF2B5EF4-FFF2-40B4-BE49-F238E27FC236}">
                <a16:creationId xmlns:a16="http://schemas.microsoft.com/office/drawing/2014/main" id="{A9ED3D1C-13C2-FF20-5234-D770239DA3AC}"/>
              </a:ext>
            </a:extLst>
          </p:cNvPr>
          <p:cNvSpPr>
            <a:spLocks noChangeArrowheads="1"/>
          </p:cNvSpPr>
          <p:nvPr/>
        </p:nvSpPr>
        <p:spPr bwMode="auto">
          <a:xfrm>
            <a:off x="5638800" y="5715000"/>
            <a:ext cx="4800600" cy="609600"/>
          </a:xfrm>
          <a:prstGeom prst="rect">
            <a:avLst/>
          </a:prstGeom>
          <a:solidFill>
            <a:srgbClr val="9AB3E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buClrTx/>
              <a:buSzTx/>
              <a:buFontTx/>
              <a:buNone/>
            </a:pPr>
            <a:r>
              <a:rPr lang="en-US" altLang="en-US" sz="2800">
                <a:solidFill>
                  <a:srgbClr val="000046"/>
                </a:solidFill>
              </a:rPr>
              <a:t>Measure results/ manage IMC</a:t>
            </a:r>
          </a:p>
        </p:txBody>
      </p:sp>
      <p:cxnSp>
        <p:nvCxnSpPr>
          <p:cNvPr id="1779722" name="AutoShape 10">
            <a:extLst>
              <a:ext uri="{FF2B5EF4-FFF2-40B4-BE49-F238E27FC236}">
                <a16:creationId xmlns:a16="http://schemas.microsoft.com/office/drawing/2014/main" id="{AB353FA2-1B89-1FDE-8D30-1705EA934A99}"/>
              </a:ext>
            </a:extLst>
          </p:cNvPr>
          <p:cNvCxnSpPr>
            <a:cxnSpLocks noChangeShapeType="1"/>
            <a:endCxn id="1779716" idx="1"/>
          </p:cNvCxnSpPr>
          <p:nvPr/>
        </p:nvCxnSpPr>
        <p:spPr bwMode="auto">
          <a:xfrm rot="16200000" flipH="1">
            <a:off x="2324100" y="1943100"/>
            <a:ext cx="685800" cy="609600"/>
          </a:xfrm>
          <a:prstGeom prst="bentConnector2">
            <a:avLst/>
          </a:prstGeom>
          <a:noFill/>
          <a:ln w="9525">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9723" name="AutoShape 11">
            <a:extLst>
              <a:ext uri="{FF2B5EF4-FFF2-40B4-BE49-F238E27FC236}">
                <a16:creationId xmlns:a16="http://schemas.microsoft.com/office/drawing/2014/main" id="{7CF1CE11-56AC-D77F-B90C-297AD695696E}"/>
              </a:ext>
            </a:extLst>
          </p:cNvPr>
          <p:cNvCxnSpPr>
            <a:cxnSpLocks noChangeShapeType="1"/>
            <a:stCxn id="1779716" idx="1"/>
            <a:endCxn id="1779717" idx="1"/>
          </p:cNvCxnSpPr>
          <p:nvPr/>
        </p:nvCxnSpPr>
        <p:spPr bwMode="auto">
          <a:xfrm rot="10800000" flipH="1" flipV="1">
            <a:off x="2971800" y="2590800"/>
            <a:ext cx="533400" cy="685800"/>
          </a:xfrm>
          <a:prstGeom prst="bentConnector3">
            <a:avLst>
              <a:gd name="adj1" fmla="val -42856"/>
            </a:avLst>
          </a:prstGeom>
          <a:noFill/>
          <a:ln w="9525">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9724" name="AutoShape 12">
            <a:extLst>
              <a:ext uri="{FF2B5EF4-FFF2-40B4-BE49-F238E27FC236}">
                <a16:creationId xmlns:a16="http://schemas.microsoft.com/office/drawing/2014/main" id="{7301BA45-CFE4-CF17-0ED3-E58A01CFFDED}"/>
              </a:ext>
            </a:extLst>
          </p:cNvPr>
          <p:cNvCxnSpPr>
            <a:cxnSpLocks noChangeShapeType="1"/>
            <a:stCxn id="1779717" idx="1"/>
            <a:endCxn id="1779718" idx="1"/>
          </p:cNvCxnSpPr>
          <p:nvPr/>
        </p:nvCxnSpPr>
        <p:spPr bwMode="auto">
          <a:xfrm rot="10800000" flipH="1" flipV="1">
            <a:off x="3505200" y="3276600"/>
            <a:ext cx="533400" cy="685800"/>
          </a:xfrm>
          <a:prstGeom prst="bentConnector3">
            <a:avLst>
              <a:gd name="adj1" fmla="val -42856"/>
            </a:avLst>
          </a:prstGeom>
          <a:noFill/>
          <a:ln w="9525">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9725" name="AutoShape 13">
            <a:extLst>
              <a:ext uri="{FF2B5EF4-FFF2-40B4-BE49-F238E27FC236}">
                <a16:creationId xmlns:a16="http://schemas.microsoft.com/office/drawing/2014/main" id="{CD8210AF-6440-E50D-9D92-F0E270FB60BE}"/>
              </a:ext>
            </a:extLst>
          </p:cNvPr>
          <p:cNvCxnSpPr>
            <a:cxnSpLocks noChangeShapeType="1"/>
            <a:stCxn id="1779718" idx="1"/>
            <a:endCxn id="1779719" idx="1"/>
          </p:cNvCxnSpPr>
          <p:nvPr/>
        </p:nvCxnSpPr>
        <p:spPr bwMode="auto">
          <a:xfrm rot="10800000" flipH="1" flipV="1">
            <a:off x="4038600" y="3962400"/>
            <a:ext cx="457200" cy="685800"/>
          </a:xfrm>
          <a:prstGeom prst="bentConnector3">
            <a:avLst>
              <a:gd name="adj1" fmla="val -50000"/>
            </a:avLst>
          </a:prstGeom>
          <a:noFill/>
          <a:ln w="9525">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9726" name="AutoShape 14">
            <a:extLst>
              <a:ext uri="{FF2B5EF4-FFF2-40B4-BE49-F238E27FC236}">
                <a16:creationId xmlns:a16="http://schemas.microsoft.com/office/drawing/2014/main" id="{561BF086-B75B-B358-0B97-A96CEF9279F9}"/>
              </a:ext>
            </a:extLst>
          </p:cNvPr>
          <p:cNvCxnSpPr>
            <a:cxnSpLocks noChangeShapeType="1"/>
            <a:stCxn id="1779719" idx="1"/>
            <a:endCxn id="1779720" idx="1"/>
          </p:cNvCxnSpPr>
          <p:nvPr/>
        </p:nvCxnSpPr>
        <p:spPr bwMode="auto">
          <a:xfrm rot="10800000" flipH="1" flipV="1">
            <a:off x="4495800" y="4648200"/>
            <a:ext cx="609600" cy="685800"/>
          </a:xfrm>
          <a:prstGeom prst="bentConnector3">
            <a:avLst>
              <a:gd name="adj1" fmla="val -37500"/>
            </a:avLst>
          </a:prstGeom>
          <a:noFill/>
          <a:ln w="9525">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9727" name="AutoShape 15">
            <a:extLst>
              <a:ext uri="{FF2B5EF4-FFF2-40B4-BE49-F238E27FC236}">
                <a16:creationId xmlns:a16="http://schemas.microsoft.com/office/drawing/2014/main" id="{FE60AE66-E96A-2EBA-7BA3-A7D46B69D519}"/>
              </a:ext>
            </a:extLst>
          </p:cNvPr>
          <p:cNvCxnSpPr>
            <a:cxnSpLocks noChangeShapeType="1"/>
            <a:stCxn id="1779720" idx="1"/>
            <a:endCxn id="1779721" idx="1"/>
          </p:cNvCxnSpPr>
          <p:nvPr/>
        </p:nvCxnSpPr>
        <p:spPr bwMode="auto">
          <a:xfrm rot="10800000" flipH="1" flipV="1">
            <a:off x="5105400" y="5334000"/>
            <a:ext cx="533400" cy="685800"/>
          </a:xfrm>
          <a:prstGeom prst="bentConnector3">
            <a:avLst>
              <a:gd name="adj1" fmla="val -42856"/>
            </a:avLst>
          </a:prstGeom>
          <a:noFill/>
          <a:ln w="9525">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79715"/>
                                        </p:tgtEl>
                                        <p:attrNameLst>
                                          <p:attrName>style.visibility</p:attrName>
                                        </p:attrNameLst>
                                      </p:cBhvr>
                                      <p:to>
                                        <p:strVal val="visible"/>
                                      </p:to>
                                    </p:set>
                                    <p:animEffect transition="in" filter="blinds(horizontal)">
                                      <p:cBhvr>
                                        <p:cTn id="7" dur="500"/>
                                        <p:tgtEl>
                                          <p:spTgt spid="17797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79722"/>
                                        </p:tgtEl>
                                        <p:attrNameLst>
                                          <p:attrName>style.visibility</p:attrName>
                                        </p:attrNameLst>
                                      </p:cBhvr>
                                      <p:to>
                                        <p:strVal val="visible"/>
                                      </p:to>
                                    </p:set>
                                    <p:animEffect transition="in" filter="blinds(horizontal)">
                                      <p:cBhvr>
                                        <p:cTn id="12" dur="500"/>
                                        <p:tgtEl>
                                          <p:spTgt spid="1779722"/>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1779716">
                                            <p:txEl>
                                              <p:pRg st="0" end="0"/>
                                            </p:txEl>
                                          </p:spTgt>
                                        </p:tgtEl>
                                        <p:attrNameLst>
                                          <p:attrName>style.visibility</p:attrName>
                                        </p:attrNameLst>
                                      </p:cBhvr>
                                      <p:to>
                                        <p:strVal val="visible"/>
                                      </p:to>
                                    </p:set>
                                    <p:animEffect transition="in" filter="blinds(horizontal)">
                                      <p:cBhvr>
                                        <p:cTn id="16" dur="500"/>
                                        <p:tgtEl>
                                          <p:spTgt spid="1779716">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779723"/>
                                        </p:tgtEl>
                                        <p:attrNameLst>
                                          <p:attrName>style.visibility</p:attrName>
                                        </p:attrNameLst>
                                      </p:cBhvr>
                                      <p:to>
                                        <p:strVal val="visible"/>
                                      </p:to>
                                    </p:set>
                                    <p:animEffect transition="in" filter="blinds(horizontal)">
                                      <p:cBhvr>
                                        <p:cTn id="21" dur="500"/>
                                        <p:tgtEl>
                                          <p:spTgt spid="1779723"/>
                                        </p:tgtEl>
                                      </p:cBhvr>
                                    </p:animEffect>
                                  </p:childTnLst>
                                </p:cTn>
                              </p:par>
                            </p:childTnLst>
                          </p:cTn>
                        </p:par>
                        <p:par>
                          <p:cTn id="22" fill="hold" nodeType="afterGroup">
                            <p:stCondLst>
                              <p:cond delay="500"/>
                            </p:stCondLst>
                            <p:childTnLst>
                              <p:par>
                                <p:cTn id="23" presetID="3" presetClass="entr" presetSubtype="10" fill="hold" nodeType="afterEffect">
                                  <p:stCondLst>
                                    <p:cond delay="0"/>
                                  </p:stCondLst>
                                  <p:childTnLst>
                                    <p:set>
                                      <p:cBhvr>
                                        <p:cTn id="24" dur="1" fill="hold">
                                          <p:stCondLst>
                                            <p:cond delay="0"/>
                                          </p:stCondLst>
                                        </p:cTn>
                                        <p:tgtEl>
                                          <p:spTgt spid="1779717"/>
                                        </p:tgtEl>
                                        <p:attrNameLst>
                                          <p:attrName>style.visibility</p:attrName>
                                        </p:attrNameLst>
                                      </p:cBhvr>
                                      <p:to>
                                        <p:strVal val="visible"/>
                                      </p:to>
                                    </p:set>
                                    <p:animEffect transition="in" filter="blinds(horizontal)">
                                      <p:cBhvr>
                                        <p:cTn id="25" dur="500"/>
                                        <p:tgtEl>
                                          <p:spTgt spid="177971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779724"/>
                                        </p:tgtEl>
                                        <p:attrNameLst>
                                          <p:attrName>style.visibility</p:attrName>
                                        </p:attrNameLst>
                                      </p:cBhvr>
                                      <p:to>
                                        <p:strVal val="visible"/>
                                      </p:to>
                                    </p:set>
                                    <p:animEffect transition="in" filter="blinds(horizontal)">
                                      <p:cBhvr>
                                        <p:cTn id="30" dur="500"/>
                                        <p:tgtEl>
                                          <p:spTgt spid="1779724"/>
                                        </p:tgtEl>
                                      </p:cBhvr>
                                    </p:animEffect>
                                  </p:childTnLst>
                                </p:cTn>
                              </p:par>
                            </p:childTnLst>
                          </p:cTn>
                        </p:par>
                        <p:par>
                          <p:cTn id="31" fill="hold" nodeType="afterGroup">
                            <p:stCondLst>
                              <p:cond delay="500"/>
                            </p:stCondLst>
                            <p:childTnLst>
                              <p:par>
                                <p:cTn id="32" presetID="3" presetClass="entr" presetSubtype="10" fill="hold" nodeType="afterEffect">
                                  <p:stCondLst>
                                    <p:cond delay="0"/>
                                  </p:stCondLst>
                                  <p:childTnLst>
                                    <p:set>
                                      <p:cBhvr>
                                        <p:cTn id="33" dur="1" fill="hold">
                                          <p:stCondLst>
                                            <p:cond delay="0"/>
                                          </p:stCondLst>
                                        </p:cTn>
                                        <p:tgtEl>
                                          <p:spTgt spid="1779718"/>
                                        </p:tgtEl>
                                        <p:attrNameLst>
                                          <p:attrName>style.visibility</p:attrName>
                                        </p:attrNameLst>
                                      </p:cBhvr>
                                      <p:to>
                                        <p:strVal val="visible"/>
                                      </p:to>
                                    </p:set>
                                    <p:animEffect transition="in" filter="blinds(horizontal)">
                                      <p:cBhvr>
                                        <p:cTn id="34" dur="500"/>
                                        <p:tgtEl>
                                          <p:spTgt spid="17797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1779725"/>
                                        </p:tgtEl>
                                        <p:attrNameLst>
                                          <p:attrName>style.visibility</p:attrName>
                                        </p:attrNameLst>
                                      </p:cBhvr>
                                      <p:to>
                                        <p:strVal val="visible"/>
                                      </p:to>
                                    </p:set>
                                    <p:animEffect transition="in" filter="blinds(horizontal)">
                                      <p:cBhvr>
                                        <p:cTn id="39" dur="500"/>
                                        <p:tgtEl>
                                          <p:spTgt spid="1779725"/>
                                        </p:tgtEl>
                                      </p:cBhvr>
                                    </p:animEffect>
                                  </p:childTnLst>
                                </p:cTn>
                              </p:par>
                            </p:childTnLst>
                          </p:cTn>
                        </p:par>
                        <p:par>
                          <p:cTn id="40" fill="hold" nodeType="afterGroup">
                            <p:stCondLst>
                              <p:cond delay="500"/>
                            </p:stCondLst>
                            <p:childTnLst>
                              <p:par>
                                <p:cTn id="41" presetID="3" presetClass="entr" presetSubtype="10" fill="hold" nodeType="afterEffect">
                                  <p:stCondLst>
                                    <p:cond delay="0"/>
                                  </p:stCondLst>
                                  <p:childTnLst>
                                    <p:set>
                                      <p:cBhvr>
                                        <p:cTn id="42" dur="1" fill="hold">
                                          <p:stCondLst>
                                            <p:cond delay="0"/>
                                          </p:stCondLst>
                                        </p:cTn>
                                        <p:tgtEl>
                                          <p:spTgt spid="1779719"/>
                                        </p:tgtEl>
                                        <p:attrNameLst>
                                          <p:attrName>style.visibility</p:attrName>
                                        </p:attrNameLst>
                                      </p:cBhvr>
                                      <p:to>
                                        <p:strVal val="visible"/>
                                      </p:to>
                                    </p:set>
                                    <p:animEffect transition="in" filter="blinds(horizontal)">
                                      <p:cBhvr>
                                        <p:cTn id="43" dur="500"/>
                                        <p:tgtEl>
                                          <p:spTgt spid="177971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1779726"/>
                                        </p:tgtEl>
                                        <p:attrNameLst>
                                          <p:attrName>style.visibility</p:attrName>
                                        </p:attrNameLst>
                                      </p:cBhvr>
                                      <p:to>
                                        <p:strVal val="visible"/>
                                      </p:to>
                                    </p:set>
                                    <p:animEffect transition="in" filter="blinds(horizontal)">
                                      <p:cBhvr>
                                        <p:cTn id="48" dur="500"/>
                                        <p:tgtEl>
                                          <p:spTgt spid="1779726"/>
                                        </p:tgtEl>
                                      </p:cBhvr>
                                    </p:animEffect>
                                  </p:childTnLst>
                                </p:cTn>
                              </p:par>
                            </p:childTnLst>
                          </p:cTn>
                        </p:par>
                        <p:par>
                          <p:cTn id="49" fill="hold" nodeType="afterGroup">
                            <p:stCondLst>
                              <p:cond delay="500"/>
                            </p:stCondLst>
                            <p:childTnLst>
                              <p:par>
                                <p:cTn id="50" presetID="3" presetClass="entr" presetSubtype="10" fill="hold" nodeType="afterEffect">
                                  <p:stCondLst>
                                    <p:cond delay="0"/>
                                  </p:stCondLst>
                                  <p:childTnLst>
                                    <p:set>
                                      <p:cBhvr>
                                        <p:cTn id="51" dur="1" fill="hold">
                                          <p:stCondLst>
                                            <p:cond delay="0"/>
                                          </p:stCondLst>
                                        </p:cTn>
                                        <p:tgtEl>
                                          <p:spTgt spid="1779720"/>
                                        </p:tgtEl>
                                        <p:attrNameLst>
                                          <p:attrName>style.visibility</p:attrName>
                                        </p:attrNameLst>
                                      </p:cBhvr>
                                      <p:to>
                                        <p:strVal val="visible"/>
                                      </p:to>
                                    </p:set>
                                    <p:animEffect transition="in" filter="blinds(horizontal)">
                                      <p:cBhvr>
                                        <p:cTn id="52" dur="500"/>
                                        <p:tgtEl>
                                          <p:spTgt spid="177972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779727"/>
                                        </p:tgtEl>
                                        <p:attrNameLst>
                                          <p:attrName>style.visibility</p:attrName>
                                        </p:attrNameLst>
                                      </p:cBhvr>
                                      <p:to>
                                        <p:strVal val="visible"/>
                                      </p:to>
                                    </p:set>
                                    <p:animEffect transition="in" filter="blinds(horizontal)">
                                      <p:cBhvr>
                                        <p:cTn id="57" dur="500"/>
                                        <p:tgtEl>
                                          <p:spTgt spid="1779727"/>
                                        </p:tgtEl>
                                      </p:cBhvr>
                                    </p:animEffect>
                                  </p:childTnLst>
                                </p:cTn>
                              </p:par>
                            </p:childTnLst>
                          </p:cTn>
                        </p:par>
                        <p:par>
                          <p:cTn id="58" fill="hold" nodeType="afterGroup">
                            <p:stCondLst>
                              <p:cond delay="500"/>
                            </p:stCondLst>
                            <p:childTnLst>
                              <p:par>
                                <p:cTn id="59" presetID="3" presetClass="entr" presetSubtype="10" fill="hold" nodeType="afterEffect">
                                  <p:stCondLst>
                                    <p:cond delay="0"/>
                                  </p:stCondLst>
                                  <p:childTnLst>
                                    <p:set>
                                      <p:cBhvr>
                                        <p:cTn id="60" dur="1" fill="hold">
                                          <p:stCondLst>
                                            <p:cond delay="0"/>
                                          </p:stCondLst>
                                        </p:cTn>
                                        <p:tgtEl>
                                          <p:spTgt spid="1779721"/>
                                        </p:tgtEl>
                                        <p:attrNameLst>
                                          <p:attrName>style.visibility</p:attrName>
                                        </p:attrNameLst>
                                      </p:cBhvr>
                                      <p:to>
                                        <p:strVal val="visible"/>
                                      </p:to>
                                    </p:set>
                                    <p:animEffect transition="in" filter="blinds(horizontal)">
                                      <p:cBhvr>
                                        <p:cTn id="61" dur="500"/>
                                        <p:tgtEl>
                                          <p:spTgt spid="1779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9715" grpId="0" animBg="1"/>
      <p:bldP spid="1779717" grpId="0" animBg="1"/>
      <p:bldP spid="1779718" grpId="0" animBg="1"/>
      <p:bldP spid="1779719" grpId="0" animBg="1"/>
      <p:bldP spid="1779720" grpId="0" animBg="1"/>
      <p:bldP spid="17797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ACAFF7DF-5414-67DB-C0D5-1EBDB1093335}"/>
              </a:ext>
            </a:extLst>
          </p:cNvPr>
          <p:cNvSpPr>
            <a:spLocks noGrp="1" noChangeArrowheads="1"/>
          </p:cNvSpPr>
          <p:nvPr>
            <p:ph type="title"/>
          </p:nvPr>
        </p:nvSpPr>
        <p:spPr/>
        <p:txBody>
          <a:bodyPr/>
          <a:lstStyle/>
          <a:p>
            <a:r>
              <a:rPr lang="en-US" altLang="en-US">
                <a:solidFill>
                  <a:srgbClr val="FF0000"/>
                </a:solidFill>
              </a:rPr>
              <a:t>Measuring PR activities </a:t>
            </a:r>
          </a:p>
        </p:txBody>
      </p:sp>
      <p:sp>
        <p:nvSpPr>
          <p:cNvPr id="784387" name="Rectangle 3">
            <a:extLst>
              <a:ext uri="{FF2B5EF4-FFF2-40B4-BE49-F238E27FC236}">
                <a16:creationId xmlns:a16="http://schemas.microsoft.com/office/drawing/2014/main" id="{4F4E8F68-DF07-583D-5249-1CC5206A5FAF}"/>
              </a:ext>
            </a:extLst>
          </p:cNvPr>
          <p:cNvSpPr>
            <a:spLocks noGrp="1" noChangeArrowheads="1"/>
          </p:cNvSpPr>
          <p:nvPr>
            <p:ph type="body" idx="1"/>
          </p:nvPr>
        </p:nvSpPr>
        <p:spPr>
          <a:xfrm>
            <a:off x="1600200" y="1600200"/>
            <a:ext cx="8458200" cy="4572000"/>
          </a:xfrm>
        </p:spPr>
        <p:txBody>
          <a:bodyPr/>
          <a:lstStyle/>
          <a:p>
            <a:pPr marL="533400" indent="-533400">
              <a:buNone/>
            </a:pPr>
            <a:r>
              <a:rPr lang="en-US" altLang="en-US" sz="2600"/>
              <a:t>Haywood suggested commonly used measures of results:</a:t>
            </a:r>
          </a:p>
          <a:p>
            <a:pPr marL="533400" indent="-533400">
              <a:buNone/>
            </a:pPr>
            <a:r>
              <a:rPr lang="en-US" altLang="en-US" sz="2600"/>
              <a:t>1-Budget:</a:t>
            </a:r>
          </a:p>
          <a:p>
            <a:pPr marL="533400" indent="-533400">
              <a:buNone/>
            </a:pPr>
            <a:r>
              <a:rPr lang="en-US" altLang="en-US" sz="2600"/>
              <a:t> an assessment of whether the planned PR activity has been achieved within the budget or not</a:t>
            </a:r>
          </a:p>
          <a:p>
            <a:pPr marL="533400" indent="-533400">
              <a:buNone/>
            </a:pPr>
            <a:endParaRPr lang="en-US" altLang="en-US" sz="2600"/>
          </a:p>
          <a:p>
            <a:pPr marL="533400" indent="-533400">
              <a:buNone/>
            </a:pPr>
            <a:r>
              <a:rPr lang="en-US" altLang="en-US" sz="2600"/>
              <a:t>2-Awareness:</a:t>
            </a:r>
          </a:p>
          <a:p>
            <a:pPr marL="533400" indent="-533400">
              <a:buNone/>
            </a:pPr>
            <a:r>
              <a:rPr lang="en-US" altLang="en-US" sz="2600"/>
              <a:t> through a range of marketing research activities </a:t>
            </a:r>
          </a:p>
          <a:p>
            <a:pPr marL="533400" indent="-533400">
              <a:buNone/>
            </a:pPr>
            <a:r>
              <a:rPr lang="en-US" altLang="en-US" sz="2600"/>
              <a:t>3-Attitude </a:t>
            </a:r>
          </a:p>
          <a:p>
            <a:pPr marL="533400" indent="-533400">
              <a:buNone/>
            </a:pPr>
            <a:r>
              <a:rPr lang="en-US" altLang="en-US" sz="2600"/>
              <a:t> </a:t>
            </a:r>
          </a:p>
          <a:p>
            <a:pPr marL="533400" indent="-533400">
              <a:buNone/>
            </a:pPr>
            <a:endParaRPr lang="en-US" altLang="en-US" sz="2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Title 1">
            <a:extLst>
              <a:ext uri="{FF2B5EF4-FFF2-40B4-BE49-F238E27FC236}">
                <a16:creationId xmlns:a16="http://schemas.microsoft.com/office/drawing/2014/main" id="{EC7DEFCA-F11A-E976-4A7E-339269176B16}"/>
              </a:ext>
            </a:extLst>
          </p:cNvPr>
          <p:cNvSpPr>
            <a:spLocks noGrp="1" noChangeArrowheads="1"/>
          </p:cNvSpPr>
          <p:nvPr>
            <p:ph type="title"/>
          </p:nvPr>
        </p:nvSpPr>
        <p:spPr/>
        <p:txBody>
          <a:bodyPr/>
          <a:lstStyle/>
          <a:p>
            <a:r>
              <a:rPr lang="en-US" altLang="en-US"/>
              <a:t>Sales promotion </a:t>
            </a:r>
          </a:p>
        </p:txBody>
      </p:sp>
      <p:sp>
        <p:nvSpPr>
          <p:cNvPr id="734211" name="Content Placeholder 2">
            <a:extLst>
              <a:ext uri="{FF2B5EF4-FFF2-40B4-BE49-F238E27FC236}">
                <a16:creationId xmlns:a16="http://schemas.microsoft.com/office/drawing/2014/main" id="{4D46B872-4085-6D81-55F0-881D50F1AD3E}"/>
              </a:ext>
            </a:extLst>
          </p:cNvPr>
          <p:cNvSpPr>
            <a:spLocks noGrp="1" noChangeArrowheads="1"/>
          </p:cNvSpPr>
          <p:nvPr>
            <p:ph idx="1"/>
          </p:nvPr>
        </p:nvSpPr>
        <p:spPr>
          <a:xfrm>
            <a:off x="1600200" y="1905000"/>
            <a:ext cx="8839200" cy="4114800"/>
          </a:xfrm>
        </p:spPr>
        <p:txBody>
          <a:bodyPr/>
          <a:lstStyle/>
          <a:p>
            <a:r>
              <a:rPr lang="en-US" altLang="en-US"/>
              <a:t>B2b or b2c</a:t>
            </a:r>
          </a:p>
          <a:p>
            <a:r>
              <a:rPr lang="en-US" altLang="en-US"/>
              <a:t>B2C   con</a:t>
            </a:r>
            <a:r>
              <a:rPr lang="en-US" altLang="en-US">
                <a:solidFill>
                  <a:srgbClr val="FF0000"/>
                </a:solidFill>
              </a:rPr>
              <a:t>test</a:t>
            </a:r>
            <a:r>
              <a:rPr lang="en-US" altLang="en-US"/>
              <a:t> / sweepstake</a:t>
            </a:r>
          </a:p>
          <a:p>
            <a:endParaRPr lang="en-US" altLang="en-US"/>
          </a:p>
          <a:p>
            <a:r>
              <a:rPr lang="en-US" altLang="en-US"/>
              <a:t>B2b  bonus / discount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a:extLst>
              <a:ext uri="{FF2B5EF4-FFF2-40B4-BE49-F238E27FC236}">
                <a16:creationId xmlns:a16="http://schemas.microsoft.com/office/drawing/2014/main" id="{921FF678-3835-B9B0-E503-EF3FE6054B4B}"/>
              </a:ext>
            </a:extLst>
          </p:cNvPr>
          <p:cNvSpPr>
            <a:spLocks noGrp="1" noChangeArrowheads="1"/>
          </p:cNvSpPr>
          <p:nvPr>
            <p:ph type="title"/>
          </p:nvPr>
        </p:nvSpPr>
        <p:spPr/>
        <p:txBody>
          <a:bodyPr/>
          <a:lstStyle/>
          <a:p>
            <a:endParaRPr lang="en-US" altLang="en-US"/>
          </a:p>
        </p:txBody>
      </p:sp>
      <p:pic>
        <p:nvPicPr>
          <p:cNvPr id="785411" name="Picture 3" descr="logo">
            <a:extLst>
              <a:ext uri="{FF2B5EF4-FFF2-40B4-BE49-F238E27FC236}">
                <a16:creationId xmlns:a16="http://schemas.microsoft.com/office/drawing/2014/main" id="{F187DE08-8987-5E78-08C4-3F04AE3D26D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00400" y="1454151"/>
            <a:ext cx="5257800" cy="4632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a:extLst>
              <a:ext uri="{FF2B5EF4-FFF2-40B4-BE49-F238E27FC236}">
                <a16:creationId xmlns:a16="http://schemas.microsoft.com/office/drawing/2014/main" id="{E616A986-36BD-FDCA-3344-544699C6D968}"/>
              </a:ext>
            </a:extLst>
          </p:cNvPr>
          <p:cNvSpPr>
            <a:spLocks noGrp="1" noChangeArrowheads="1"/>
          </p:cNvSpPr>
          <p:nvPr>
            <p:ph type="title"/>
          </p:nvPr>
        </p:nvSpPr>
        <p:spPr/>
        <p:txBody>
          <a:bodyPr/>
          <a:lstStyle/>
          <a:p>
            <a:endParaRPr lang="en-US" altLang="en-US"/>
          </a:p>
        </p:txBody>
      </p:sp>
      <p:sp>
        <p:nvSpPr>
          <p:cNvPr id="786435" name="Rectangle 3">
            <a:extLst>
              <a:ext uri="{FF2B5EF4-FFF2-40B4-BE49-F238E27FC236}">
                <a16:creationId xmlns:a16="http://schemas.microsoft.com/office/drawing/2014/main" id="{6F37DE13-0459-474C-3CE4-C1FC9B42FCA9}"/>
              </a:ext>
            </a:extLst>
          </p:cNvPr>
          <p:cNvSpPr>
            <a:spLocks noGrp="1" noChangeArrowheads="1"/>
          </p:cNvSpPr>
          <p:nvPr>
            <p:ph type="body" idx="1"/>
          </p:nvPr>
        </p:nvSpPr>
        <p:spPr/>
        <p:txBody>
          <a:bodyPr/>
          <a:lstStyle/>
          <a:p>
            <a:endParaRPr lang="en-US" altLang="en-US"/>
          </a:p>
        </p:txBody>
      </p:sp>
      <p:pic>
        <p:nvPicPr>
          <p:cNvPr id="786436" name="Picture 4" descr="shell_logo">
            <a:extLst>
              <a:ext uri="{FF2B5EF4-FFF2-40B4-BE49-F238E27FC236}">
                <a16:creationId xmlns:a16="http://schemas.microsoft.com/office/drawing/2014/main" id="{15B444B6-1142-E0D7-434B-A0761D4A0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235076"/>
            <a:ext cx="51816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a:extLst>
              <a:ext uri="{FF2B5EF4-FFF2-40B4-BE49-F238E27FC236}">
                <a16:creationId xmlns:a16="http://schemas.microsoft.com/office/drawing/2014/main" id="{39783A6F-0B3C-09AE-00C3-14A27FBB30D6}"/>
              </a:ext>
            </a:extLst>
          </p:cNvPr>
          <p:cNvSpPr>
            <a:spLocks noGrp="1" noChangeArrowheads="1"/>
          </p:cNvSpPr>
          <p:nvPr>
            <p:ph type="title"/>
          </p:nvPr>
        </p:nvSpPr>
        <p:spPr/>
        <p:txBody>
          <a:bodyPr/>
          <a:lstStyle/>
          <a:p>
            <a:endParaRPr lang="en-US" altLang="en-US"/>
          </a:p>
        </p:txBody>
      </p:sp>
      <p:sp>
        <p:nvSpPr>
          <p:cNvPr id="787459" name="Rectangle 3">
            <a:extLst>
              <a:ext uri="{FF2B5EF4-FFF2-40B4-BE49-F238E27FC236}">
                <a16:creationId xmlns:a16="http://schemas.microsoft.com/office/drawing/2014/main" id="{BCDED095-05F6-CC83-F744-2B42706C2443}"/>
              </a:ext>
            </a:extLst>
          </p:cNvPr>
          <p:cNvSpPr>
            <a:spLocks noGrp="1" noChangeArrowheads="1"/>
          </p:cNvSpPr>
          <p:nvPr>
            <p:ph type="body" idx="1"/>
          </p:nvPr>
        </p:nvSpPr>
        <p:spPr/>
        <p:txBody>
          <a:bodyPr/>
          <a:lstStyle/>
          <a:p>
            <a:endParaRPr lang="en-US" altLang="en-US"/>
          </a:p>
        </p:txBody>
      </p:sp>
      <p:pic>
        <p:nvPicPr>
          <p:cNvPr id="787460" name="Picture 4" descr="_1312479_nike">
            <a:extLst>
              <a:ext uri="{FF2B5EF4-FFF2-40B4-BE49-F238E27FC236}">
                <a16:creationId xmlns:a16="http://schemas.microsoft.com/office/drawing/2014/main" id="{4E7FF6E9-1C58-602A-2B30-FDBEC3606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0" y="914400"/>
            <a:ext cx="4191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a:extLst>
              <a:ext uri="{FF2B5EF4-FFF2-40B4-BE49-F238E27FC236}">
                <a16:creationId xmlns:a16="http://schemas.microsoft.com/office/drawing/2014/main" id="{B27E07CD-1FDB-358F-B5B8-4C1E5FE137A6}"/>
              </a:ext>
            </a:extLst>
          </p:cNvPr>
          <p:cNvSpPr>
            <a:spLocks noGrp="1" noChangeArrowheads="1"/>
          </p:cNvSpPr>
          <p:nvPr>
            <p:ph type="title"/>
          </p:nvPr>
        </p:nvSpPr>
        <p:spPr/>
        <p:txBody>
          <a:bodyPr/>
          <a:lstStyle/>
          <a:p>
            <a:pPr algn="ctr"/>
            <a:r>
              <a:rPr lang="en-US" altLang="en-US">
                <a:solidFill>
                  <a:srgbClr val="FF0000"/>
                </a:solidFill>
              </a:rPr>
              <a:t>Logo</a:t>
            </a:r>
          </a:p>
        </p:txBody>
      </p:sp>
      <p:sp>
        <p:nvSpPr>
          <p:cNvPr id="788483" name="Rectangle 3">
            <a:extLst>
              <a:ext uri="{FF2B5EF4-FFF2-40B4-BE49-F238E27FC236}">
                <a16:creationId xmlns:a16="http://schemas.microsoft.com/office/drawing/2014/main" id="{E01F8C91-2C5C-359D-F0C0-3726A3BDE202}"/>
              </a:ext>
            </a:extLst>
          </p:cNvPr>
          <p:cNvSpPr>
            <a:spLocks noGrp="1" noChangeArrowheads="1"/>
          </p:cNvSpPr>
          <p:nvPr>
            <p:ph type="body" idx="1"/>
          </p:nvPr>
        </p:nvSpPr>
        <p:spPr>
          <a:xfrm>
            <a:off x="1600200" y="1905000"/>
            <a:ext cx="8915400" cy="4114800"/>
          </a:xfrm>
        </p:spPr>
        <p:txBody>
          <a:bodyPr/>
          <a:lstStyle/>
          <a:p>
            <a:pPr>
              <a:buFont typeface="Wingdings" panose="05000000000000000000" pitchFamily="2" charset="2"/>
              <a:buNone/>
            </a:pPr>
            <a:r>
              <a:rPr lang="en-US" altLang="en-US"/>
              <a:t>-Basic tool for building corporate image</a:t>
            </a:r>
          </a:p>
          <a:p>
            <a:pPr>
              <a:buFont typeface="Wingdings" panose="05000000000000000000" pitchFamily="2" charset="2"/>
              <a:buNone/>
            </a:pPr>
            <a:r>
              <a:rPr lang="en-US" altLang="en-US"/>
              <a:t>-Must have attractive colors</a:t>
            </a:r>
          </a:p>
          <a:p>
            <a:pPr>
              <a:buFont typeface="Wingdings" panose="05000000000000000000" pitchFamily="2" charset="2"/>
              <a:buNone/>
            </a:pPr>
            <a:r>
              <a:rPr lang="en-US" altLang="en-US" b="1" u="sng"/>
              <a:t>Objectives</a:t>
            </a:r>
          </a:p>
          <a:p>
            <a:pPr>
              <a:buFont typeface="Wingdings" panose="05000000000000000000" pitchFamily="2" charset="2"/>
              <a:buNone/>
            </a:pPr>
            <a:r>
              <a:rPr lang="en-US" altLang="en-US"/>
              <a:t>-Attractive attention</a:t>
            </a:r>
          </a:p>
          <a:p>
            <a:pPr>
              <a:buFont typeface="Wingdings" panose="05000000000000000000" pitchFamily="2" charset="2"/>
              <a:buNone/>
            </a:pPr>
            <a:r>
              <a:rPr lang="en-US" altLang="en-US"/>
              <a:t>-Create impression</a:t>
            </a:r>
          </a:p>
          <a:p>
            <a:pPr>
              <a:buFont typeface="Wingdings" panose="05000000000000000000" pitchFamily="2" charset="2"/>
              <a:buNone/>
            </a:pPr>
            <a:r>
              <a:rPr lang="en-US" altLang="en-US"/>
              <a:t>-Create recognition</a:t>
            </a:r>
          </a:p>
          <a:p>
            <a:pPr>
              <a:buFont typeface="Wingdings" panose="05000000000000000000" pitchFamily="2" charset="2"/>
              <a:buNone/>
            </a:pPr>
            <a:r>
              <a:rPr lang="en-US" altLang="en-US"/>
              <a:t>-Give information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a:extLst>
              <a:ext uri="{FF2B5EF4-FFF2-40B4-BE49-F238E27FC236}">
                <a16:creationId xmlns:a16="http://schemas.microsoft.com/office/drawing/2014/main" id="{C70BE780-E40F-664A-7566-C94CC8F11775}"/>
              </a:ext>
            </a:extLst>
          </p:cNvPr>
          <p:cNvSpPr>
            <a:spLocks noGrp="1" noChangeArrowheads="1"/>
          </p:cNvSpPr>
          <p:nvPr>
            <p:ph type="title"/>
          </p:nvPr>
        </p:nvSpPr>
        <p:spPr>
          <a:xfrm>
            <a:off x="2895600" y="152401"/>
            <a:ext cx="7620000" cy="1527175"/>
          </a:xfrm>
        </p:spPr>
        <p:txBody>
          <a:bodyPr/>
          <a:lstStyle/>
          <a:p>
            <a:r>
              <a:rPr lang="en-US" altLang="en-US">
                <a:solidFill>
                  <a:srgbClr val="FF0000"/>
                </a:solidFill>
              </a:rPr>
              <a:t>Mechanism / message of logo</a:t>
            </a:r>
          </a:p>
        </p:txBody>
      </p:sp>
      <p:sp>
        <p:nvSpPr>
          <p:cNvPr id="789507" name="Rectangle 3">
            <a:extLst>
              <a:ext uri="{FF2B5EF4-FFF2-40B4-BE49-F238E27FC236}">
                <a16:creationId xmlns:a16="http://schemas.microsoft.com/office/drawing/2014/main" id="{046D9921-D9EB-15EA-54E7-C2C78FF51855}"/>
              </a:ext>
            </a:extLst>
          </p:cNvPr>
          <p:cNvSpPr>
            <a:spLocks noGrp="1" noChangeArrowheads="1"/>
          </p:cNvSpPr>
          <p:nvPr>
            <p:ph type="body" idx="1"/>
          </p:nvPr>
        </p:nvSpPr>
        <p:spPr>
          <a:xfrm>
            <a:off x="1676400" y="1828800"/>
            <a:ext cx="8839200" cy="4724400"/>
          </a:xfrm>
        </p:spPr>
        <p:txBody>
          <a:bodyPr/>
          <a:lstStyle/>
          <a:p>
            <a:pPr marL="609600" indent="-609600">
              <a:buNone/>
            </a:pPr>
            <a:r>
              <a:rPr lang="en-US" altLang="en-US" u="sng"/>
              <a:t>1-Symbolic :</a:t>
            </a:r>
          </a:p>
          <a:p>
            <a:pPr marL="609600" indent="-609600">
              <a:buNone/>
            </a:pPr>
            <a:r>
              <a:rPr lang="en-US" altLang="en-US"/>
              <a:t>-representing the activity , name of the organization e.g. Shell  -  Hyundai  </a:t>
            </a:r>
          </a:p>
          <a:p>
            <a:pPr marL="609600" indent="-609600">
              <a:buNone/>
            </a:pPr>
            <a:r>
              <a:rPr lang="en-US" altLang="en-US" u="sng"/>
              <a:t>2-Expressive:</a:t>
            </a:r>
          </a:p>
          <a:p>
            <a:pPr marL="609600" indent="-609600">
              <a:buNone/>
            </a:pPr>
            <a:r>
              <a:rPr lang="en-US" altLang="en-US"/>
              <a:t>-Creating impression relevant to the organization e.g. Nike</a:t>
            </a:r>
          </a:p>
          <a:p>
            <a:pPr marL="609600" indent="-609600">
              <a:buNone/>
            </a:pPr>
            <a:r>
              <a:rPr lang="en-US" altLang="en-US" u="sng"/>
              <a:t>3-Recognizable </a:t>
            </a:r>
          </a:p>
          <a:p>
            <a:pPr marL="609600" indent="-609600">
              <a:buNone/>
            </a:pPr>
            <a:r>
              <a:rPr lang="en-US" altLang="en-US"/>
              <a:t>-Creating identification e.g. Vodafone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30" name="Picture 2" descr="mayo-clinic-logo-jan09">
            <a:extLst>
              <a:ext uri="{FF2B5EF4-FFF2-40B4-BE49-F238E27FC236}">
                <a16:creationId xmlns:a16="http://schemas.microsoft.com/office/drawing/2014/main" id="{F3C8C979-3B4E-A784-F70E-A46296751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8382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a:extLst>
              <a:ext uri="{FF2B5EF4-FFF2-40B4-BE49-F238E27FC236}">
                <a16:creationId xmlns:a16="http://schemas.microsoft.com/office/drawing/2014/main" id="{50C94CF9-73A4-7B4F-B4FA-9C7B5C147344}"/>
              </a:ext>
            </a:extLst>
          </p:cNvPr>
          <p:cNvSpPr>
            <a:spLocks noGrp="1" noChangeArrowheads="1"/>
          </p:cNvSpPr>
          <p:nvPr>
            <p:ph type="title"/>
          </p:nvPr>
        </p:nvSpPr>
        <p:spPr/>
        <p:txBody>
          <a:bodyPr/>
          <a:lstStyle/>
          <a:p>
            <a:endParaRPr lang="en-US" altLang="en-US"/>
          </a:p>
        </p:txBody>
      </p:sp>
      <p:sp>
        <p:nvSpPr>
          <p:cNvPr id="791555" name="Rectangle 3">
            <a:extLst>
              <a:ext uri="{FF2B5EF4-FFF2-40B4-BE49-F238E27FC236}">
                <a16:creationId xmlns:a16="http://schemas.microsoft.com/office/drawing/2014/main" id="{74628A2B-D0BD-F20B-15D1-E4D4DDDDC5BA}"/>
              </a:ext>
            </a:extLst>
          </p:cNvPr>
          <p:cNvSpPr>
            <a:spLocks noGrp="1" noChangeArrowheads="1"/>
          </p:cNvSpPr>
          <p:nvPr>
            <p:ph type="body" idx="1"/>
          </p:nvPr>
        </p:nvSpPr>
        <p:spPr/>
        <p:txBody>
          <a:bodyPr/>
          <a:lstStyle/>
          <a:p>
            <a:endParaRPr lang="en-US" altLang="en-US"/>
          </a:p>
        </p:txBody>
      </p:sp>
      <p:pic>
        <p:nvPicPr>
          <p:cNvPr id="791556" name="Picture 4" descr="2241">
            <a:extLst>
              <a:ext uri="{FF2B5EF4-FFF2-40B4-BE49-F238E27FC236}">
                <a16:creationId xmlns:a16="http://schemas.microsoft.com/office/drawing/2014/main" id="{CDF35639-FDE9-7C58-B86C-7E7957043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9" y="1281114"/>
            <a:ext cx="57245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a:extLst>
              <a:ext uri="{FF2B5EF4-FFF2-40B4-BE49-F238E27FC236}">
                <a16:creationId xmlns:a16="http://schemas.microsoft.com/office/drawing/2014/main" id="{66541D39-DCAB-FE7E-AE86-C609F916F18A}"/>
              </a:ext>
            </a:extLst>
          </p:cNvPr>
          <p:cNvSpPr>
            <a:spLocks noGrp="1" noChangeArrowheads="1"/>
          </p:cNvSpPr>
          <p:nvPr>
            <p:ph type="title"/>
          </p:nvPr>
        </p:nvSpPr>
        <p:spPr/>
        <p:txBody>
          <a:bodyPr/>
          <a:lstStyle/>
          <a:p>
            <a:pPr algn="ctr"/>
            <a:r>
              <a:rPr lang="en-US" altLang="en-US">
                <a:solidFill>
                  <a:srgbClr val="FF0000"/>
                </a:solidFill>
              </a:rPr>
              <a:t>Exhibitions</a:t>
            </a:r>
          </a:p>
        </p:txBody>
      </p:sp>
      <p:sp>
        <p:nvSpPr>
          <p:cNvPr id="792579" name="Rectangle 3">
            <a:extLst>
              <a:ext uri="{FF2B5EF4-FFF2-40B4-BE49-F238E27FC236}">
                <a16:creationId xmlns:a16="http://schemas.microsoft.com/office/drawing/2014/main" id="{146E34AF-004D-8EED-E731-2BBC2F56DD99}"/>
              </a:ext>
            </a:extLst>
          </p:cNvPr>
          <p:cNvSpPr>
            <a:spLocks noGrp="1" noChangeArrowheads="1"/>
          </p:cNvSpPr>
          <p:nvPr>
            <p:ph type="body" idx="1"/>
          </p:nvPr>
        </p:nvSpPr>
        <p:spPr>
          <a:xfrm>
            <a:off x="1752600" y="1905000"/>
            <a:ext cx="8915400" cy="4114800"/>
          </a:xfrm>
        </p:spPr>
        <p:txBody>
          <a:bodyPr/>
          <a:lstStyle/>
          <a:p>
            <a:pPr>
              <a:buFont typeface="Wingdings" panose="05000000000000000000" pitchFamily="2" charset="2"/>
              <a:buNone/>
            </a:pPr>
            <a:r>
              <a:rPr lang="en-US" altLang="en-US"/>
              <a:t>-Here customers come to see the supplier </a:t>
            </a:r>
          </a:p>
          <a:p>
            <a:pPr>
              <a:buFont typeface="Wingdings" panose="05000000000000000000" pitchFamily="2" charset="2"/>
              <a:buNone/>
            </a:pPr>
            <a:r>
              <a:rPr lang="en-US" altLang="en-US"/>
              <a:t>-Visitors are usually from the same industry </a:t>
            </a:r>
          </a:p>
          <a:p>
            <a:pPr>
              <a:buFont typeface="Wingdings" panose="05000000000000000000" pitchFamily="2" charset="2"/>
              <a:buNone/>
            </a:pPr>
            <a:r>
              <a:rPr lang="en-US" altLang="en-US"/>
              <a:t>-Are hold in large halls with large stands</a:t>
            </a:r>
          </a:p>
          <a:p>
            <a:pPr>
              <a:buFont typeface="Wingdings" panose="05000000000000000000" pitchFamily="2" charset="2"/>
              <a:buNone/>
            </a:pPr>
            <a:r>
              <a:rPr lang="en-US" altLang="en-US"/>
              <a:t>-Its cost is rising </a:t>
            </a:r>
          </a:p>
          <a:p>
            <a:pPr>
              <a:buFont typeface="Wingdings" panose="05000000000000000000" pitchFamily="2" charset="2"/>
              <a:buNone/>
            </a:pPr>
            <a:endParaRPr lang="en-US" altLang="en-US" b="1"/>
          </a:p>
        </p:txBody>
      </p:sp>
      <p:pic>
        <p:nvPicPr>
          <p:cNvPr id="792580" name="Picture 5" descr="Education%20Show%20exhibition">
            <a:extLst>
              <a:ext uri="{FF2B5EF4-FFF2-40B4-BE49-F238E27FC236}">
                <a16:creationId xmlns:a16="http://schemas.microsoft.com/office/drawing/2014/main" id="{D110D15A-727D-FD7E-5E92-86FEAE9D8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1" y="4267201"/>
            <a:ext cx="341471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a:extLst>
              <a:ext uri="{FF2B5EF4-FFF2-40B4-BE49-F238E27FC236}">
                <a16:creationId xmlns:a16="http://schemas.microsoft.com/office/drawing/2014/main" id="{B7D272C4-B977-8F4B-E7A1-FEEB01BC7604}"/>
              </a:ext>
            </a:extLst>
          </p:cNvPr>
          <p:cNvSpPr>
            <a:spLocks noGrp="1" noChangeArrowheads="1"/>
          </p:cNvSpPr>
          <p:nvPr>
            <p:ph type="title"/>
          </p:nvPr>
        </p:nvSpPr>
        <p:spPr/>
        <p:txBody>
          <a:bodyPr/>
          <a:lstStyle/>
          <a:p>
            <a:pPr algn="ctr"/>
            <a:r>
              <a:rPr lang="en-US" altLang="en-US">
                <a:solidFill>
                  <a:srgbClr val="FF0000"/>
                </a:solidFill>
              </a:rPr>
              <a:t>Exhibitions</a:t>
            </a:r>
          </a:p>
        </p:txBody>
      </p:sp>
      <p:sp>
        <p:nvSpPr>
          <p:cNvPr id="793603" name="Rectangle 3">
            <a:extLst>
              <a:ext uri="{FF2B5EF4-FFF2-40B4-BE49-F238E27FC236}">
                <a16:creationId xmlns:a16="http://schemas.microsoft.com/office/drawing/2014/main" id="{590C58E7-FD7C-5074-661F-1B56B85C9B05}"/>
              </a:ext>
            </a:extLst>
          </p:cNvPr>
          <p:cNvSpPr>
            <a:spLocks noGrp="1" noChangeArrowheads="1"/>
          </p:cNvSpPr>
          <p:nvPr>
            <p:ph type="body" idx="1"/>
          </p:nvPr>
        </p:nvSpPr>
        <p:spPr>
          <a:xfrm>
            <a:off x="1752600" y="1905000"/>
            <a:ext cx="8305800" cy="4114800"/>
          </a:xfrm>
        </p:spPr>
        <p:txBody>
          <a:bodyPr/>
          <a:lstStyle/>
          <a:p>
            <a:pPr marL="609600" indent="-609600">
              <a:buNone/>
            </a:pPr>
            <a:r>
              <a:rPr lang="en-US" altLang="en-US" b="1"/>
              <a:t>Purposes</a:t>
            </a:r>
          </a:p>
          <a:p>
            <a:pPr marL="609600" indent="-609600">
              <a:buFontTx/>
              <a:buAutoNum type="arabicPeriod"/>
            </a:pPr>
            <a:r>
              <a:rPr lang="en-US" altLang="en-US"/>
              <a:t>Public relations</a:t>
            </a:r>
          </a:p>
          <a:p>
            <a:pPr marL="609600" indent="-609600">
              <a:buFontTx/>
              <a:buAutoNum type="arabicPeriod"/>
            </a:pPr>
            <a:r>
              <a:rPr lang="en-US" altLang="en-US"/>
              <a:t>Promotion and selling</a:t>
            </a:r>
          </a:p>
          <a:p>
            <a:pPr marL="609600" indent="-609600">
              <a:buFontTx/>
              <a:buAutoNum type="arabicPeriod"/>
            </a:pPr>
            <a:r>
              <a:rPr lang="en-US" altLang="en-US"/>
              <a:t>Networking</a:t>
            </a:r>
          </a:p>
          <a:p>
            <a:pPr marL="609600" indent="-609600">
              <a:buFontTx/>
              <a:buAutoNum type="arabicPeriod"/>
            </a:pPr>
            <a:r>
              <a:rPr lang="en-US" altLang="en-US"/>
              <a:t>Testing the response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a:extLst>
              <a:ext uri="{FF2B5EF4-FFF2-40B4-BE49-F238E27FC236}">
                <a16:creationId xmlns:a16="http://schemas.microsoft.com/office/drawing/2014/main" id="{640164B0-AE4C-5FA8-D3C3-6A93AB627F83}"/>
              </a:ext>
            </a:extLst>
          </p:cNvPr>
          <p:cNvSpPr>
            <a:spLocks noGrp="1" noChangeArrowheads="1"/>
          </p:cNvSpPr>
          <p:nvPr>
            <p:ph type="title"/>
          </p:nvPr>
        </p:nvSpPr>
        <p:spPr>
          <a:xfrm>
            <a:off x="2895600" y="152401"/>
            <a:ext cx="7010400" cy="1527175"/>
          </a:xfrm>
        </p:spPr>
        <p:txBody>
          <a:bodyPr/>
          <a:lstStyle/>
          <a:p>
            <a:pPr algn="ctr"/>
            <a:r>
              <a:rPr lang="en-US" altLang="en-US">
                <a:solidFill>
                  <a:srgbClr val="FF0000"/>
                </a:solidFill>
              </a:rPr>
              <a:t>Sponsorship</a:t>
            </a:r>
          </a:p>
        </p:txBody>
      </p:sp>
      <p:sp>
        <p:nvSpPr>
          <p:cNvPr id="794627" name="Rectangle 3">
            <a:extLst>
              <a:ext uri="{FF2B5EF4-FFF2-40B4-BE49-F238E27FC236}">
                <a16:creationId xmlns:a16="http://schemas.microsoft.com/office/drawing/2014/main" id="{A30C02D7-17EB-3300-49BA-7D4167EC0341}"/>
              </a:ext>
            </a:extLst>
          </p:cNvPr>
          <p:cNvSpPr>
            <a:spLocks noGrp="1" noChangeArrowheads="1"/>
          </p:cNvSpPr>
          <p:nvPr>
            <p:ph type="body" idx="1"/>
          </p:nvPr>
        </p:nvSpPr>
        <p:spPr>
          <a:xfrm>
            <a:off x="1905000" y="1905000"/>
            <a:ext cx="8534400" cy="4114800"/>
          </a:xfrm>
        </p:spPr>
        <p:txBody>
          <a:bodyPr/>
          <a:lstStyle/>
          <a:p>
            <a:pPr algn="ctr">
              <a:buFont typeface="Wingdings" panose="05000000000000000000" pitchFamily="2" charset="2"/>
              <a:buNone/>
            </a:pPr>
            <a:r>
              <a:rPr lang="en-US" altLang="en-US"/>
              <a:t>It is an agreement between a company and an event organizer where the company gives money in exchange for rights to associate the company name with the event</a:t>
            </a:r>
          </a:p>
        </p:txBody>
      </p:sp>
      <p:pic>
        <p:nvPicPr>
          <p:cNvPr id="794628" name="Picture 5" descr="beckham_vodafone_narrowweb__200x340">
            <a:extLst>
              <a:ext uri="{FF2B5EF4-FFF2-40B4-BE49-F238E27FC236}">
                <a16:creationId xmlns:a16="http://schemas.microsoft.com/office/drawing/2014/main" id="{D609D708-5E1F-ABCE-4ADE-798FB5292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114800"/>
            <a:ext cx="2895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4629" name="Picture 7" descr="i">
            <a:extLst>
              <a:ext uri="{FF2B5EF4-FFF2-40B4-BE49-F238E27FC236}">
                <a16:creationId xmlns:a16="http://schemas.microsoft.com/office/drawing/2014/main" id="{5377EB3E-8106-D898-F87D-32E75103B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78288"/>
            <a:ext cx="358140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Title 1">
            <a:extLst>
              <a:ext uri="{FF2B5EF4-FFF2-40B4-BE49-F238E27FC236}">
                <a16:creationId xmlns:a16="http://schemas.microsoft.com/office/drawing/2014/main" id="{83352433-3451-06D3-6196-C54F9A296F20}"/>
              </a:ext>
            </a:extLst>
          </p:cNvPr>
          <p:cNvSpPr>
            <a:spLocks noGrp="1" noChangeArrowheads="1"/>
          </p:cNvSpPr>
          <p:nvPr>
            <p:ph type="title"/>
          </p:nvPr>
        </p:nvSpPr>
        <p:spPr/>
        <p:txBody>
          <a:bodyPr/>
          <a:lstStyle/>
          <a:p>
            <a:r>
              <a:rPr lang="en-US" altLang="en-US">
                <a:solidFill>
                  <a:srgbClr val="FF0000"/>
                </a:solidFill>
              </a:rPr>
              <a:t>B2C sales promotion </a:t>
            </a:r>
          </a:p>
        </p:txBody>
      </p:sp>
      <p:sp>
        <p:nvSpPr>
          <p:cNvPr id="735235" name="Content Placeholder 2">
            <a:extLst>
              <a:ext uri="{FF2B5EF4-FFF2-40B4-BE49-F238E27FC236}">
                <a16:creationId xmlns:a16="http://schemas.microsoft.com/office/drawing/2014/main" id="{A0AD1D55-FA37-6238-8667-979AB7704A48}"/>
              </a:ext>
            </a:extLst>
          </p:cNvPr>
          <p:cNvSpPr>
            <a:spLocks noGrp="1" noChangeArrowheads="1"/>
          </p:cNvSpPr>
          <p:nvPr>
            <p:ph idx="1"/>
          </p:nvPr>
        </p:nvSpPr>
        <p:spPr>
          <a:xfrm>
            <a:off x="1905000" y="1905000"/>
            <a:ext cx="8153400" cy="4114800"/>
          </a:xfrm>
        </p:spPr>
        <p:txBody>
          <a:bodyPr/>
          <a:lstStyle/>
          <a:p>
            <a:r>
              <a:rPr lang="en-US" altLang="en-US"/>
              <a:t>BOGOF </a:t>
            </a:r>
          </a:p>
          <a:p>
            <a:r>
              <a:rPr lang="en-US" altLang="en-US"/>
              <a:t>Discount </a:t>
            </a:r>
          </a:p>
          <a:p>
            <a:r>
              <a:rPr lang="en-US" altLang="en-US"/>
              <a:t>Sample </a:t>
            </a:r>
          </a:p>
          <a:p>
            <a:r>
              <a:rPr lang="en-US" altLang="en-US"/>
              <a:t>Gift with purchase </a:t>
            </a:r>
          </a:p>
          <a:p>
            <a:r>
              <a:rPr lang="en-US" altLang="en-US"/>
              <a:t>Coupons </a:t>
            </a:r>
          </a:p>
          <a:p>
            <a:r>
              <a:rPr lang="en-US" altLang="en-US"/>
              <a:t>Con</a:t>
            </a:r>
            <a:r>
              <a:rPr lang="en-US" altLang="en-US">
                <a:solidFill>
                  <a:srgbClr val="FF0000"/>
                </a:solidFill>
              </a:rPr>
              <a:t>test</a:t>
            </a:r>
            <a:r>
              <a:rPr lang="en-US" altLang="en-US"/>
              <a:t> </a:t>
            </a:r>
          </a:p>
          <a:p>
            <a:r>
              <a:rPr lang="en-US" altLang="en-US"/>
              <a:t>Sweepstake</a:t>
            </a:r>
          </a:p>
          <a:p>
            <a:r>
              <a:rPr lang="en-US" altLang="en-US"/>
              <a:t>Loyalty programs  </a:t>
            </a:r>
          </a:p>
          <a:p>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5650" name="Rectangle 2">
            <a:extLst>
              <a:ext uri="{FF2B5EF4-FFF2-40B4-BE49-F238E27FC236}">
                <a16:creationId xmlns:a16="http://schemas.microsoft.com/office/drawing/2014/main" id="{8582ED2C-C46B-C965-7F60-8D6B27CE78B7}"/>
              </a:ext>
            </a:extLst>
          </p:cNvPr>
          <p:cNvSpPr>
            <a:spLocks noGrp="1" noChangeArrowheads="1"/>
          </p:cNvSpPr>
          <p:nvPr>
            <p:ph type="title"/>
          </p:nvPr>
        </p:nvSpPr>
        <p:spPr/>
        <p:txBody>
          <a:bodyPr/>
          <a:lstStyle/>
          <a:p>
            <a:pPr algn="ctr"/>
            <a:r>
              <a:rPr lang="en-US" altLang="en-US">
                <a:solidFill>
                  <a:srgbClr val="FF0000"/>
                </a:solidFill>
              </a:rPr>
              <a:t>Sponsorship</a:t>
            </a:r>
          </a:p>
        </p:txBody>
      </p:sp>
      <p:sp>
        <p:nvSpPr>
          <p:cNvPr id="1699843" name="Rectangle 3">
            <a:extLst>
              <a:ext uri="{FF2B5EF4-FFF2-40B4-BE49-F238E27FC236}">
                <a16:creationId xmlns:a16="http://schemas.microsoft.com/office/drawing/2014/main" id="{71AE0AEC-24D1-262B-516C-E08BA19C9A03}"/>
              </a:ext>
            </a:extLst>
          </p:cNvPr>
          <p:cNvSpPr>
            <a:spLocks noGrp="1" noChangeArrowheads="1"/>
          </p:cNvSpPr>
          <p:nvPr>
            <p:ph type="body" idx="1"/>
          </p:nvPr>
        </p:nvSpPr>
        <p:spPr>
          <a:xfrm>
            <a:off x="1752600" y="1905000"/>
            <a:ext cx="8686800" cy="4114800"/>
          </a:xfrm>
        </p:spPr>
        <p:txBody>
          <a:bodyPr/>
          <a:lstStyle/>
          <a:p>
            <a:pPr>
              <a:buFont typeface="Wingdings" panose="05000000000000000000" pitchFamily="2" charset="2"/>
              <a:buNone/>
            </a:pPr>
            <a:r>
              <a:rPr lang="en-US" altLang="en-US" b="1"/>
              <a:t>Objectives:</a:t>
            </a:r>
          </a:p>
          <a:p>
            <a:pPr>
              <a:buFont typeface="Wingdings" panose="05000000000000000000" pitchFamily="2" charset="2"/>
              <a:buNone/>
            </a:pPr>
            <a:r>
              <a:rPr lang="en-US" altLang="en-US"/>
              <a:t>-Awareness creation</a:t>
            </a:r>
          </a:p>
          <a:p>
            <a:pPr>
              <a:buFont typeface="Wingdings" panose="05000000000000000000" pitchFamily="2" charset="2"/>
              <a:buNone/>
            </a:pPr>
            <a:r>
              <a:rPr lang="en-US" altLang="en-US"/>
              <a:t>-Media coverage by the sponsored event</a:t>
            </a:r>
          </a:p>
          <a:p>
            <a:pPr>
              <a:buFont typeface="Wingdings" panose="05000000000000000000" pitchFamily="2" charset="2"/>
              <a:buNone/>
            </a:pPr>
            <a:r>
              <a:rPr lang="en-US" altLang="en-US"/>
              <a:t>-Association with prestigious event </a:t>
            </a:r>
          </a:p>
          <a:p>
            <a:pPr>
              <a:buFont typeface="Wingdings" panose="05000000000000000000" pitchFamily="2" charset="2"/>
              <a:buNone/>
            </a:pPr>
            <a:r>
              <a:rPr lang="en-US" altLang="en-US"/>
              <a:t>-Opportunity for corporate hospitality </a:t>
            </a:r>
          </a:p>
          <a:p>
            <a:pPr>
              <a:buFont typeface="Wingdings" panose="05000000000000000000" pitchFamily="2" charset="2"/>
              <a:buNone/>
            </a:pPr>
            <a:r>
              <a:rPr lang="en-US" altLang="en-US"/>
              <a:t>-Internal employee motivation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99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998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998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998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998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998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4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a:extLst>
              <a:ext uri="{FF2B5EF4-FFF2-40B4-BE49-F238E27FC236}">
                <a16:creationId xmlns:a16="http://schemas.microsoft.com/office/drawing/2014/main" id="{C287018D-24DF-BFAC-FE6A-E139CF4BA48B}"/>
              </a:ext>
            </a:extLst>
          </p:cNvPr>
          <p:cNvSpPr>
            <a:spLocks noGrp="1" noChangeArrowheads="1"/>
          </p:cNvSpPr>
          <p:nvPr>
            <p:ph type="title"/>
          </p:nvPr>
        </p:nvSpPr>
        <p:spPr/>
        <p:txBody>
          <a:bodyPr/>
          <a:lstStyle/>
          <a:p>
            <a:pPr algn="ctr"/>
            <a:r>
              <a:rPr lang="en-US" altLang="en-US">
                <a:solidFill>
                  <a:srgbClr val="FF0000"/>
                </a:solidFill>
              </a:rPr>
              <a:t> Sales Promotion</a:t>
            </a:r>
          </a:p>
        </p:txBody>
      </p:sp>
      <p:sp>
        <p:nvSpPr>
          <p:cNvPr id="796675" name="Rectangle 3">
            <a:extLst>
              <a:ext uri="{FF2B5EF4-FFF2-40B4-BE49-F238E27FC236}">
                <a16:creationId xmlns:a16="http://schemas.microsoft.com/office/drawing/2014/main" id="{3DE0B949-F0F2-5BE0-9D75-81C11340BBC5}"/>
              </a:ext>
            </a:extLst>
          </p:cNvPr>
          <p:cNvSpPr>
            <a:spLocks noGrp="1" noChangeArrowheads="1"/>
          </p:cNvSpPr>
          <p:nvPr>
            <p:ph type="body" idx="1"/>
          </p:nvPr>
        </p:nvSpPr>
        <p:spPr>
          <a:xfrm>
            <a:off x="1828800" y="2209800"/>
            <a:ext cx="8610600" cy="4114800"/>
          </a:xfrm>
        </p:spPr>
        <p:txBody>
          <a:bodyPr/>
          <a:lstStyle/>
          <a:p>
            <a:pPr algn="ctr">
              <a:buFont typeface="Wingdings" panose="05000000000000000000" pitchFamily="2" charset="2"/>
              <a:buNone/>
            </a:pPr>
            <a:r>
              <a:rPr lang="en-US" altLang="en-US"/>
              <a:t>It is one of the promotional tools used to </a:t>
            </a:r>
            <a:r>
              <a:rPr lang="en-US" altLang="en-US" sz="3400" b="1">
                <a:solidFill>
                  <a:srgbClr val="FF0000"/>
                </a:solidFill>
              </a:rPr>
              <a:t>add value</a:t>
            </a:r>
            <a:r>
              <a:rPr lang="en-US" altLang="en-US"/>
              <a:t> for a product or service on the short run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7698" name="Rectangle 2">
            <a:extLst>
              <a:ext uri="{FF2B5EF4-FFF2-40B4-BE49-F238E27FC236}">
                <a16:creationId xmlns:a16="http://schemas.microsoft.com/office/drawing/2014/main" id="{796AD5F9-1CBE-1B57-B7F9-0BD68341F6C6}"/>
              </a:ext>
            </a:extLst>
          </p:cNvPr>
          <p:cNvSpPr>
            <a:spLocks noGrp="1" noChangeArrowheads="1"/>
          </p:cNvSpPr>
          <p:nvPr>
            <p:ph type="title"/>
          </p:nvPr>
        </p:nvSpPr>
        <p:spPr>
          <a:xfrm>
            <a:off x="3048000" y="190501"/>
            <a:ext cx="7620000" cy="1527175"/>
          </a:xfrm>
        </p:spPr>
        <p:txBody>
          <a:bodyPr/>
          <a:lstStyle/>
          <a:p>
            <a:pPr algn="ctr"/>
            <a:r>
              <a:rPr lang="en-US" altLang="en-US">
                <a:solidFill>
                  <a:srgbClr val="FF0000"/>
                </a:solidFill>
              </a:rPr>
              <a:t>Rapid Growth of Sales Promotion</a:t>
            </a:r>
          </a:p>
        </p:txBody>
      </p:sp>
      <p:sp>
        <p:nvSpPr>
          <p:cNvPr id="1702915" name="Rectangle 3">
            <a:extLst>
              <a:ext uri="{FF2B5EF4-FFF2-40B4-BE49-F238E27FC236}">
                <a16:creationId xmlns:a16="http://schemas.microsoft.com/office/drawing/2014/main" id="{1BA02848-7B17-83A7-921A-1E5046EC8113}"/>
              </a:ext>
            </a:extLst>
          </p:cNvPr>
          <p:cNvSpPr>
            <a:spLocks noGrp="1" noChangeArrowheads="1"/>
          </p:cNvSpPr>
          <p:nvPr>
            <p:ph type="body" idx="1"/>
          </p:nvPr>
        </p:nvSpPr>
        <p:spPr>
          <a:xfrm>
            <a:off x="1524000" y="1600200"/>
            <a:ext cx="9296400" cy="5105400"/>
          </a:xfrm>
        </p:spPr>
        <p:txBody>
          <a:bodyPr/>
          <a:lstStyle/>
          <a:p>
            <a:r>
              <a:rPr lang="en-US" altLang="en-US" sz="2600"/>
              <a:t>Sales promotion can take the form of consumer promotions, business promotions, trade promotions, or sales force promotions.</a:t>
            </a:r>
          </a:p>
          <a:p>
            <a:r>
              <a:rPr lang="en-US" altLang="en-US" sz="2600"/>
              <a:t>Rapid growth in the industry has been achieved because:</a:t>
            </a:r>
          </a:p>
          <a:p>
            <a:pPr lvl="1"/>
            <a:r>
              <a:rPr lang="en-US" altLang="en-US">
                <a:solidFill>
                  <a:schemeClr val="hlink"/>
                </a:solidFill>
              </a:rPr>
              <a:t>Product managers are facing more pressure to       increase their current sales,</a:t>
            </a:r>
          </a:p>
          <a:p>
            <a:pPr lvl="1"/>
            <a:r>
              <a:rPr lang="en-US" altLang="en-US">
                <a:solidFill>
                  <a:schemeClr val="hlink"/>
                </a:solidFill>
              </a:rPr>
              <a:t>Companies face more competition,</a:t>
            </a:r>
          </a:p>
          <a:p>
            <a:pPr lvl="1"/>
            <a:r>
              <a:rPr lang="en-US" altLang="en-US">
                <a:solidFill>
                  <a:schemeClr val="hlink"/>
                </a:solidFill>
              </a:rPr>
              <a:t>Advertising efficiency has declined,</a:t>
            </a:r>
          </a:p>
          <a:p>
            <a:pPr lvl="1"/>
            <a:r>
              <a:rPr lang="en-US" altLang="en-US">
                <a:solidFill>
                  <a:schemeClr val="hlink"/>
                </a:solidFill>
              </a:rPr>
              <a:t>Consumers have become more deal oriented. </a:t>
            </a:r>
          </a:p>
          <a:p>
            <a:endParaRPr lang="en-US" altLang="en-US" sz="2600">
              <a:solidFill>
                <a:schemeClr val="hlink"/>
              </a:solidFil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702915">
                                            <p:txEl>
                                              <p:pRg st="0" end="0"/>
                                            </p:txEl>
                                          </p:spTgt>
                                        </p:tgtEl>
                                        <p:attrNameLst>
                                          <p:attrName>style.visibility</p:attrName>
                                        </p:attrNameLst>
                                      </p:cBhvr>
                                      <p:to>
                                        <p:strVal val="visible"/>
                                      </p:to>
                                    </p:set>
                                    <p:animEffect transition="in" filter="checkerboard(across)">
                                      <p:cBhvr>
                                        <p:cTn id="7" dur="500"/>
                                        <p:tgtEl>
                                          <p:spTgt spid="1702915">
                                            <p:txEl>
                                              <p:pRg st="0" end="0"/>
                                            </p:txEl>
                                          </p:spTgt>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1702915">
                                            <p:txEl>
                                              <p:pRg st="1" end="1"/>
                                            </p:txEl>
                                          </p:spTgt>
                                        </p:tgtEl>
                                        <p:attrNameLst>
                                          <p:attrName>style.visibility</p:attrName>
                                        </p:attrNameLst>
                                      </p:cBhvr>
                                      <p:to>
                                        <p:strVal val="visible"/>
                                      </p:to>
                                    </p:set>
                                    <p:animEffect transition="in" filter="checkerboard(across)">
                                      <p:cBhvr>
                                        <p:cTn id="11" dur="500"/>
                                        <p:tgtEl>
                                          <p:spTgt spid="1702915">
                                            <p:txEl>
                                              <p:pRg st="1" end="1"/>
                                            </p:txEl>
                                          </p:spTgt>
                                        </p:tgtEl>
                                      </p:cBhvr>
                                    </p:animEffect>
                                  </p:childTnLst>
                                </p:cTn>
                              </p:par>
                              <p:par>
                                <p:cTn id="12" presetID="5" presetClass="entr" presetSubtype="10" fill="hold" nodeType="withEffect">
                                  <p:stCondLst>
                                    <p:cond delay="0"/>
                                  </p:stCondLst>
                                  <p:childTnLst>
                                    <p:set>
                                      <p:cBhvr>
                                        <p:cTn id="13" dur="1" fill="hold">
                                          <p:stCondLst>
                                            <p:cond delay="0"/>
                                          </p:stCondLst>
                                        </p:cTn>
                                        <p:tgtEl>
                                          <p:spTgt spid="1702915">
                                            <p:txEl>
                                              <p:pRg st="2" end="2"/>
                                            </p:txEl>
                                          </p:spTgt>
                                        </p:tgtEl>
                                        <p:attrNameLst>
                                          <p:attrName>style.visibility</p:attrName>
                                        </p:attrNameLst>
                                      </p:cBhvr>
                                      <p:to>
                                        <p:strVal val="visible"/>
                                      </p:to>
                                    </p:set>
                                    <p:animEffect transition="in" filter="checkerboard(across)">
                                      <p:cBhvr>
                                        <p:cTn id="14" dur="500"/>
                                        <p:tgtEl>
                                          <p:spTgt spid="1702915">
                                            <p:txEl>
                                              <p:pRg st="2" end="2"/>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1702915">
                                            <p:txEl>
                                              <p:pRg st="3" end="3"/>
                                            </p:txEl>
                                          </p:spTgt>
                                        </p:tgtEl>
                                        <p:attrNameLst>
                                          <p:attrName>style.visibility</p:attrName>
                                        </p:attrNameLst>
                                      </p:cBhvr>
                                      <p:to>
                                        <p:strVal val="visible"/>
                                      </p:to>
                                    </p:set>
                                    <p:animEffect transition="in" filter="checkerboard(across)">
                                      <p:cBhvr>
                                        <p:cTn id="17" dur="500"/>
                                        <p:tgtEl>
                                          <p:spTgt spid="1702915">
                                            <p:txEl>
                                              <p:pRg st="3" end="3"/>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1702915">
                                            <p:txEl>
                                              <p:pRg st="4" end="4"/>
                                            </p:txEl>
                                          </p:spTgt>
                                        </p:tgtEl>
                                        <p:attrNameLst>
                                          <p:attrName>style.visibility</p:attrName>
                                        </p:attrNameLst>
                                      </p:cBhvr>
                                      <p:to>
                                        <p:strVal val="visible"/>
                                      </p:to>
                                    </p:set>
                                    <p:animEffect transition="in" filter="checkerboard(across)">
                                      <p:cBhvr>
                                        <p:cTn id="20" dur="500"/>
                                        <p:tgtEl>
                                          <p:spTgt spid="1702915">
                                            <p:txEl>
                                              <p:pRg st="4" end="4"/>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702915">
                                            <p:txEl>
                                              <p:pRg st="5" end="5"/>
                                            </p:txEl>
                                          </p:spTgt>
                                        </p:tgtEl>
                                        <p:attrNameLst>
                                          <p:attrName>style.visibility</p:attrName>
                                        </p:attrNameLst>
                                      </p:cBhvr>
                                      <p:to>
                                        <p:strVal val="visible"/>
                                      </p:to>
                                    </p:set>
                                    <p:animEffect transition="in" filter="checkerboard(across)">
                                      <p:cBhvr>
                                        <p:cTn id="23" dur="500"/>
                                        <p:tgtEl>
                                          <p:spTgt spid="17029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2915" grpId="0" build="p" autoUpdateAnimBg="0" advAuto="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9746" name="Rectangle 2">
            <a:extLst>
              <a:ext uri="{FF2B5EF4-FFF2-40B4-BE49-F238E27FC236}">
                <a16:creationId xmlns:a16="http://schemas.microsoft.com/office/drawing/2014/main" id="{4BF4B520-EA0A-92AD-2E5A-303CDFAB0A2D}"/>
              </a:ext>
            </a:extLst>
          </p:cNvPr>
          <p:cNvSpPr>
            <a:spLocks noGrp="1" noChangeArrowheads="1"/>
          </p:cNvSpPr>
          <p:nvPr>
            <p:ph type="title"/>
          </p:nvPr>
        </p:nvSpPr>
        <p:spPr/>
        <p:txBody>
          <a:bodyPr/>
          <a:lstStyle/>
          <a:p>
            <a:r>
              <a:rPr lang="en-US" altLang="en-US">
                <a:solidFill>
                  <a:srgbClr val="FF0000"/>
                </a:solidFill>
              </a:rPr>
              <a:t>Sales Promotion Objectives</a:t>
            </a:r>
          </a:p>
        </p:txBody>
      </p:sp>
      <p:sp>
        <p:nvSpPr>
          <p:cNvPr id="1704963" name="Rectangle 3">
            <a:extLst>
              <a:ext uri="{FF2B5EF4-FFF2-40B4-BE49-F238E27FC236}">
                <a16:creationId xmlns:a16="http://schemas.microsoft.com/office/drawing/2014/main" id="{0C2DB0EB-E3BB-07EC-D936-744E7B3E1A53}"/>
              </a:ext>
            </a:extLst>
          </p:cNvPr>
          <p:cNvSpPr>
            <a:spLocks noGrp="1" noChangeArrowheads="1"/>
          </p:cNvSpPr>
          <p:nvPr>
            <p:ph type="body" idx="1"/>
          </p:nvPr>
        </p:nvSpPr>
        <p:spPr>
          <a:xfrm>
            <a:off x="1676400" y="1676400"/>
            <a:ext cx="8763000" cy="5029200"/>
          </a:xfrm>
        </p:spPr>
        <p:txBody>
          <a:bodyPr/>
          <a:lstStyle/>
          <a:p>
            <a:pPr>
              <a:lnSpc>
                <a:spcPct val="90000"/>
              </a:lnSpc>
            </a:pPr>
            <a:r>
              <a:rPr lang="en-US" altLang="en-US" b="1">
                <a:solidFill>
                  <a:schemeClr val="hlink"/>
                </a:solidFill>
              </a:rPr>
              <a:t>Consumer Promotions:</a:t>
            </a:r>
          </a:p>
          <a:p>
            <a:pPr>
              <a:lnSpc>
                <a:spcPct val="90000"/>
              </a:lnSpc>
              <a:buFont typeface="Wingdings" panose="05000000000000000000" pitchFamily="2" charset="2"/>
              <a:buNone/>
            </a:pPr>
            <a:r>
              <a:rPr lang="en-US" altLang="en-US" sz="2600"/>
              <a:t>    increase short-term sales or help build long-term market share.</a:t>
            </a:r>
          </a:p>
          <a:p>
            <a:pPr>
              <a:lnSpc>
                <a:spcPct val="90000"/>
              </a:lnSpc>
              <a:buFont typeface="Wingdings" panose="05000000000000000000" pitchFamily="2" charset="2"/>
              <a:buNone/>
            </a:pPr>
            <a:endParaRPr lang="en-US" altLang="en-US" sz="2600"/>
          </a:p>
          <a:p>
            <a:pPr>
              <a:lnSpc>
                <a:spcPct val="90000"/>
              </a:lnSpc>
            </a:pPr>
            <a:r>
              <a:rPr lang="en-US" altLang="en-US" b="1">
                <a:solidFill>
                  <a:schemeClr val="hlink"/>
                </a:solidFill>
              </a:rPr>
              <a:t>Trade Promotions: get retailers to:</a:t>
            </a:r>
          </a:p>
          <a:p>
            <a:pPr lvl="1">
              <a:lnSpc>
                <a:spcPct val="90000"/>
              </a:lnSpc>
            </a:pPr>
            <a:r>
              <a:rPr lang="en-US" altLang="en-US"/>
              <a:t>carry new items and more inventory,</a:t>
            </a:r>
          </a:p>
          <a:p>
            <a:pPr lvl="1">
              <a:lnSpc>
                <a:spcPct val="90000"/>
              </a:lnSpc>
            </a:pPr>
            <a:r>
              <a:rPr lang="en-US" altLang="en-US"/>
              <a:t>advertise products, </a:t>
            </a:r>
          </a:p>
          <a:p>
            <a:pPr lvl="1">
              <a:lnSpc>
                <a:spcPct val="90000"/>
              </a:lnSpc>
            </a:pPr>
            <a:r>
              <a:rPr lang="en-US" altLang="en-US"/>
              <a:t>give products more shelf space, and</a:t>
            </a:r>
          </a:p>
          <a:p>
            <a:pPr lvl="1">
              <a:lnSpc>
                <a:spcPct val="90000"/>
              </a:lnSpc>
            </a:pPr>
            <a:r>
              <a:rPr lang="en-US" altLang="en-US"/>
              <a:t>buy product ahead.</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1704963">
                                            <p:txEl>
                                              <p:pRg st="0" end="0"/>
                                            </p:txEl>
                                          </p:spTgt>
                                        </p:tgtEl>
                                        <p:attrNameLst>
                                          <p:attrName>style.visibility</p:attrName>
                                        </p:attrNameLst>
                                      </p:cBhvr>
                                      <p:to>
                                        <p:strVal val="visible"/>
                                      </p:to>
                                    </p:set>
                                    <p:anim calcmode="lin" valueType="num">
                                      <p:cBhvr additive="base">
                                        <p:cTn id="7" dur="500" fill="hold"/>
                                        <p:tgtEl>
                                          <p:spTgt spid="1704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0496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1704963">
                                            <p:txEl>
                                              <p:pRg st="1" end="1"/>
                                            </p:txEl>
                                          </p:spTgt>
                                        </p:tgtEl>
                                        <p:attrNameLst>
                                          <p:attrName>style.visibility</p:attrName>
                                        </p:attrNameLst>
                                      </p:cBhvr>
                                      <p:to>
                                        <p:strVal val="visible"/>
                                      </p:to>
                                    </p:set>
                                    <p:anim calcmode="lin" valueType="num">
                                      <p:cBhvr additive="base">
                                        <p:cTn id="12" dur="500" fill="hold"/>
                                        <p:tgtEl>
                                          <p:spTgt spid="170496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0496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nodeType="afterEffect">
                                  <p:stCondLst>
                                    <p:cond delay="0"/>
                                  </p:stCondLst>
                                  <p:childTnLst>
                                    <p:set>
                                      <p:cBhvr>
                                        <p:cTn id="16" dur="1" fill="hold">
                                          <p:stCondLst>
                                            <p:cond delay="0"/>
                                          </p:stCondLst>
                                        </p:cTn>
                                        <p:tgtEl>
                                          <p:spTgt spid="1704963">
                                            <p:txEl>
                                              <p:pRg st="3" end="3"/>
                                            </p:txEl>
                                          </p:spTgt>
                                        </p:tgtEl>
                                        <p:attrNameLst>
                                          <p:attrName>style.visibility</p:attrName>
                                        </p:attrNameLst>
                                      </p:cBhvr>
                                      <p:to>
                                        <p:strVal val="visible"/>
                                      </p:to>
                                    </p:set>
                                    <p:anim calcmode="lin" valueType="num">
                                      <p:cBhvr additive="base">
                                        <p:cTn id="17" dur="500" fill="hold"/>
                                        <p:tgtEl>
                                          <p:spTgt spid="170496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0496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1704963">
                                            <p:txEl>
                                              <p:pRg st="4" end="4"/>
                                            </p:txEl>
                                          </p:spTgt>
                                        </p:tgtEl>
                                        <p:attrNameLst>
                                          <p:attrName>style.visibility</p:attrName>
                                        </p:attrNameLst>
                                      </p:cBhvr>
                                      <p:to>
                                        <p:strVal val="visible"/>
                                      </p:to>
                                    </p:set>
                                    <p:anim calcmode="lin" valueType="num">
                                      <p:cBhvr additive="base">
                                        <p:cTn id="21" dur="500" fill="hold"/>
                                        <p:tgtEl>
                                          <p:spTgt spid="170496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70496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1704963">
                                            <p:txEl>
                                              <p:pRg st="5" end="5"/>
                                            </p:txEl>
                                          </p:spTgt>
                                        </p:tgtEl>
                                        <p:attrNameLst>
                                          <p:attrName>style.visibility</p:attrName>
                                        </p:attrNameLst>
                                      </p:cBhvr>
                                      <p:to>
                                        <p:strVal val="visible"/>
                                      </p:to>
                                    </p:set>
                                    <p:anim calcmode="lin" valueType="num">
                                      <p:cBhvr additive="base">
                                        <p:cTn id="25" dur="500" fill="hold"/>
                                        <p:tgtEl>
                                          <p:spTgt spid="170496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0496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0"/>
                                  </p:stCondLst>
                                  <p:childTnLst>
                                    <p:set>
                                      <p:cBhvr>
                                        <p:cTn id="28" dur="1" fill="hold">
                                          <p:stCondLst>
                                            <p:cond delay="0"/>
                                          </p:stCondLst>
                                        </p:cTn>
                                        <p:tgtEl>
                                          <p:spTgt spid="1704963">
                                            <p:txEl>
                                              <p:pRg st="6" end="6"/>
                                            </p:txEl>
                                          </p:spTgt>
                                        </p:tgtEl>
                                        <p:attrNameLst>
                                          <p:attrName>style.visibility</p:attrName>
                                        </p:attrNameLst>
                                      </p:cBhvr>
                                      <p:to>
                                        <p:strVal val="visible"/>
                                      </p:to>
                                    </p:set>
                                    <p:anim calcmode="lin" valueType="num">
                                      <p:cBhvr additive="base">
                                        <p:cTn id="29" dur="500" fill="hold"/>
                                        <p:tgtEl>
                                          <p:spTgt spid="1704963">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70496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0"/>
                                  </p:stCondLst>
                                  <p:childTnLst>
                                    <p:set>
                                      <p:cBhvr>
                                        <p:cTn id="32" dur="1" fill="hold">
                                          <p:stCondLst>
                                            <p:cond delay="0"/>
                                          </p:stCondLst>
                                        </p:cTn>
                                        <p:tgtEl>
                                          <p:spTgt spid="1704963">
                                            <p:txEl>
                                              <p:pRg st="7" end="7"/>
                                            </p:txEl>
                                          </p:spTgt>
                                        </p:tgtEl>
                                        <p:attrNameLst>
                                          <p:attrName>style.visibility</p:attrName>
                                        </p:attrNameLst>
                                      </p:cBhvr>
                                      <p:to>
                                        <p:strVal val="visible"/>
                                      </p:to>
                                    </p:set>
                                    <p:anim calcmode="lin" valueType="num">
                                      <p:cBhvr additive="base">
                                        <p:cTn id="33" dur="500" fill="hold"/>
                                        <p:tgtEl>
                                          <p:spTgt spid="1704963">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70496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4963" grpId="0" build="p" autoUpdateAnimBg="0"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Title 1">
            <a:extLst>
              <a:ext uri="{FF2B5EF4-FFF2-40B4-BE49-F238E27FC236}">
                <a16:creationId xmlns:a16="http://schemas.microsoft.com/office/drawing/2014/main" id="{3C5D1A79-6020-BEE8-6887-B1BAFD293157}"/>
              </a:ext>
            </a:extLst>
          </p:cNvPr>
          <p:cNvSpPr>
            <a:spLocks noGrp="1" noChangeArrowheads="1"/>
          </p:cNvSpPr>
          <p:nvPr>
            <p:ph type="title"/>
          </p:nvPr>
        </p:nvSpPr>
        <p:spPr/>
        <p:txBody>
          <a:bodyPr/>
          <a:lstStyle/>
          <a:p>
            <a:r>
              <a:rPr lang="en-US" altLang="en-US">
                <a:solidFill>
                  <a:srgbClr val="FF0000"/>
                </a:solidFill>
              </a:rPr>
              <a:t>Sales Promotion/ types</a:t>
            </a:r>
            <a:endParaRPr lang="en-GB" altLang="en-US"/>
          </a:p>
        </p:txBody>
      </p:sp>
      <p:sp>
        <p:nvSpPr>
          <p:cNvPr id="801795" name="Content Placeholder 2">
            <a:extLst>
              <a:ext uri="{FF2B5EF4-FFF2-40B4-BE49-F238E27FC236}">
                <a16:creationId xmlns:a16="http://schemas.microsoft.com/office/drawing/2014/main" id="{E34954AE-1BB8-66D4-C283-9DB285D7FD66}"/>
              </a:ext>
            </a:extLst>
          </p:cNvPr>
          <p:cNvSpPr>
            <a:spLocks noGrp="1" noChangeArrowheads="1"/>
          </p:cNvSpPr>
          <p:nvPr>
            <p:ph idx="1"/>
          </p:nvPr>
        </p:nvSpPr>
        <p:spPr/>
        <p:txBody>
          <a:bodyPr/>
          <a:lstStyle/>
          <a:p>
            <a:r>
              <a:rPr lang="en-US" altLang="en-US"/>
              <a:t>B2B intermediary </a:t>
            </a:r>
          </a:p>
          <a:p>
            <a:endParaRPr lang="en-US" altLang="en-US"/>
          </a:p>
          <a:p>
            <a:r>
              <a:rPr lang="en-US" altLang="en-US"/>
              <a:t>B2C consumer </a:t>
            </a:r>
            <a:endParaRPr lang="en-GB"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Title 1">
            <a:extLst>
              <a:ext uri="{FF2B5EF4-FFF2-40B4-BE49-F238E27FC236}">
                <a16:creationId xmlns:a16="http://schemas.microsoft.com/office/drawing/2014/main" id="{AD3A2675-5C02-E307-3CC6-7F2664E127E8}"/>
              </a:ext>
            </a:extLst>
          </p:cNvPr>
          <p:cNvSpPr>
            <a:spLocks noGrp="1" noChangeArrowheads="1"/>
          </p:cNvSpPr>
          <p:nvPr>
            <p:ph type="title"/>
          </p:nvPr>
        </p:nvSpPr>
        <p:spPr/>
        <p:txBody>
          <a:bodyPr/>
          <a:lstStyle/>
          <a:p>
            <a:pPr algn="ctr"/>
            <a:r>
              <a:rPr lang="en-US" altLang="en-US">
                <a:solidFill>
                  <a:srgbClr val="FF0000"/>
                </a:solidFill>
              </a:rPr>
              <a:t>B2C sales promotion </a:t>
            </a:r>
            <a:endParaRPr lang="en-GB" altLang="en-US">
              <a:solidFill>
                <a:srgbClr val="FF0000"/>
              </a:solidFill>
            </a:endParaRPr>
          </a:p>
        </p:txBody>
      </p:sp>
      <p:sp>
        <p:nvSpPr>
          <p:cNvPr id="802819" name="Content Placeholder 2">
            <a:extLst>
              <a:ext uri="{FF2B5EF4-FFF2-40B4-BE49-F238E27FC236}">
                <a16:creationId xmlns:a16="http://schemas.microsoft.com/office/drawing/2014/main" id="{23467512-0915-DF15-CE17-C72AE4C9D96F}"/>
              </a:ext>
            </a:extLst>
          </p:cNvPr>
          <p:cNvSpPr>
            <a:spLocks noGrp="1" noChangeArrowheads="1"/>
          </p:cNvSpPr>
          <p:nvPr>
            <p:ph idx="1"/>
          </p:nvPr>
        </p:nvSpPr>
        <p:spPr>
          <a:xfrm>
            <a:off x="1676400" y="1905000"/>
            <a:ext cx="8610600" cy="4114800"/>
          </a:xfrm>
        </p:spPr>
        <p:txBody>
          <a:bodyPr/>
          <a:lstStyle/>
          <a:p>
            <a:r>
              <a:rPr lang="en-US" altLang="en-US"/>
              <a:t>BOGOF</a:t>
            </a:r>
          </a:p>
          <a:p>
            <a:r>
              <a:rPr lang="en-US" altLang="en-US"/>
              <a:t>Discount </a:t>
            </a:r>
          </a:p>
          <a:p>
            <a:r>
              <a:rPr lang="en-US" altLang="en-US"/>
              <a:t>Samples </a:t>
            </a:r>
          </a:p>
          <a:p>
            <a:r>
              <a:rPr lang="en-US" altLang="en-US"/>
              <a:t>Gift with purchase </a:t>
            </a:r>
          </a:p>
          <a:p>
            <a:r>
              <a:rPr lang="en-US" altLang="en-US"/>
              <a:t>Con</a:t>
            </a:r>
            <a:r>
              <a:rPr lang="en-US" altLang="en-US">
                <a:solidFill>
                  <a:srgbClr val="FF0000"/>
                </a:solidFill>
              </a:rPr>
              <a:t>test</a:t>
            </a:r>
            <a:r>
              <a:rPr lang="en-US" altLang="en-US"/>
              <a:t> </a:t>
            </a:r>
          </a:p>
          <a:p>
            <a:r>
              <a:rPr lang="en-US" altLang="en-US"/>
              <a:t>Sweepstake </a:t>
            </a:r>
          </a:p>
          <a:p>
            <a:r>
              <a:rPr lang="en-US" altLang="en-US"/>
              <a:t>Loyalty program  </a:t>
            </a:r>
          </a:p>
          <a:p>
            <a:endParaRPr lang="en-GB"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Title 1">
            <a:extLst>
              <a:ext uri="{FF2B5EF4-FFF2-40B4-BE49-F238E27FC236}">
                <a16:creationId xmlns:a16="http://schemas.microsoft.com/office/drawing/2014/main" id="{78C9C31D-4A24-D47E-56CC-81BBEF94EE0D}"/>
              </a:ext>
            </a:extLst>
          </p:cNvPr>
          <p:cNvSpPr>
            <a:spLocks noGrp="1" noChangeArrowheads="1"/>
          </p:cNvSpPr>
          <p:nvPr>
            <p:ph type="title"/>
          </p:nvPr>
        </p:nvSpPr>
        <p:spPr/>
        <p:txBody>
          <a:bodyPr/>
          <a:lstStyle/>
          <a:p>
            <a:pPr algn="ctr"/>
            <a:r>
              <a:rPr lang="en-US" altLang="en-US">
                <a:solidFill>
                  <a:srgbClr val="FF0000"/>
                </a:solidFill>
              </a:rPr>
              <a:t>B2B sales promotion </a:t>
            </a:r>
            <a:endParaRPr lang="en-GB" altLang="en-US">
              <a:solidFill>
                <a:srgbClr val="FF0000"/>
              </a:solidFill>
            </a:endParaRPr>
          </a:p>
        </p:txBody>
      </p:sp>
      <p:sp>
        <p:nvSpPr>
          <p:cNvPr id="803843" name="Content Placeholder 2">
            <a:extLst>
              <a:ext uri="{FF2B5EF4-FFF2-40B4-BE49-F238E27FC236}">
                <a16:creationId xmlns:a16="http://schemas.microsoft.com/office/drawing/2014/main" id="{686B4E02-170E-1071-C5C8-F56E8D5F6DC4}"/>
              </a:ext>
            </a:extLst>
          </p:cNvPr>
          <p:cNvSpPr>
            <a:spLocks noGrp="1" noChangeArrowheads="1"/>
          </p:cNvSpPr>
          <p:nvPr>
            <p:ph idx="1"/>
          </p:nvPr>
        </p:nvSpPr>
        <p:spPr>
          <a:xfrm>
            <a:off x="1676400" y="1905000"/>
            <a:ext cx="8610600" cy="4114800"/>
          </a:xfrm>
        </p:spPr>
        <p:txBody>
          <a:bodyPr/>
          <a:lstStyle/>
          <a:p>
            <a:r>
              <a:rPr lang="en-US" altLang="en-US"/>
              <a:t>Bonus </a:t>
            </a:r>
          </a:p>
          <a:p>
            <a:r>
              <a:rPr lang="en-US" altLang="en-US"/>
              <a:t>Discount</a:t>
            </a:r>
          </a:p>
          <a:p>
            <a:r>
              <a:rPr lang="en-US" altLang="en-US"/>
              <a:t>Loyalty program  </a:t>
            </a:r>
            <a:endParaRPr lang="en-GB"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4866" name="Group 2">
            <a:extLst>
              <a:ext uri="{FF2B5EF4-FFF2-40B4-BE49-F238E27FC236}">
                <a16:creationId xmlns:a16="http://schemas.microsoft.com/office/drawing/2014/main" id="{71187773-A5E1-67BD-AC9B-2FC3DCE42027}"/>
              </a:ext>
            </a:extLst>
          </p:cNvPr>
          <p:cNvGrpSpPr>
            <a:grpSpLocks/>
          </p:cNvGrpSpPr>
          <p:nvPr/>
        </p:nvGrpSpPr>
        <p:grpSpPr bwMode="auto">
          <a:xfrm>
            <a:off x="2057401" y="2209800"/>
            <a:ext cx="8372475" cy="5410200"/>
            <a:chOff x="336" y="1301"/>
            <a:chExt cx="5274" cy="3307"/>
          </a:xfrm>
        </p:grpSpPr>
        <p:sp>
          <p:nvSpPr>
            <p:cNvPr id="804868" name="Rectangle 3">
              <a:extLst>
                <a:ext uri="{FF2B5EF4-FFF2-40B4-BE49-F238E27FC236}">
                  <a16:creationId xmlns:a16="http://schemas.microsoft.com/office/drawing/2014/main" id="{3A14B0B1-910D-4D6D-9C1C-F5CCD7E61533}"/>
                </a:ext>
              </a:extLst>
            </p:cNvPr>
            <p:cNvSpPr>
              <a:spLocks noChangeArrowheads="1"/>
            </p:cNvSpPr>
            <p:nvPr/>
          </p:nvSpPr>
          <p:spPr bwMode="auto">
            <a:xfrm>
              <a:off x="432" y="4282"/>
              <a:ext cx="1200" cy="326"/>
            </a:xfrm>
            <a:prstGeom prst="rect">
              <a:avLst/>
            </a:prstGeom>
            <a:solidFill>
              <a:srgbClr val="CC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4869" name="Rectangle 4">
              <a:extLst>
                <a:ext uri="{FF2B5EF4-FFF2-40B4-BE49-F238E27FC236}">
                  <a16:creationId xmlns:a16="http://schemas.microsoft.com/office/drawing/2014/main" id="{AA4C407A-CA6E-D692-8307-B60392265B1B}"/>
                </a:ext>
              </a:extLst>
            </p:cNvPr>
            <p:cNvSpPr>
              <a:spLocks noChangeArrowheads="1"/>
            </p:cNvSpPr>
            <p:nvPr/>
          </p:nvSpPr>
          <p:spPr bwMode="auto">
            <a:xfrm>
              <a:off x="1968" y="4282"/>
              <a:ext cx="1824" cy="326"/>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4870" name="Rectangle 5">
              <a:extLst>
                <a:ext uri="{FF2B5EF4-FFF2-40B4-BE49-F238E27FC236}">
                  <a16:creationId xmlns:a16="http://schemas.microsoft.com/office/drawing/2014/main" id="{A5CC8383-B42A-4B82-76C1-35242557817C}"/>
                </a:ext>
              </a:extLst>
            </p:cNvPr>
            <p:cNvSpPr>
              <a:spLocks noChangeArrowheads="1"/>
            </p:cNvSpPr>
            <p:nvPr/>
          </p:nvSpPr>
          <p:spPr bwMode="auto">
            <a:xfrm>
              <a:off x="336" y="1301"/>
              <a:ext cx="1702" cy="395"/>
            </a:xfrm>
            <a:prstGeom prst="rect">
              <a:avLst/>
            </a:prstGeom>
            <a:solidFill>
              <a:srgbClr val="00FF0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Sample</a:t>
              </a:r>
            </a:p>
          </p:txBody>
        </p:sp>
        <p:sp>
          <p:nvSpPr>
            <p:cNvPr id="804871" name="Rectangle 6">
              <a:extLst>
                <a:ext uri="{FF2B5EF4-FFF2-40B4-BE49-F238E27FC236}">
                  <a16:creationId xmlns:a16="http://schemas.microsoft.com/office/drawing/2014/main" id="{069B2494-3F1A-9DEA-B672-98E3444E163E}"/>
                </a:ext>
              </a:extLst>
            </p:cNvPr>
            <p:cNvSpPr>
              <a:spLocks noChangeArrowheads="1"/>
            </p:cNvSpPr>
            <p:nvPr/>
          </p:nvSpPr>
          <p:spPr bwMode="auto">
            <a:xfrm>
              <a:off x="336" y="1742"/>
              <a:ext cx="1702" cy="394"/>
            </a:xfrm>
            <a:prstGeom prst="rect">
              <a:avLst/>
            </a:prstGeom>
            <a:solidFill>
              <a:srgbClr val="00FF0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Coupons</a:t>
              </a:r>
            </a:p>
          </p:txBody>
        </p:sp>
        <p:sp>
          <p:nvSpPr>
            <p:cNvPr id="804872" name="Rectangle 7">
              <a:extLst>
                <a:ext uri="{FF2B5EF4-FFF2-40B4-BE49-F238E27FC236}">
                  <a16:creationId xmlns:a16="http://schemas.microsoft.com/office/drawing/2014/main" id="{DE08BD5B-C103-4FD4-A24A-B6C03810063C}"/>
                </a:ext>
              </a:extLst>
            </p:cNvPr>
            <p:cNvSpPr>
              <a:spLocks noChangeArrowheads="1"/>
            </p:cNvSpPr>
            <p:nvPr/>
          </p:nvSpPr>
          <p:spPr bwMode="auto">
            <a:xfrm>
              <a:off x="336" y="2182"/>
              <a:ext cx="1702" cy="396"/>
            </a:xfrm>
            <a:prstGeom prst="rect">
              <a:avLst/>
            </a:prstGeom>
            <a:solidFill>
              <a:srgbClr val="00FF0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Cash Refunds</a:t>
              </a:r>
            </a:p>
          </p:txBody>
        </p:sp>
        <p:sp>
          <p:nvSpPr>
            <p:cNvPr id="804873" name="Rectangle 8">
              <a:extLst>
                <a:ext uri="{FF2B5EF4-FFF2-40B4-BE49-F238E27FC236}">
                  <a16:creationId xmlns:a16="http://schemas.microsoft.com/office/drawing/2014/main" id="{2F68BA2B-D678-D1A7-3F4C-6D461AAD24EC}"/>
                </a:ext>
              </a:extLst>
            </p:cNvPr>
            <p:cNvSpPr>
              <a:spLocks noChangeArrowheads="1"/>
            </p:cNvSpPr>
            <p:nvPr/>
          </p:nvSpPr>
          <p:spPr bwMode="auto">
            <a:xfrm>
              <a:off x="336" y="2625"/>
              <a:ext cx="1702" cy="393"/>
            </a:xfrm>
            <a:prstGeom prst="rect">
              <a:avLst/>
            </a:prstGeom>
            <a:solidFill>
              <a:srgbClr val="00FF0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Price Packs</a:t>
              </a:r>
            </a:p>
          </p:txBody>
        </p:sp>
        <p:sp>
          <p:nvSpPr>
            <p:cNvPr id="804874" name="Rectangle 9">
              <a:extLst>
                <a:ext uri="{FF2B5EF4-FFF2-40B4-BE49-F238E27FC236}">
                  <a16:creationId xmlns:a16="http://schemas.microsoft.com/office/drawing/2014/main" id="{1F3F74C9-1A93-0F49-F5AE-24A828639775}"/>
                </a:ext>
              </a:extLst>
            </p:cNvPr>
            <p:cNvSpPr>
              <a:spLocks noChangeArrowheads="1"/>
            </p:cNvSpPr>
            <p:nvPr/>
          </p:nvSpPr>
          <p:spPr bwMode="auto">
            <a:xfrm>
              <a:off x="336" y="3065"/>
              <a:ext cx="1702" cy="394"/>
            </a:xfrm>
            <a:prstGeom prst="rect">
              <a:avLst/>
            </a:prstGeom>
            <a:solidFill>
              <a:srgbClr val="00FF0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Premiums</a:t>
              </a:r>
            </a:p>
          </p:txBody>
        </p:sp>
        <p:sp>
          <p:nvSpPr>
            <p:cNvPr id="804875" name="Rectangle 10">
              <a:extLst>
                <a:ext uri="{FF2B5EF4-FFF2-40B4-BE49-F238E27FC236}">
                  <a16:creationId xmlns:a16="http://schemas.microsoft.com/office/drawing/2014/main" id="{D71A7A29-F239-FD41-D890-F175011A8D06}"/>
                </a:ext>
              </a:extLst>
            </p:cNvPr>
            <p:cNvSpPr>
              <a:spLocks noChangeArrowheads="1"/>
            </p:cNvSpPr>
            <p:nvPr/>
          </p:nvSpPr>
          <p:spPr bwMode="auto">
            <a:xfrm>
              <a:off x="336" y="3505"/>
              <a:ext cx="1702" cy="395"/>
            </a:xfrm>
            <a:prstGeom prst="rect">
              <a:avLst/>
            </a:prstGeom>
            <a:solidFill>
              <a:srgbClr val="00FF0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2"/>
                  </a:solidFill>
                  <a:latin typeface="Tahoma" panose="020B0604030504040204" pitchFamily="34" charset="0"/>
                </a:rPr>
                <a:t>Advertising </a:t>
              </a:r>
            </a:p>
            <a:p>
              <a:pPr algn="ctr">
                <a:lnSpc>
                  <a:spcPct val="90000"/>
                </a:lnSpc>
                <a:spcBef>
                  <a:spcPct val="0"/>
                </a:spcBef>
                <a:buClrTx/>
                <a:buSzTx/>
                <a:buFontTx/>
                <a:buNone/>
              </a:pPr>
              <a:r>
                <a:rPr lang="en-US" altLang="en-US" sz="2400">
                  <a:solidFill>
                    <a:schemeClr val="bg2"/>
                  </a:solidFill>
                  <a:latin typeface="Tahoma" panose="020B0604030504040204" pitchFamily="34" charset="0"/>
                </a:rPr>
                <a:t>Specialties</a:t>
              </a:r>
            </a:p>
          </p:txBody>
        </p:sp>
        <p:sp>
          <p:nvSpPr>
            <p:cNvPr id="804876" name="Rectangle 11">
              <a:extLst>
                <a:ext uri="{FF2B5EF4-FFF2-40B4-BE49-F238E27FC236}">
                  <a16:creationId xmlns:a16="http://schemas.microsoft.com/office/drawing/2014/main" id="{314ED3C6-0354-5B33-234D-68678E509FC1}"/>
                </a:ext>
              </a:extLst>
            </p:cNvPr>
            <p:cNvSpPr>
              <a:spLocks noChangeArrowheads="1"/>
            </p:cNvSpPr>
            <p:nvPr/>
          </p:nvSpPr>
          <p:spPr bwMode="auto">
            <a:xfrm>
              <a:off x="2414" y="1301"/>
              <a:ext cx="3196" cy="395"/>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1"/>
                  </a:solidFill>
                  <a:latin typeface="Tahoma" panose="020B0604030504040204" pitchFamily="34" charset="0"/>
                </a:rPr>
                <a:t>Trial amount of a product</a:t>
              </a:r>
            </a:p>
          </p:txBody>
        </p:sp>
        <p:sp>
          <p:nvSpPr>
            <p:cNvPr id="804877" name="Rectangle 12">
              <a:extLst>
                <a:ext uri="{FF2B5EF4-FFF2-40B4-BE49-F238E27FC236}">
                  <a16:creationId xmlns:a16="http://schemas.microsoft.com/office/drawing/2014/main" id="{8305101A-1F61-FCD8-8741-CF48A05C99E2}"/>
                </a:ext>
              </a:extLst>
            </p:cNvPr>
            <p:cNvSpPr>
              <a:spLocks noChangeArrowheads="1"/>
            </p:cNvSpPr>
            <p:nvPr/>
          </p:nvSpPr>
          <p:spPr bwMode="auto">
            <a:xfrm>
              <a:off x="2414" y="1742"/>
              <a:ext cx="3196" cy="394"/>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Savings when purchasing specified products</a:t>
              </a:r>
            </a:p>
          </p:txBody>
        </p:sp>
        <p:sp>
          <p:nvSpPr>
            <p:cNvPr id="804878" name="Rectangle 13">
              <a:extLst>
                <a:ext uri="{FF2B5EF4-FFF2-40B4-BE49-F238E27FC236}">
                  <a16:creationId xmlns:a16="http://schemas.microsoft.com/office/drawing/2014/main" id="{8DDD0FAE-9AC4-EAA5-9344-E723EC62F348}"/>
                </a:ext>
              </a:extLst>
            </p:cNvPr>
            <p:cNvSpPr>
              <a:spLocks noChangeArrowheads="1"/>
            </p:cNvSpPr>
            <p:nvPr/>
          </p:nvSpPr>
          <p:spPr bwMode="auto">
            <a:xfrm>
              <a:off x="2414" y="2182"/>
              <a:ext cx="3196" cy="396"/>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Refund of part of the purchase price</a:t>
              </a:r>
            </a:p>
          </p:txBody>
        </p:sp>
        <p:sp>
          <p:nvSpPr>
            <p:cNvPr id="804879" name="Rectangle 14">
              <a:extLst>
                <a:ext uri="{FF2B5EF4-FFF2-40B4-BE49-F238E27FC236}">
                  <a16:creationId xmlns:a16="http://schemas.microsoft.com/office/drawing/2014/main" id="{62D43314-2261-6ADB-C3B7-895EAE39A3AC}"/>
                </a:ext>
              </a:extLst>
            </p:cNvPr>
            <p:cNvSpPr>
              <a:spLocks noChangeArrowheads="1"/>
            </p:cNvSpPr>
            <p:nvPr/>
          </p:nvSpPr>
          <p:spPr bwMode="auto">
            <a:xfrm>
              <a:off x="2414" y="2625"/>
              <a:ext cx="3196" cy="393"/>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Reduced prices marked on the label or package</a:t>
              </a:r>
            </a:p>
          </p:txBody>
        </p:sp>
        <p:sp>
          <p:nvSpPr>
            <p:cNvPr id="804880" name="Rectangle 15">
              <a:extLst>
                <a:ext uri="{FF2B5EF4-FFF2-40B4-BE49-F238E27FC236}">
                  <a16:creationId xmlns:a16="http://schemas.microsoft.com/office/drawing/2014/main" id="{AD954DB6-2FB4-E177-9E17-70BD9D51944E}"/>
                </a:ext>
              </a:extLst>
            </p:cNvPr>
            <p:cNvSpPr>
              <a:spLocks noChangeArrowheads="1"/>
            </p:cNvSpPr>
            <p:nvPr/>
          </p:nvSpPr>
          <p:spPr bwMode="auto">
            <a:xfrm>
              <a:off x="2414" y="3065"/>
              <a:ext cx="3196" cy="394"/>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Goods offered free or low cost as an incentive to buy a product</a:t>
              </a:r>
            </a:p>
          </p:txBody>
        </p:sp>
        <p:sp>
          <p:nvSpPr>
            <p:cNvPr id="804881" name="Rectangle 16">
              <a:extLst>
                <a:ext uri="{FF2B5EF4-FFF2-40B4-BE49-F238E27FC236}">
                  <a16:creationId xmlns:a16="http://schemas.microsoft.com/office/drawing/2014/main" id="{B4DD5DE2-C17E-2CF1-5D86-64A445782EAF}"/>
                </a:ext>
              </a:extLst>
            </p:cNvPr>
            <p:cNvSpPr>
              <a:spLocks noChangeArrowheads="1"/>
            </p:cNvSpPr>
            <p:nvPr/>
          </p:nvSpPr>
          <p:spPr bwMode="auto">
            <a:xfrm>
              <a:off x="2414" y="3505"/>
              <a:ext cx="3196" cy="395"/>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Articles imprinted with an advertiser’s name given as gifts</a:t>
              </a:r>
            </a:p>
          </p:txBody>
        </p:sp>
        <p:sp>
          <p:nvSpPr>
            <p:cNvPr id="804882" name="AutoShape 17">
              <a:extLst>
                <a:ext uri="{FF2B5EF4-FFF2-40B4-BE49-F238E27FC236}">
                  <a16:creationId xmlns:a16="http://schemas.microsoft.com/office/drawing/2014/main" id="{278ED070-F435-9EFA-5F4B-A80254356630}"/>
                </a:ext>
              </a:extLst>
            </p:cNvPr>
            <p:cNvSpPr>
              <a:spLocks noChangeArrowheads="1"/>
            </p:cNvSpPr>
            <p:nvPr/>
          </p:nvSpPr>
          <p:spPr bwMode="auto">
            <a:xfrm>
              <a:off x="2102" y="1773"/>
              <a:ext cx="252" cy="379"/>
            </a:xfrm>
            <a:prstGeom prst="rightArrow">
              <a:avLst>
                <a:gd name="adj1" fmla="val 50000"/>
                <a:gd name="adj2" fmla="val 50005"/>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4883" name="AutoShape 18">
              <a:extLst>
                <a:ext uri="{FF2B5EF4-FFF2-40B4-BE49-F238E27FC236}">
                  <a16:creationId xmlns:a16="http://schemas.microsoft.com/office/drawing/2014/main" id="{0B3FBB76-A79C-9510-E7FA-46DEA820803A}"/>
                </a:ext>
              </a:extLst>
            </p:cNvPr>
            <p:cNvSpPr>
              <a:spLocks noChangeArrowheads="1"/>
            </p:cNvSpPr>
            <p:nvPr/>
          </p:nvSpPr>
          <p:spPr bwMode="auto">
            <a:xfrm>
              <a:off x="2082" y="2224"/>
              <a:ext cx="251" cy="380"/>
            </a:xfrm>
            <a:prstGeom prst="rightArrow">
              <a:avLst>
                <a:gd name="adj1" fmla="val 50000"/>
                <a:gd name="adj2" fmla="val 50005"/>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4884" name="AutoShape 19">
              <a:extLst>
                <a:ext uri="{FF2B5EF4-FFF2-40B4-BE49-F238E27FC236}">
                  <a16:creationId xmlns:a16="http://schemas.microsoft.com/office/drawing/2014/main" id="{79A39138-060B-2B0C-3171-731BEE7AE360}"/>
                </a:ext>
              </a:extLst>
            </p:cNvPr>
            <p:cNvSpPr>
              <a:spLocks noChangeArrowheads="1"/>
            </p:cNvSpPr>
            <p:nvPr/>
          </p:nvSpPr>
          <p:spPr bwMode="auto">
            <a:xfrm>
              <a:off x="2082" y="2637"/>
              <a:ext cx="251" cy="379"/>
            </a:xfrm>
            <a:prstGeom prst="rightArrow">
              <a:avLst>
                <a:gd name="adj1" fmla="val 50000"/>
                <a:gd name="adj2" fmla="val 50005"/>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4885" name="AutoShape 20">
              <a:extLst>
                <a:ext uri="{FF2B5EF4-FFF2-40B4-BE49-F238E27FC236}">
                  <a16:creationId xmlns:a16="http://schemas.microsoft.com/office/drawing/2014/main" id="{E833195C-67A4-0FAF-2687-67CCEE17C3C5}"/>
                </a:ext>
              </a:extLst>
            </p:cNvPr>
            <p:cNvSpPr>
              <a:spLocks noChangeArrowheads="1"/>
            </p:cNvSpPr>
            <p:nvPr/>
          </p:nvSpPr>
          <p:spPr bwMode="auto">
            <a:xfrm>
              <a:off x="2093" y="3101"/>
              <a:ext cx="251" cy="379"/>
            </a:xfrm>
            <a:prstGeom prst="rightArrow">
              <a:avLst>
                <a:gd name="adj1" fmla="val 50000"/>
                <a:gd name="adj2" fmla="val 50005"/>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4886" name="AutoShape 21">
              <a:extLst>
                <a:ext uri="{FF2B5EF4-FFF2-40B4-BE49-F238E27FC236}">
                  <a16:creationId xmlns:a16="http://schemas.microsoft.com/office/drawing/2014/main" id="{9F68873A-6EBD-9988-76BB-E0D9AF51DF75}"/>
                </a:ext>
              </a:extLst>
            </p:cNvPr>
            <p:cNvSpPr>
              <a:spLocks noChangeArrowheads="1"/>
            </p:cNvSpPr>
            <p:nvPr/>
          </p:nvSpPr>
          <p:spPr bwMode="auto">
            <a:xfrm>
              <a:off x="2072" y="3547"/>
              <a:ext cx="252" cy="380"/>
            </a:xfrm>
            <a:prstGeom prst="rightArrow">
              <a:avLst>
                <a:gd name="adj1" fmla="val 50000"/>
                <a:gd name="adj2" fmla="val 50005"/>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4887" name="AutoShape 22">
              <a:extLst>
                <a:ext uri="{FF2B5EF4-FFF2-40B4-BE49-F238E27FC236}">
                  <a16:creationId xmlns:a16="http://schemas.microsoft.com/office/drawing/2014/main" id="{EFF14D9F-1F73-D608-2988-661E71DCA187}"/>
                </a:ext>
              </a:extLst>
            </p:cNvPr>
            <p:cNvSpPr>
              <a:spLocks noChangeArrowheads="1"/>
            </p:cNvSpPr>
            <p:nvPr/>
          </p:nvSpPr>
          <p:spPr bwMode="auto">
            <a:xfrm>
              <a:off x="2102" y="1337"/>
              <a:ext cx="252" cy="380"/>
            </a:xfrm>
            <a:prstGeom prst="rightArrow">
              <a:avLst>
                <a:gd name="adj1" fmla="val 50000"/>
                <a:gd name="adj2" fmla="val 50005"/>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grpSp>
      <p:sp>
        <p:nvSpPr>
          <p:cNvPr id="804867" name="Rectangle 23">
            <a:extLst>
              <a:ext uri="{FF2B5EF4-FFF2-40B4-BE49-F238E27FC236}">
                <a16:creationId xmlns:a16="http://schemas.microsoft.com/office/drawing/2014/main" id="{ABE8B71F-5DDD-5E9D-CDAC-8600331A2218}"/>
              </a:ext>
            </a:extLst>
          </p:cNvPr>
          <p:cNvSpPr>
            <a:spLocks noGrp="1" noChangeArrowheads="1"/>
          </p:cNvSpPr>
          <p:nvPr>
            <p:ph type="title"/>
          </p:nvPr>
        </p:nvSpPr>
        <p:spPr>
          <a:xfrm>
            <a:off x="2913064" y="228600"/>
            <a:ext cx="7373937" cy="1143000"/>
          </a:xfrm>
          <a:extLs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lstStyle/>
          <a:p>
            <a:pPr algn="ctr"/>
            <a:r>
              <a:rPr lang="en-US" altLang="en-US" sz="3600">
                <a:solidFill>
                  <a:srgbClr val="FF0000"/>
                </a:solidFill>
              </a:rPr>
              <a:t>Major Consumer Sales Promotion Tools</a:t>
            </a:r>
          </a:p>
        </p:txBody>
      </p:sp>
    </p:spTree>
  </p:cSld>
  <p:clrMapOvr>
    <a:masterClrMapping/>
  </p:clrMapOvr>
  <p:transition spd="slow">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a:extLst>
              <a:ext uri="{FF2B5EF4-FFF2-40B4-BE49-F238E27FC236}">
                <a16:creationId xmlns:a16="http://schemas.microsoft.com/office/drawing/2014/main" id="{39E32FA4-A829-BF6E-60B6-C92EBAADB8DE}"/>
              </a:ext>
            </a:extLst>
          </p:cNvPr>
          <p:cNvSpPr>
            <a:spLocks noChangeArrowheads="1"/>
          </p:cNvSpPr>
          <p:nvPr/>
        </p:nvSpPr>
        <p:spPr bwMode="auto">
          <a:xfrm>
            <a:off x="2209800" y="7575550"/>
            <a:ext cx="1905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6915" name="Rectangle 3">
            <a:extLst>
              <a:ext uri="{FF2B5EF4-FFF2-40B4-BE49-F238E27FC236}">
                <a16:creationId xmlns:a16="http://schemas.microsoft.com/office/drawing/2014/main" id="{8EE7C0ED-5182-F735-3392-045A9864CADD}"/>
              </a:ext>
            </a:extLst>
          </p:cNvPr>
          <p:cNvSpPr>
            <a:spLocks noChangeArrowheads="1"/>
          </p:cNvSpPr>
          <p:nvPr/>
        </p:nvSpPr>
        <p:spPr bwMode="auto">
          <a:xfrm>
            <a:off x="4648200" y="7575550"/>
            <a:ext cx="28956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6916" name="Rectangle 4">
            <a:extLst>
              <a:ext uri="{FF2B5EF4-FFF2-40B4-BE49-F238E27FC236}">
                <a16:creationId xmlns:a16="http://schemas.microsoft.com/office/drawing/2014/main" id="{8F2B02EE-80C0-6AED-722A-BAB8CA4B4A2A}"/>
              </a:ext>
            </a:extLst>
          </p:cNvPr>
          <p:cNvSpPr>
            <a:spLocks noChangeArrowheads="1"/>
          </p:cNvSpPr>
          <p:nvPr/>
        </p:nvSpPr>
        <p:spPr bwMode="auto">
          <a:xfrm>
            <a:off x="2057401" y="2286000"/>
            <a:ext cx="2701925" cy="700088"/>
          </a:xfrm>
          <a:prstGeom prst="rect">
            <a:avLst/>
          </a:prstGeom>
          <a:solidFill>
            <a:srgbClr val="D2D2E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Patronage Rewards</a:t>
            </a:r>
          </a:p>
        </p:txBody>
      </p:sp>
      <p:sp>
        <p:nvSpPr>
          <p:cNvPr id="806917" name="Rectangle 5">
            <a:extLst>
              <a:ext uri="{FF2B5EF4-FFF2-40B4-BE49-F238E27FC236}">
                <a16:creationId xmlns:a16="http://schemas.microsoft.com/office/drawing/2014/main" id="{ECED99D1-64EF-36FE-BAB9-91FB544D1AEB}"/>
              </a:ext>
            </a:extLst>
          </p:cNvPr>
          <p:cNvSpPr>
            <a:spLocks noChangeArrowheads="1"/>
          </p:cNvSpPr>
          <p:nvPr/>
        </p:nvSpPr>
        <p:spPr bwMode="auto">
          <a:xfrm>
            <a:off x="2057401" y="3067051"/>
            <a:ext cx="2701925" cy="701675"/>
          </a:xfrm>
          <a:prstGeom prst="rect">
            <a:avLst/>
          </a:prstGeom>
          <a:solidFill>
            <a:srgbClr val="D2D2E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Point-of-Purchase </a:t>
            </a:r>
          </a:p>
        </p:txBody>
      </p:sp>
      <p:sp>
        <p:nvSpPr>
          <p:cNvPr id="806918" name="Rectangle 6">
            <a:extLst>
              <a:ext uri="{FF2B5EF4-FFF2-40B4-BE49-F238E27FC236}">
                <a16:creationId xmlns:a16="http://schemas.microsoft.com/office/drawing/2014/main" id="{F1B35EB9-77BF-2488-35B5-6BB4302782F1}"/>
              </a:ext>
            </a:extLst>
          </p:cNvPr>
          <p:cNvSpPr>
            <a:spLocks noChangeArrowheads="1"/>
          </p:cNvSpPr>
          <p:nvPr/>
        </p:nvSpPr>
        <p:spPr bwMode="auto">
          <a:xfrm>
            <a:off x="2057401" y="3849689"/>
            <a:ext cx="2701925" cy="701675"/>
          </a:xfrm>
          <a:prstGeom prst="rect">
            <a:avLst/>
          </a:prstGeom>
          <a:solidFill>
            <a:srgbClr val="D2D2E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Contest</a:t>
            </a:r>
          </a:p>
        </p:txBody>
      </p:sp>
      <p:sp>
        <p:nvSpPr>
          <p:cNvPr id="806919" name="Rectangle 7">
            <a:extLst>
              <a:ext uri="{FF2B5EF4-FFF2-40B4-BE49-F238E27FC236}">
                <a16:creationId xmlns:a16="http://schemas.microsoft.com/office/drawing/2014/main" id="{E5EDC255-89D4-D39C-7E84-C31C37886B90}"/>
              </a:ext>
            </a:extLst>
          </p:cNvPr>
          <p:cNvSpPr>
            <a:spLocks noChangeArrowheads="1"/>
          </p:cNvSpPr>
          <p:nvPr/>
        </p:nvSpPr>
        <p:spPr bwMode="auto">
          <a:xfrm>
            <a:off x="2057401" y="4633913"/>
            <a:ext cx="2701925" cy="696912"/>
          </a:xfrm>
          <a:prstGeom prst="rect">
            <a:avLst/>
          </a:prstGeom>
          <a:solidFill>
            <a:srgbClr val="D2D2E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Sweepstakes</a:t>
            </a:r>
          </a:p>
        </p:txBody>
      </p:sp>
      <p:sp>
        <p:nvSpPr>
          <p:cNvPr id="806920" name="Rectangle 8">
            <a:extLst>
              <a:ext uri="{FF2B5EF4-FFF2-40B4-BE49-F238E27FC236}">
                <a16:creationId xmlns:a16="http://schemas.microsoft.com/office/drawing/2014/main" id="{686DFD78-B994-B35C-A788-69F04D2354FC}"/>
              </a:ext>
            </a:extLst>
          </p:cNvPr>
          <p:cNvSpPr>
            <a:spLocks noChangeArrowheads="1"/>
          </p:cNvSpPr>
          <p:nvPr/>
        </p:nvSpPr>
        <p:spPr bwMode="auto">
          <a:xfrm>
            <a:off x="2057401" y="5416550"/>
            <a:ext cx="2701925" cy="984250"/>
          </a:xfrm>
          <a:prstGeom prst="rect">
            <a:avLst/>
          </a:prstGeom>
          <a:solidFill>
            <a:srgbClr val="D2D2E0"/>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0"/>
              </a:spcBef>
              <a:buClrTx/>
              <a:buSzTx/>
              <a:buFontTx/>
              <a:buNone/>
            </a:pPr>
            <a:r>
              <a:rPr lang="en-US" altLang="en-US" sz="2400">
                <a:solidFill>
                  <a:schemeClr val="bg2"/>
                </a:solidFill>
                <a:latin typeface="Tahoma" panose="020B0604030504040204" pitchFamily="34" charset="0"/>
              </a:rPr>
              <a:t>Games</a:t>
            </a:r>
          </a:p>
        </p:txBody>
      </p:sp>
      <p:sp>
        <p:nvSpPr>
          <p:cNvPr id="806921" name="Rectangle 9">
            <a:extLst>
              <a:ext uri="{FF2B5EF4-FFF2-40B4-BE49-F238E27FC236}">
                <a16:creationId xmlns:a16="http://schemas.microsoft.com/office/drawing/2014/main" id="{E697C7A6-E90A-153C-96D7-36F14BAA3F80}"/>
              </a:ext>
            </a:extLst>
          </p:cNvPr>
          <p:cNvSpPr>
            <a:spLocks noChangeArrowheads="1"/>
          </p:cNvSpPr>
          <p:nvPr/>
        </p:nvSpPr>
        <p:spPr bwMode="auto">
          <a:xfrm>
            <a:off x="5356225" y="2286000"/>
            <a:ext cx="5073650" cy="700088"/>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Cash or Other Award Offered for Regular Use of a Product</a:t>
            </a:r>
          </a:p>
        </p:txBody>
      </p:sp>
      <p:sp>
        <p:nvSpPr>
          <p:cNvPr id="806922" name="Rectangle 10">
            <a:extLst>
              <a:ext uri="{FF2B5EF4-FFF2-40B4-BE49-F238E27FC236}">
                <a16:creationId xmlns:a16="http://schemas.microsoft.com/office/drawing/2014/main" id="{1606781E-CD90-887E-4F5C-084D12464C2A}"/>
              </a:ext>
            </a:extLst>
          </p:cNvPr>
          <p:cNvSpPr>
            <a:spLocks noChangeArrowheads="1"/>
          </p:cNvSpPr>
          <p:nvPr/>
        </p:nvSpPr>
        <p:spPr bwMode="auto">
          <a:xfrm>
            <a:off x="5356225" y="3067051"/>
            <a:ext cx="5073650" cy="701675"/>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Displays or Demonstrations at the Point of Purchase</a:t>
            </a:r>
          </a:p>
        </p:txBody>
      </p:sp>
      <p:sp>
        <p:nvSpPr>
          <p:cNvPr id="806923" name="Rectangle 11">
            <a:extLst>
              <a:ext uri="{FF2B5EF4-FFF2-40B4-BE49-F238E27FC236}">
                <a16:creationId xmlns:a16="http://schemas.microsoft.com/office/drawing/2014/main" id="{D7D2EC2D-C6BD-A882-1B6C-9A8245DC4C37}"/>
              </a:ext>
            </a:extLst>
          </p:cNvPr>
          <p:cNvSpPr>
            <a:spLocks noChangeArrowheads="1"/>
          </p:cNvSpPr>
          <p:nvPr/>
        </p:nvSpPr>
        <p:spPr bwMode="auto">
          <a:xfrm>
            <a:off x="5356225" y="3849689"/>
            <a:ext cx="5073650" cy="701675"/>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Consumers Submit an Entry to be Judged</a:t>
            </a:r>
          </a:p>
        </p:txBody>
      </p:sp>
      <p:sp>
        <p:nvSpPr>
          <p:cNvPr id="806924" name="Rectangle 12">
            <a:extLst>
              <a:ext uri="{FF2B5EF4-FFF2-40B4-BE49-F238E27FC236}">
                <a16:creationId xmlns:a16="http://schemas.microsoft.com/office/drawing/2014/main" id="{693D3CD3-1967-9761-7977-D46979AA2CD0}"/>
              </a:ext>
            </a:extLst>
          </p:cNvPr>
          <p:cNvSpPr>
            <a:spLocks noChangeArrowheads="1"/>
          </p:cNvSpPr>
          <p:nvPr/>
        </p:nvSpPr>
        <p:spPr bwMode="auto">
          <a:xfrm>
            <a:off x="5356225" y="4633913"/>
            <a:ext cx="5073650" cy="696912"/>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Consumers Submit Their Names for a Drawing (by chance)</a:t>
            </a:r>
          </a:p>
        </p:txBody>
      </p:sp>
      <p:sp>
        <p:nvSpPr>
          <p:cNvPr id="806925" name="Rectangle 13">
            <a:extLst>
              <a:ext uri="{FF2B5EF4-FFF2-40B4-BE49-F238E27FC236}">
                <a16:creationId xmlns:a16="http://schemas.microsoft.com/office/drawing/2014/main" id="{E00D82CC-26E4-DFC4-2E72-710EC91742D6}"/>
              </a:ext>
            </a:extLst>
          </p:cNvPr>
          <p:cNvSpPr>
            <a:spLocks noChangeArrowheads="1"/>
          </p:cNvSpPr>
          <p:nvPr/>
        </p:nvSpPr>
        <p:spPr bwMode="auto">
          <a:xfrm>
            <a:off x="5356225" y="5416550"/>
            <a:ext cx="5073650" cy="984250"/>
          </a:xfrm>
          <a:prstGeom prst="rect">
            <a:avLst/>
          </a:prstGeom>
          <a:solidFill>
            <a:schemeClr val="hlink"/>
          </a:solidFill>
          <a:ln>
            <a:noFill/>
          </a:ln>
          <a:effectLst>
            <a:outerShdw dist="71842"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nchorCtr="1"/>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chemeClr val="bg1"/>
                </a:solidFill>
                <a:latin typeface="Tahoma" panose="020B0604030504040204" pitchFamily="34" charset="0"/>
              </a:rPr>
              <a:t>Consumers Receive Something Each Time They Buy Which May Help Them Win a Prize</a:t>
            </a:r>
          </a:p>
        </p:txBody>
      </p:sp>
      <p:sp>
        <p:nvSpPr>
          <p:cNvPr id="806926" name="AutoShape 14">
            <a:extLst>
              <a:ext uri="{FF2B5EF4-FFF2-40B4-BE49-F238E27FC236}">
                <a16:creationId xmlns:a16="http://schemas.microsoft.com/office/drawing/2014/main" id="{B0A76867-9D77-396B-CBC2-910B87B9A73D}"/>
              </a:ext>
            </a:extLst>
          </p:cNvPr>
          <p:cNvSpPr>
            <a:spLocks noChangeArrowheads="1"/>
          </p:cNvSpPr>
          <p:nvPr/>
        </p:nvSpPr>
        <p:spPr bwMode="auto">
          <a:xfrm>
            <a:off x="4860925" y="3122613"/>
            <a:ext cx="400050" cy="673100"/>
          </a:xfrm>
          <a:prstGeom prst="rightArrow">
            <a:avLst>
              <a:gd name="adj1" fmla="val 50000"/>
              <a:gd name="adj2" fmla="val 50005"/>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6927" name="AutoShape 15">
            <a:extLst>
              <a:ext uri="{FF2B5EF4-FFF2-40B4-BE49-F238E27FC236}">
                <a16:creationId xmlns:a16="http://schemas.microsoft.com/office/drawing/2014/main" id="{3AD929B9-CFCD-C09F-3F48-6E08DF4AF4EA}"/>
              </a:ext>
            </a:extLst>
          </p:cNvPr>
          <p:cNvSpPr>
            <a:spLocks noChangeArrowheads="1"/>
          </p:cNvSpPr>
          <p:nvPr/>
        </p:nvSpPr>
        <p:spPr bwMode="auto">
          <a:xfrm>
            <a:off x="4829176" y="3922714"/>
            <a:ext cx="398463" cy="674687"/>
          </a:xfrm>
          <a:prstGeom prst="rightArrow">
            <a:avLst>
              <a:gd name="adj1" fmla="val 50000"/>
              <a:gd name="adj2" fmla="val 50005"/>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6928" name="AutoShape 16">
            <a:extLst>
              <a:ext uri="{FF2B5EF4-FFF2-40B4-BE49-F238E27FC236}">
                <a16:creationId xmlns:a16="http://schemas.microsoft.com/office/drawing/2014/main" id="{52188C14-53F2-C67B-8CF6-5D74CCF8FBBF}"/>
              </a:ext>
            </a:extLst>
          </p:cNvPr>
          <p:cNvSpPr>
            <a:spLocks noChangeArrowheads="1"/>
          </p:cNvSpPr>
          <p:nvPr/>
        </p:nvSpPr>
        <p:spPr bwMode="auto">
          <a:xfrm>
            <a:off x="4829176" y="4656138"/>
            <a:ext cx="398463" cy="671512"/>
          </a:xfrm>
          <a:prstGeom prst="rightArrow">
            <a:avLst>
              <a:gd name="adj1" fmla="val 50000"/>
              <a:gd name="adj2" fmla="val 50005"/>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6929" name="AutoShape 17">
            <a:extLst>
              <a:ext uri="{FF2B5EF4-FFF2-40B4-BE49-F238E27FC236}">
                <a16:creationId xmlns:a16="http://schemas.microsoft.com/office/drawing/2014/main" id="{AF69A312-D8A2-89B4-5679-FCE67FF4A70A}"/>
              </a:ext>
            </a:extLst>
          </p:cNvPr>
          <p:cNvSpPr>
            <a:spLocks noChangeArrowheads="1"/>
          </p:cNvSpPr>
          <p:nvPr/>
        </p:nvSpPr>
        <p:spPr bwMode="auto">
          <a:xfrm>
            <a:off x="4846638" y="5480050"/>
            <a:ext cx="398462" cy="673100"/>
          </a:xfrm>
          <a:prstGeom prst="rightArrow">
            <a:avLst>
              <a:gd name="adj1" fmla="val 50000"/>
              <a:gd name="adj2" fmla="val 50005"/>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6930" name="AutoShape 18">
            <a:extLst>
              <a:ext uri="{FF2B5EF4-FFF2-40B4-BE49-F238E27FC236}">
                <a16:creationId xmlns:a16="http://schemas.microsoft.com/office/drawing/2014/main" id="{4EA73F0A-0329-E967-FAE5-D624D22FC4A2}"/>
              </a:ext>
            </a:extLst>
          </p:cNvPr>
          <p:cNvSpPr>
            <a:spLocks noChangeArrowheads="1"/>
          </p:cNvSpPr>
          <p:nvPr/>
        </p:nvSpPr>
        <p:spPr bwMode="auto">
          <a:xfrm>
            <a:off x="4860925" y="2349500"/>
            <a:ext cx="400050" cy="674688"/>
          </a:xfrm>
          <a:prstGeom prst="rightArrow">
            <a:avLst>
              <a:gd name="adj1" fmla="val 50000"/>
              <a:gd name="adj2" fmla="val 50005"/>
            </a:avLst>
          </a:prstGeom>
          <a:solidFill>
            <a:schemeClr val="tx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06931" name="Rectangle 20">
            <a:extLst>
              <a:ext uri="{FF2B5EF4-FFF2-40B4-BE49-F238E27FC236}">
                <a16:creationId xmlns:a16="http://schemas.microsoft.com/office/drawing/2014/main" id="{353D60F0-4C72-E86B-A5B8-A796C0CF4F93}"/>
              </a:ext>
            </a:extLst>
          </p:cNvPr>
          <p:cNvSpPr>
            <a:spLocks noChangeArrowheads="1"/>
          </p:cNvSpPr>
          <p:nvPr/>
        </p:nvSpPr>
        <p:spPr bwMode="auto">
          <a:xfrm>
            <a:off x="2913064" y="228600"/>
            <a:ext cx="73739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eaLnBrk="1" hangingPunct="1">
              <a:spcBef>
                <a:spcPct val="0"/>
              </a:spcBef>
              <a:buClrTx/>
              <a:buSzTx/>
              <a:buFontTx/>
              <a:buNone/>
            </a:pPr>
            <a:r>
              <a:rPr lang="en-US" altLang="en-US" sz="3600">
                <a:solidFill>
                  <a:srgbClr val="FF0000"/>
                </a:solidFill>
              </a:rPr>
              <a:t>Major Consumer Sales Promotion Tools</a:t>
            </a:r>
          </a:p>
        </p:txBody>
      </p:sp>
    </p:spTree>
  </p:cSld>
  <p:clrMapOvr>
    <a:masterClrMapping/>
  </p:clrMapOvr>
  <p:transition spd="slow">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1106" name="Picture 2" descr="V-1809">
            <a:extLst>
              <a:ext uri="{FF2B5EF4-FFF2-40B4-BE49-F238E27FC236}">
                <a16:creationId xmlns:a16="http://schemas.microsoft.com/office/drawing/2014/main" id="{6E9AC1A3-C605-0F92-5AA0-D16AAA74F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1107" name="Text Box 3">
            <a:extLst>
              <a:ext uri="{FF2B5EF4-FFF2-40B4-BE49-F238E27FC236}">
                <a16:creationId xmlns:a16="http://schemas.microsoft.com/office/drawing/2014/main" id="{11AA228D-74F1-58A5-34EB-27368D83A831}"/>
              </a:ext>
            </a:extLst>
          </p:cNvPr>
          <p:cNvSpPr txBox="1">
            <a:spLocks noChangeArrowheads="1"/>
          </p:cNvSpPr>
          <p:nvPr/>
        </p:nvSpPr>
        <p:spPr bwMode="auto">
          <a:xfrm>
            <a:off x="1828801" y="2133600"/>
            <a:ext cx="3749675" cy="1569660"/>
          </a:xfrm>
          <a:prstGeom prst="rect">
            <a:avLst/>
          </a:prstGeom>
          <a:noFill/>
          <a:ln>
            <a:noFill/>
          </a:ln>
          <a:effectLst/>
        </p:spPr>
        <p:txBody>
          <a:bodyPr>
            <a:spAutoFit/>
          </a:bodyPr>
          <a:lstStyle/>
          <a:p>
            <a:pPr eaLnBrk="1" hangingPunct="1">
              <a:defRPr/>
            </a:pPr>
            <a:r>
              <a:rPr lang="en-US" altLang="en-US" sz="2400">
                <a:solidFill>
                  <a:schemeClr val="tx2"/>
                </a:solidFill>
                <a:effectLst>
                  <a:outerShdw blurRad="38100" dist="38100" dir="2700000" algn="tl">
                    <a:srgbClr val="C0C0C0"/>
                  </a:outerShdw>
                </a:effectLst>
                <a:latin typeface="Times New Roman" pitchFamily="18" charset="0"/>
              </a:rPr>
              <a:t>Sampling is an Effective</a:t>
            </a:r>
          </a:p>
          <a:p>
            <a:pPr eaLnBrk="1" hangingPunct="1">
              <a:defRPr/>
            </a:pPr>
            <a:r>
              <a:rPr lang="en-US" altLang="en-US" sz="2400">
                <a:solidFill>
                  <a:schemeClr val="tx2"/>
                </a:solidFill>
                <a:effectLst>
                  <a:outerShdw blurRad="38100" dist="38100" dir="2700000" algn="tl">
                    <a:srgbClr val="C0C0C0"/>
                  </a:outerShdw>
                </a:effectLst>
                <a:latin typeface="Times New Roman" pitchFamily="18" charset="0"/>
              </a:rPr>
              <a:t>Way to Create Trial-Use</a:t>
            </a:r>
          </a:p>
          <a:p>
            <a:pPr eaLnBrk="1" hangingPunct="1">
              <a:defRPr/>
            </a:pPr>
            <a:r>
              <a:rPr lang="en-US" altLang="en-US" sz="2400">
                <a:solidFill>
                  <a:schemeClr val="tx2"/>
                </a:solidFill>
                <a:effectLst>
                  <a:outerShdw blurRad="38100" dist="38100" dir="2700000" algn="tl">
                    <a:srgbClr val="C0C0C0"/>
                  </a:outerShdw>
                </a:effectLst>
                <a:latin typeface="Times New Roman" pitchFamily="18" charset="0"/>
              </a:rPr>
              <a:t>Within Appropriate</a:t>
            </a:r>
          </a:p>
          <a:p>
            <a:pPr eaLnBrk="1" hangingPunct="1">
              <a:defRPr/>
            </a:pPr>
            <a:r>
              <a:rPr lang="en-US" altLang="en-US" sz="2400">
                <a:solidFill>
                  <a:schemeClr val="tx2"/>
                </a:solidFill>
                <a:effectLst>
                  <a:outerShdw blurRad="38100" dist="38100" dir="2700000" algn="tl">
                    <a:srgbClr val="C0C0C0"/>
                  </a:outerShdw>
                </a:effectLst>
                <a:latin typeface="Times New Roman" pitchFamily="18" charset="0"/>
              </a:rPr>
              <a:t>Target Markets</a:t>
            </a:r>
            <a:endParaRPr lang="en-US" altLang="en-US" sz="2400">
              <a:solidFill>
                <a:schemeClr val="tx2"/>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711107"/>
                                        </p:tgtEl>
                                        <p:attrNameLst>
                                          <p:attrName>style.visibility</p:attrName>
                                        </p:attrNameLst>
                                      </p:cBhvr>
                                      <p:to>
                                        <p:strVal val="visible"/>
                                      </p:to>
                                    </p:set>
                                    <p:animEffect transition="in" filter="strips(downLeft)">
                                      <p:cBhvr>
                                        <p:cTn id="7" dur="500"/>
                                        <p:tgtEl>
                                          <p:spTgt spid="1711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1711106"/>
                                        </p:tgtEl>
                                        <p:attrNameLst>
                                          <p:attrName>style.visibility</p:attrName>
                                        </p:attrNameLst>
                                      </p:cBhvr>
                                      <p:to>
                                        <p:strVal val="visible"/>
                                      </p:to>
                                    </p:set>
                                    <p:animEffect transition="in" filter="strips(upRight)">
                                      <p:cBhvr>
                                        <p:cTn id="12" dur="500"/>
                                        <p:tgtEl>
                                          <p:spTgt spid="1711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110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Title 1">
            <a:extLst>
              <a:ext uri="{FF2B5EF4-FFF2-40B4-BE49-F238E27FC236}">
                <a16:creationId xmlns:a16="http://schemas.microsoft.com/office/drawing/2014/main" id="{576C3173-FF7C-D076-C580-2DF141A5F93C}"/>
              </a:ext>
            </a:extLst>
          </p:cNvPr>
          <p:cNvSpPr>
            <a:spLocks noGrp="1" noChangeArrowheads="1"/>
          </p:cNvSpPr>
          <p:nvPr>
            <p:ph type="title"/>
          </p:nvPr>
        </p:nvSpPr>
        <p:spPr/>
        <p:txBody>
          <a:bodyPr/>
          <a:lstStyle/>
          <a:p>
            <a:r>
              <a:rPr lang="en-US" altLang="en-US">
                <a:solidFill>
                  <a:srgbClr val="FF0000"/>
                </a:solidFill>
              </a:rPr>
              <a:t>B2B sales promotion </a:t>
            </a:r>
          </a:p>
        </p:txBody>
      </p:sp>
      <p:sp>
        <p:nvSpPr>
          <p:cNvPr id="736259" name="Content Placeholder 2">
            <a:extLst>
              <a:ext uri="{FF2B5EF4-FFF2-40B4-BE49-F238E27FC236}">
                <a16:creationId xmlns:a16="http://schemas.microsoft.com/office/drawing/2014/main" id="{7796FAB9-75B1-7FEB-2507-05D99F6123FD}"/>
              </a:ext>
            </a:extLst>
          </p:cNvPr>
          <p:cNvSpPr>
            <a:spLocks noGrp="1" noChangeArrowheads="1"/>
          </p:cNvSpPr>
          <p:nvPr>
            <p:ph idx="1"/>
          </p:nvPr>
        </p:nvSpPr>
        <p:spPr>
          <a:xfrm>
            <a:off x="1905000" y="1905000"/>
            <a:ext cx="8153400" cy="4114800"/>
          </a:xfrm>
        </p:spPr>
        <p:txBody>
          <a:bodyPr/>
          <a:lstStyle/>
          <a:p>
            <a:r>
              <a:rPr lang="en-US" altLang="en-US"/>
              <a:t>Discount </a:t>
            </a:r>
          </a:p>
          <a:p>
            <a:r>
              <a:rPr lang="en-US" altLang="en-US"/>
              <a:t>Bonus </a:t>
            </a:r>
          </a:p>
          <a:p>
            <a:r>
              <a:rPr lang="en-US" altLang="en-US"/>
              <a:t>Loyalty programs  </a:t>
            </a:r>
          </a:p>
          <a:p>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130" name="Rectangle 2">
            <a:extLst>
              <a:ext uri="{FF2B5EF4-FFF2-40B4-BE49-F238E27FC236}">
                <a16:creationId xmlns:a16="http://schemas.microsoft.com/office/drawing/2014/main" id="{8772CE05-8EE2-46A4-0901-F6999FFF0EED}"/>
              </a:ext>
            </a:extLst>
          </p:cNvPr>
          <p:cNvSpPr>
            <a:spLocks noGrp="1" noChangeArrowheads="1"/>
          </p:cNvSpPr>
          <p:nvPr>
            <p:ph type="title" idx="4294967295"/>
          </p:nvPr>
        </p:nvSpPr>
        <p:spPr>
          <a:xfrm>
            <a:off x="2524125" y="-287338"/>
            <a:ext cx="7772400" cy="1143001"/>
          </a:xfrm>
        </p:spPr>
        <p:txBody>
          <a:bodyPr/>
          <a:lstStyle/>
          <a:p>
            <a:pPr>
              <a:defRPr/>
            </a:pPr>
            <a:r>
              <a:rPr lang="en-US" altLang="en-US" sz="2500" b="1">
                <a:effectLst>
                  <a:outerShdw blurRad="38100" dist="38100" dir="2700000" algn="tl">
                    <a:srgbClr val="C0C0C0"/>
                  </a:outerShdw>
                </a:effectLst>
              </a:rPr>
              <a:t>Sales promotion alternatives</a:t>
            </a:r>
            <a:endParaRPr lang="en-US" altLang="en-US" sz="2500"/>
          </a:p>
        </p:txBody>
      </p:sp>
      <p:pic>
        <p:nvPicPr>
          <p:cNvPr id="809987" name="Picture 3" descr="ker56453_1906">
            <a:extLst>
              <a:ext uri="{FF2B5EF4-FFF2-40B4-BE49-F238E27FC236}">
                <a16:creationId xmlns:a16="http://schemas.microsoft.com/office/drawing/2014/main" id="{77D6F30E-748A-4B80-7229-916520459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1"/>
            <a:ext cx="8991600" cy="67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a:extLst>
              <a:ext uri="{FF2B5EF4-FFF2-40B4-BE49-F238E27FC236}">
                <a16:creationId xmlns:a16="http://schemas.microsoft.com/office/drawing/2014/main" id="{C2C1A4C3-AEF7-35B3-3330-ADDFA9B84D65}"/>
              </a:ext>
            </a:extLst>
          </p:cNvPr>
          <p:cNvSpPr>
            <a:spLocks noChangeArrowheads="1"/>
          </p:cNvSpPr>
          <p:nvPr/>
        </p:nvSpPr>
        <p:spPr bwMode="auto">
          <a:xfrm>
            <a:off x="2274888" y="2195513"/>
            <a:ext cx="3535362" cy="74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04" tIns="39889" rIns="81204" bIns="39889">
            <a:spAutoFit/>
          </a:bodyPr>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50000"/>
              </a:spcBef>
              <a:buClrTx/>
              <a:buSzTx/>
              <a:buFontTx/>
              <a:buNone/>
            </a:pPr>
            <a:r>
              <a:rPr lang="en-US" altLang="en-US" sz="2400">
                <a:solidFill>
                  <a:schemeClr val="hlink"/>
                </a:solidFill>
                <a:latin typeface="Tahoma" panose="020B0604030504040204" pitchFamily="34" charset="0"/>
              </a:rPr>
              <a:t>Trade-Promotion Objectives</a:t>
            </a:r>
          </a:p>
        </p:txBody>
      </p:sp>
      <p:sp>
        <p:nvSpPr>
          <p:cNvPr id="812035" name="Rectangle 3">
            <a:extLst>
              <a:ext uri="{FF2B5EF4-FFF2-40B4-BE49-F238E27FC236}">
                <a16:creationId xmlns:a16="http://schemas.microsoft.com/office/drawing/2014/main" id="{F8FBE2E4-E6E6-0400-71B3-5E05B08DE949}"/>
              </a:ext>
            </a:extLst>
          </p:cNvPr>
          <p:cNvSpPr>
            <a:spLocks noChangeArrowheads="1"/>
          </p:cNvSpPr>
          <p:nvPr/>
        </p:nvSpPr>
        <p:spPr bwMode="auto">
          <a:xfrm>
            <a:off x="2232026" y="7205663"/>
            <a:ext cx="2022475" cy="490537"/>
          </a:xfrm>
          <a:prstGeom prst="rect">
            <a:avLst/>
          </a:prstGeom>
          <a:noFill/>
          <a:ln>
            <a:noFill/>
          </a:ln>
          <a:effectLst>
            <a:outerShdw dist="107763" dir="2700000" algn="ctr" rotWithShape="0">
              <a:srgbClr val="676767"/>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12036" name="Rectangle 4">
            <a:extLst>
              <a:ext uri="{FF2B5EF4-FFF2-40B4-BE49-F238E27FC236}">
                <a16:creationId xmlns:a16="http://schemas.microsoft.com/office/drawing/2014/main" id="{B16644ED-1ADA-5E4B-CD69-3136D412755C}"/>
              </a:ext>
            </a:extLst>
          </p:cNvPr>
          <p:cNvSpPr>
            <a:spLocks noChangeArrowheads="1"/>
          </p:cNvSpPr>
          <p:nvPr/>
        </p:nvSpPr>
        <p:spPr bwMode="auto">
          <a:xfrm>
            <a:off x="4821238" y="7205663"/>
            <a:ext cx="3073400" cy="490537"/>
          </a:xfrm>
          <a:prstGeom prst="rect">
            <a:avLst/>
          </a:prstGeom>
          <a:noFill/>
          <a:ln>
            <a:noFill/>
          </a:ln>
          <a:effectLst>
            <a:outerShdw dist="107763" dir="2700000" algn="ctr" rotWithShape="0">
              <a:srgbClr val="676767"/>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schemeClr val="tx1"/>
              </a:solidFill>
              <a:latin typeface="Arial Black" panose="020B0A04020102020204" pitchFamily="34" charset="0"/>
            </a:endParaRPr>
          </a:p>
        </p:txBody>
      </p:sp>
      <p:sp>
        <p:nvSpPr>
          <p:cNvPr id="812037" name="Rectangle 5">
            <a:extLst>
              <a:ext uri="{FF2B5EF4-FFF2-40B4-BE49-F238E27FC236}">
                <a16:creationId xmlns:a16="http://schemas.microsoft.com/office/drawing/2014/main" id="{56D32304-6F48-9A2D-D07D-17E25BAC975D}"/>
              </a:ext>
            </a:extLst>
          </p:cNvPr>
          <p:cNvSpPr>
            <a:spLocks noChangeArrowheads="1"/>
          </p:cNvSpPr>
          <p:nvPr/>
        </p:nvSpPr>
        <p:spPr bwMode="auto">
          <a:xfrm>
            <a:off x="1828801" y="3084514"/>
            <a:ext cx="3922713" cy="592137"/>
          </a:xfrm>
          <a:prstGeom prst="rect">
            <a:avLst/>
          </a:prstGeom>
          <a:gradFill rotWithShape="0">
            <a:gsLst>
              <a:gs pos="0">
                <a:srgbClr val="618FFD"/>
              </a:gs>
              <a:gs pos="50000">
                <a:srgbClr val="4D72C9"/>
              </a:gs>
              <a:gs pos="100000">
                <a:srgbClr val="618FFD"/>
              </a:gs>
            </a:gsLst>
            <a:lin ang="2700000" scaled="1"/>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200">
                <a:solidFill>
                  <a:srgbClr val="FFFFFF"/>
                </a:solidFill>
                <a:latin typeface="Tahoma" panose="020B0604030504040204" pitchFamily="34" charset="0"/>
              </a:rPr>
              <a:t>Persuade Retailers or </a:t>
            </a:r>
          </a:p>
          <a:p>
            <a:pPr algn="ctr">
              <a:lnSpc>
                <a:spcPct val="90000"/>
              </a:lnSpc>
              <a:spcBef>
                <a:spcPct val="0"/>
              </a:spcBef>
              <a:buClrTx/>
              <a:buSzTx/>
              <a:buFontTx/>
              <a:buNone/>
            </a:pPr>
            <a:r>
              <a:rPr lang="en-US" altLang="en-US" sz="2200">
                <a:solidFill>
                  <a:srgbClr val="FFFFFF"/>
                </a:solidFill>
                <a:latin typeface="Tahoma" panose="020B0604030504040204" pitchFamily="34" charset="0"/>
              </a:rPr>
              <a:t>Wholesalers to Carry a Brand</a:t>
            </a:r>
          </a:p>
        </p:txBody>
      </p:sp>
      <p:sp>
        <p:nvSpPr>
          <p:cNvPr id="812038" name="Rectangle 6">
            <a:extLst>
              <a:ext uri="{FF2B5EF4-FFF2-40B4-BE49-F238E27FC236}">
                <a16:creationId xmlns:a16="http://schemas.microsoft.com/office/drawing/2014/main" id="{9AA98BDF-72D1-D574-BDDB-B5F9DE460765}"/>
              </a:ext>
            </a:extLst>
          </p:cNvPr>
          <p:cNvSpPr>
            <a:spLocks noChangeArrowheads="1"/>
          </p:cNvSpPr>
          <p:nvPr/>
        </p:nvSpPr>
        <p:spPr bwMode="auto">
          <a:xfrm>
            <a:off x="1828801" y="3746501"/>
            <a:ext cx="3922713" cy="593725"/>
          </a:xfrm>
          <a:prstGeom prst="rect">
            <a:avLst/>
          </a:prstGeom>
          <a:gradFill rotWithShape="0">
            <a:gsLst>
              <a:gs pos="0">
                <a:srgbClr val="618FFD"/>
              </a:gs>
              <a:gs pos="50000">
                <a:srgbClr val="4D72C9"/>
              </a:gs>
              <a:gs pos="100000">
                <a:srgbClr val="618FFD"/>
              </a:gs>
            </a:gsLst>
            <a:lin ang="2700000" scaled="1"/>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200">
                <a:solidFill>
                  <a:srgbClr val="FFFFFF"/>
                </a:solidFill>
                <a:latin typeface="Tahoma" panose="020B0604030504040204" pitchFamily="34" charset="0"/>
              </a:rPr>
              <a:t>Give a Brand Shelf Space</a:t>
            </a:r>
          </a:p>
        </p:txBody>
      </p:sp>
      <p:sp>
        <p:nvSpPr>
          <p:cNvPr id="812039" name="Rectangle 7">
            <a:extLst>
              <a:ext uri="{FF2B5EF4-FFF2-40B4-BE49-F238E27FC236}">
                <a16:creationId xmlns:a16="http://schemas.microsoft.com/office/drawing/2014/main" id="{DB1D5944-AED4-DE83-0346-C4097BFE3F36}"/>
              </a:ext>
            </a:extLst>
          </p:cNvPr>
          <p:cNvSpPr>
            <a:spLocks noChangeArrowheads="1"/>
          </p:cNvSpPr>
          <p:nvPr/>
        </p:nvSpPr>
        <p:spPr bwMode="auto">
          <a:xfrm>
            <a:off x="1828801" y="4410075"/>
            <a:ext cx="3941763" cy="592138"/>
          </a:xfrm>
          <a:prstGeom prst="rect">
            <a:avLst/>
          </a:prstGeom>
          <a:gradFill rotWithShape="0">
            <a:gsLst>
              <a:gs pos="0">
                <a:srgbClr val="618FFD"/>
              </a:gs>
              <a:gs pos="50000">
                <a:srgbClr val="4D72C9"/>
              </a:gs>
              <a:gs pos="100000">
                <a:srgbClr val="618FFD"/>
              </a:gs>
            </a:gsLst>
            <a:lin ang="2700000" scaled="1"/>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200">
                <a:solidFill>
                  <a:srgbClr val="FFFFFF"/>
                </a:solidFill>
                <a:latin typeface="Tahoma" panose="020B0604030504040204" pitchFamily="34" charset="0"/>
              </a:rPr>
              <a:t>Promote a Brand in </a:t>
            </a:r>
          </a:p>
          <a:p>
            <a:pPr algn="ctr">
              <a:lnSpc>
                <a:spcPct val="90000"/>
              </a:lnSpc>
              <a:spcBef>
                <a:spcPct val="0"/>
              </a:spcBef>
              <a:buClrTx/>
              <a:buSzTx/>
              <a:buFontTx/>
              <a:buNone/>
            </a:pPr>
            <a:r>
              <a:rPr lang="en-US" altLang="en-US" sz="2200">
                <a:solidFill>
                  <a:srgbClr val="FFFFFF"/>
                </a:solidFill>
                <a:latin typeface="Tahoma" panose="020B0604030504040204" pitchFamily="34" charset="0"/>
              </a:rPr>
              <a:t>Advertising</a:t>
            </a:r>
          </a:p>
        </p:txBody>
      </p:sp>
      <p:sp>
        <p:nvSpPr>
          <p:cNvPr id="812040" name="Rectangle 8">
            <a:extLst>
              <a:ext uri="{FF2B5EF4-FFF2-40B4-BE49-F238E27FC236}">
                <a16:creationId xmlns:a16="http://schemas.microsoft.com/office/drawing/2014/main" id="{0FC8CE5B-FA06-7947-44C2-1AC3AB1EF095}"/>
              </a:ext>
            </a:extLst>
          </p:cNvPr>
          <p:cNvSpPr>
            <a:spLocks noChangeArrowheads="1"/>
          </p:cNvSpPr>
          <p:nvPr/>
        </p:nvSpPr>
        <p:spPr bwMode="auto">
          <a:xfrm>
            <a:off x="1828801" y="5072064"/>
            <a:ext cx="3941763" cy="592137"/>
          </a:xfrm>
          <a:prstGeom prst="rect">
            <a:avLst/>
          </a:prstGeom>
          <a:gradFill rotWithShape="0">
            <a:gsLst>
              <a:gs pos="0">
                <a:srgbClr val="618FFD"/>
              </a:gs>
              <a:gs pos="50000">
                <a:srgbClr val="4D72C9"/>
              </a:gs>
              <a:gs pos="100000">
                <a:srgbClr val="618FFD"/>
              </a:gs>
            </a:gsLst>
            <a:lin ang="2700000" scaled="1"/>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200">
                <a:solidFill>
                  <a:srgbClr val="FFFFFF"/>
                </a:solidFill>
                <a:latin typeface="Tahoma" panose="020B0604030504040204" pitchFamily="34" charset="0"/>
              </a:rPr>
              <a:t>Push a Brand to Consumers</a:t>
            </a:r>
          </a:p>
        </p:txBody>
      </p:sp>
      <p:sp>
        <p:nvSpPr>
          <p:cNvPr id="812041" name="Rectangle 9">
            <a:extLst>
              <a:ext uri="{FF2B5EF4-FFF2-40B4-BE49-F238E27FC236}">
                <a16:creationId xmlns:a16="http://schemas.microsoft.com/office/drawing/2014/main" id="{6CB52E2F-4F26-4719-2457-45901488EEC7}"/>
              </a:ext>
            </a:extLst>
          </p:cNvPr>
          <p:cNvSpPr>
            <a:spLocks noChangeArrowheads="1"/>
          </p:cNvSpPr>
          <p:nvPr/>
        </p:nvSpPr>
        <p:spPr bwMode="auto">
          <a:xfrm>
            <a:off x="2006600" y="1524000"/>
            <a:ext cx="8966200" cy="385256"/>
          </a:xfrm>
          <a:prstGeom prst="rect">
            <a:avLst/>
          </a:prstGeom>
          <a:noFill/>
          <a:ln>
            <a:noFill/>
          </a:ln>
          <a:effectLst>
            <a:outerShdw dist="107763" dir="2700000" algn="ctr" rotWithShape="0">
              <a:srgbClr val="676767"/>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81204" tIns="39889" rIns="81204" bIns="39889">
            <a:spAutoFit/>
          </a:bodyPr>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nSpc>
                <a:spcPct val="90000"/>
              </a:lnSpc>
              <a:spcBef>
                <a:spcPct val="50000"/>
              </a:spcBef>
              <a:buClrTx/>
              <a:buSzTx/>
              <a:buFontTx/>
              <a:buNone/>
            </a:pPr>
            <a:r>
              <a:rPr lang="en-US" altLang="en-US" sz="2200">
                <a:solidFill>
                  <a:srgbClr val="FFFFFF"/>
                </a:solidFill>
                <a:latin typeface="Tahoma" panose="020B0604030504040204" pitchFamily="34" charset="0"/>
              </a:rPr>
              <a:t>     </a:t>
            </a:r>
          </a:p>
        </p:txBody>
      </p:sp>
      <p:sp>
        <p:nvSpPr>
          <p:cNvPr id="812042" name="Rectangle 10">
            <a:extLst>
              <a:ext uri="{FF2B5EF4-FFF2-40B4-BE49-F238E27FC236}">
                <a16:creationId xmlns:a16="http://schemas.microsoft.com/office/drawing/2014/main" id="{C2EC72C9-5D1B-F8C4-1140-496C436C93E4}"/>
              </a:ext>
            </a:extLst>
          </p:cNvPr>
          <p:cNvSpPr>
            <a:spLocks noGrp="1" noChangeArrowheads="1"/>
          </p:cNvSpPr>
          <p:nvPr>
            <p:ph type="title"/>
          </p:nvPr>
        </p:nvSpPr>
        <p:spPr>
          <a:xfrm>
            <a:off x="2895600" y="457200"/>
            <a:ext cx="7467600" cy="1066800"/>
          </a:xfrm>
        </p:spPr>
        <p:txBody>
          <a:bodyPr>
            <a:normAutofit fontScale="90000"/>
          </a:bodyPr>
          <a:lstStyle/>
          <a:p>
            <a:pPr algn="ctr"/>
            <a:r>
              <a:rPr lang="en-US" altLang="en-US">
                <a:solidFill>
                  <a:srgbClr val="FF0000"/>
                </a:solidFill>
              </a:rPr>
              <a:t>Major Trade Sales Promotion Tools</a:t>
            </a:r>
          </a:p>
        </p:txBody>
      </p:sp>
      <p:grpSp>
        <p:nvGrpSpPr>
          <p:cNvPr id="812043" name="Group 11">
            <a:extLst>
              <a:ext uri="{FF2B5EF4-FFF2-40B4-BE49-F238E27FC236}">
                <a16:creationId xmlns:a16="http://schemas.microsoft.com/office/drawing/2014/main" id="{9898147E-476C-1C89-5767-D235267585E5}"/>
              </a:ext>
            </a:extLst>
          </p:cNvPr>
          <p:cNvGrpSpPr>
            <a:grpSpLocks/>
          </p:cNvGrpSpPr>
          <p:nvPr/>
        </p:nvGrpSpPr>
        <p:grpSpPr bwMode="auto">
          <a:xfrm>
            <a:off x="6629401" y="2209800"/>
            <a:ext cx="3275013" cy="2209800"/>
            <a:chOff x="3197" y="1227"/>
            <a:chExt cx="2063" cy="1290"/>
          </a:xfrm>
        </p:grpSpPr>
        <p:sp>
          <p:nvSpPr>
            <p:cNvPr id="812047" name="Rectangle 12">
              <a:extLst>
                <a:ext uri="{FF2B5EF4-FFF2-40B4-BE49-F238E27FC236}">
                  <a16:creationId xmlns:a16="http://schemas.microsoft.com/office/drawing/2014/main" id="{C30A30F3-BC4A-41A7-D1EA-77B47398BFC2}"/>
                </a:ext>
              </a:extLst>
            </p:cNvPr>
            <p:cNvSpPr>
              <a:spLocks noChangeArrowheads="1"/>
            </p:cNvSpPr>
            <p:nvPr/>
          </p:nvSpPr>
          <p:spPr bwMode="auto">
            <a:xfrm>
              <a:off x="3197" y="1227"/>
              <a:ext cx="2049" cy="43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04" tIns="39889" rIns="81204" bIns="39889">
              <a:spAutoFit/>
            </a:bodyPr>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50000"/>
                </a:spcBef>
                <a:buClrTx/>
                <a:buSzTx/>
                <a:buFontTx/>
                <a:buNone/>
              </a:pPr>
              <a:r>
                <a:rPr lang="en-US" altLang="en-US" sz="2400">
                  <a:solidFill>
                    <a:schemeClr val="hlink"/>
                  </a:solidFill>
                  <a:latin typeface="Tahoma" panose="020B0604030504040204" pitchFamily="34" charset="0"/>
                </a:rPr>
                <a:t>Trade-Promotion  Tools</a:t>
              </a:r>
            </a:p>
          </p:txBody>
        </p:sp>
        <p:sp>
          <p:nvSpPr>
            <p:cNvPr id="812048" name="Rectangle 13">
              <a:extLst>
                <a:ext uri="{FF2B5EF4-FFF2-40B4-BE49-F238E27FC236}">
                  <a16:creationId xmlns:a16="http://schemas.microsoft.com/office/drawing/2014/main" id="{8D9BA7D2-3829-9CD0-3C36-2941B8EC7883}"/>
                </a:ext>
              </a:extLst>
            </p:cNvPr>
            <p:cNvSpPr>
              <a:spLocks noChangeArrowheads="1"/>
            </p:cNvSpPr>
            <p:nvPr/>
          </p:nvSpPr>
          <p:spPr bwMode="auto">
            <a:xfrm>
              <a:off x="3262" y="1759"/>
              <a:ext cx="1996" cy="346"/>
            </a:xfrm>
            <a:prstGeom prst="rect">
              <a:avLst/>
            </a:prstGeom>
            <a:gradFill rotWithShape="0">
              <a:gsLst>
                <a:gs pos="0">
                  <a:srgbClr val="FFA1A1"/>
                </a:gs>
                <a:gs pos="100000">
                  <a:srgbClr val="FF5050"/>
                </a:gs>
              </a:gsLst>
              <a:path path="shape">
                <a:fillToRect l="50000" t="50000" r="50000" b="50000"/>
              </a:path>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Discounts</a:t>
              </a:r>
            </a:p>
          </p:txBody>
        </p:sp>
        <p:sp>
          <p:nvSpPr>
            <p:cNvPr id="812049" name="Rectangle 14">
              <a:extLst>
                <a:ext uri="{FF2B5EF4-FFF2-40B4-BE49-F238E27FC236}">
                  <a16:creationId xmlns:a16="http://schemas.microsoft.com/office/drawing/2014/main" id="{5467F8BC-FC63-F409-92E2-8BF6E273C8A2}"/>
                </a:ext>
              </a:extLst>
            </p:cNvPr>
            <p:cNvSpPr>
              <a:spLocks noChangeArrowheads="1"/>
            </p:cNvSpPr>
            <p:nvPr/>
          </p:nvSpPr>
          <p:spPr bwMode="auto">
            <a:xfrm>
              <a:off x="3264" y="2170"/>
              <a:ext cx="1996" cy="347"/>
            </a:xfrm>
            <a:prstGeom prst="rect">
              <a:avLst/>
            </a:prstGeom>
            <a:gradFill rotWithShape="0">
              <a:gsLst>
                <a:gs pos="0">
                  <a:srgbClr val="FFA1A1"/>
                </a:gs>
                <a:gs pos="100000">
                  <a:srgbClr val="FF5050"/>
                </a:gs>
              </a:gsLst>
              <a:path path="shape">
                <a:fillToRect l="50000" t="50000" r="50000" b="50000"/>
              </a:path>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Allowances</a:t>
              </a:r>
            </a:p>
          </p:txBody>
        </p:sp>
      </p:grpSp>
      <p:sp>
        <p:nvSpPr>
          <p:cNvPr id="812044" name="Rectangle 15">
            <a:extLst>
              <a:ext uri="{FF2B5EF4-FFF2-40B4-BE49-F238E27FC236}">
                <a16:creationId xmlns:a16="http://schemas.microsoft.com/office/drawing/2014/main" id="{13DA1026-B213-A6CB-D99E-1483FDFCDBE2}"/>
              </a:ext>
            </a:extLst>
          </p:cNvPr>
          <p:cNvSpPr>
            <a:spLocks noChangeArrowheads="1"/>
          </p:cNvSpPr>
          <p:nvPr/>
        </p:nvSpPr>
        <p:spPr bwMode="auto">
          <a:xfrm>
            <a:off x="6732588" y="4492625"/>
            <a:ext cx="3168650" cy="592138"/>
          </a:xfrm>
          <a:prstGeom prst="rect">
            <a:avLst/>
          </a:prstGeom>
          <a:gradFill rotWithShape="0">
            <a:gsLst>
              <a:gs pos="0">
                <a:srgbClr val="FFA1A1"/>
              </a:gs>
              <a:gs pos="100000">
                <a:srgbClr val="FF5050"/>
              </a:gs>
            </a:gsLst>
            <a:path path="shape">
              <a:fillToRect l="50000" t="50000" r="50000" b="50000"/>
            </a:path>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Free Goods</a:t>
            </a:r>
          </a:p>
        </p:txBody>
      </p:sp>
      <p:sp>
        <p:nvSpPr>
          <p:cNvPr id="812045" name="Rectangle 16">
            <a:extLst>
              <a:ext uri="{FF2B5EF4-FFF2-40B4-BE49-F238E27FC236}">
                <a16:creationId xmlns:a16="http://schemas.microsoft.com/office/drawing/2014/main" id="{5DDD51A3-4F61-B809-9D84-54F1694F3465}"/>
              </a:ext>
            </a:extLst>
          </p:cNvPr>
          <p:cNvSpPr>
            <a:spLocks noChangeArrowheads="1"/>
          </p:cNvSpPr>
          <p:nvPr/>
        </p:nvSpPr>
        <p:spPr bwMode="auto">
          <a:xfrm>
            <a:off x="6735763" y="5197476"/>
            <a:ext cx="3168650" cy="593725"/>
          </a:xfrm>
          <a:prstGeom prst="rect">
            <a:avLst/>
          </a:prstGeom>
          <a:gradFill rotWithShape="0">
            <a:gsLst>
              <a:gs pos="0">
                <a:srgbClr val="FFA1A1"/>
              </a:gs>
              <a:gs pos="100000">
                <a:srgbClr val="FF5050"/>
              </a:gs>
            </a:gsLst>
            <a:path path="shape">
              <a:fillToRect l="50000" t="50000" r="50000" b="50000"/>
            </a:path>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Push Money</a:t>
            </a:r>
          </a:p>
        </p:txBody>
      </p:sp>
      <p:sp>
        <p:nvSpPr>
          <p:cNvPr id="812046" name="Rectangle 17">
            <a:extLst>
              <a:ext uri="{FF2B5EF4-FFF2-40B4-BE49-F238E27FC236}">
                <a16:creationId xmlns:a16="http://schemas.microsoft.com/office/drawing/2014/main" id="{54B570A3-6FBD-9466-6464-D772FCAA20EE}"/>
              </a:ext>
            </a:extLst>
          </p:cNvPr>
          <p:cNvSpPr>
            <a:spLocks noChangeArrowheads="1"/>
          </p:cNvSpPr>
          <p:nvPr/>
        </p:nvSpPr>
        <p:spPr bwMode="auto">
          <a:xfrm>
            <a:off x="6705600" y="5867401"/>
            <a:ext cx="3168650" cy="593725"/>
          </a:xfrm>
          <a:prstGeom prst="rect">
            <a:avLst/>
          </a:prstGeom>
          <a:gradFill rotWithShape="0">
            <a:gsLst>
              <a:gs pos="0">
                <a:srgbClr val="FFA1A1"/>
              </a:gs>
              <a:gs pos="100000">
                <a:srgbClr val="FF5050"/>
              </a:gs>
            </a:gsLst>
            <a:path path="shape">
              <a:fillToRect l="50000" t="50000" r="50000" b="50000"/>
            </a:path>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Specialty Ad Items</a:t>
            </a:r>
          </a:p>
        </p:txBody>
      </p:sp>
    </p:spTree>
  </p:cSld>
  <p:clrMapOvr>
    <a:masterClrMapping/>
  </p:clrMapOvr>
  <p:transition spd="slow">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14082" name="Rectangle 2">
            <a:extLst>
              <a:ext uri="{FF2B5EF4-FFF2-40B4-BE49-F238E27FC236}">
                <a16:creationId xmlns:a16="http://schemas.microsoft.com/office/drawing/2014/main" id="{3DE62C81-2AD7-86A3-208A-495A87EE3C6F}"/>
              </a:ext>
            </a:extLst>
          </p:cNvPr>
          <p:cNvSpPr>
            <a:spLocks noChangeArrowheads="1"/>
          </p:cNvSpPr>
          <p:nvPr/>
        </p:nvSpPr>
        <p:spPr bwMode="auto">
          <a:xfrm>
            <a:off x="2443163" y="2263775"/>
            <a:ext cx="3027362" cy="745354"/>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04" tIns="39889" rIns="81204" bIns="39889">
            <a:spAutoFit/>
          </a:bodyPr>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50000"/>
              </a:spcBef>
              <a:buClrTx/>
              <a:buSzTx/>
              <a:buFontTx/>
              <a:buNone/>
            </a:pPr>
            <a:r>
              <a:rPr lang="en-US" altLang="en-US" sz="2400">
                <a:solidFill>
                  <a:schemeClr val="hlink"/>
                </a:solidFill>
                <a:latin typeface="Tahoma" panose="020B0604030504040204" pitchFamily="34" charset="0"/>
              </a:rPr>
              <a:t>Business-Promotion Objectives</a:t>
            </a:r>
          </a:p>
        </p:txBody>
      </p:sp>
      <p:sp>
        <p:nvSpPr>
          <p:cNvPr id="814083" name="Rectangle 3">
            <a:extLst>
              <a:ext uri="{FF2B5EF4-FFF2-40B4-BE49-F238E27FC236}">
                <a16:creationId xmlns:a16="http://schemas.microsoft.com/office/drawing/2014/main" id="{D0707DE3-A3CA-E30A-5694-D1C25E82DFBE}"/>
              </a:ext>
            </a:extLst>
          </p:cNvPr>
          <p:cNvSpPr>
            <a:spLocks noChangeArrowheads="1"/>
          </p:cNvSpPr>
          <p:nvPr/>
        </p:nvSpPr>
        <p:spPr bwMode="auto">
          <a:xfrm>
            <a:off x="1981200" y="3141664"/>
            <a:ext cx="3733800" cy="585787"/>
          </a:xfrm>
          <a:prstGeom prst="rect">
            <a:avLst/>
          </a:prstGeom>
          <a:solidFill>
            <a:srgbClr val="37A192"/>
          </a:soli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Generate Business Leads</a:t>
            </a:r>
          </a:p>
        </p:txBody>
      </p:sp>
      <p:sp>
        <p:nvSpPr>
          <p:cNvPr id="814084" name="Rectangle 4">
            <a:extLst>
              <a:ext uri="{FF2B5EF4-FFF2-40B4-BE49-F238E27FC236}">
                <a16:creationId xmlns:a16="http://schemas.microsoft.com/office/drawing/2014/main" id="{76039EB6-F76B-6995-ACB2-C7AFF59AB827}"/>
              </a:ext>
            </a:extLst>
          </p:cNvPr>
          <p:cNvSpPr>
            <a:spLocks noChangeArrowheads="1"/>
          </p:cNvSpPr>
          <p:nvPr/>
        </p:nvSpPr>
        <p:spPr bwMode="auto">
          <a:xfrm>
            <a:off x="1981200" y="3795714"/>
            <a:ext cx="3733800" cy="587375"/>
          </a:xfrm>
          <a:prstGeom prst="rect">
            <a:avLst/>
          </a:prstGeom>
          <a:solidFill>
            <a:srgbClr val="37A192"/>
          </a:soli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Stimulate Purchases</a:t>
            </a:r>
          </a:p>
        </p:txBody>
      </p:sp>
      <p:sp>
        <p:nvSpPr>
          <p:cNvPr id="814085" name="Rectangle 5">
            <a:extLst>
              <a:ext uri="{FF2B5EF4-FFF2-40B4-BE49-F238E27FC236}">
                <a16:creationId xmlns:a16="http://schemas.microsoft.com/office/drawing/2014/main" id="{3F0A19F3-0FE5-710D-FD05-0789870EC03B}"/>
              </a:ext>
            </a:extLst>
          </p:cNvPr>
          <p:cNvSpPr>
            <a:spLocks noChangeArrowheads="1"/>
          </p:cNvSpPr>
          <p:nvPr/>
        </p:nvSpPr>
        <p:spPr bwMode="auto">
          <a:xfrm>
            <a:off x="1981200" y="4437064"/>
            <a:ext cx="3760788" cy="585787"/>
          </a:xfrm>
          <a:prstGeom prst="rect">
            <a:avLst/>
          </a:prstGeom>
          <a:solidFill>
            <a:srgbClr val="37A192"/>
          </a:soli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Reward Customers</a:t>
            </a:r>
          </a:p>
        </p:txBody>
      </p:sp>
      <p:sp>
        <p:nvSpPr>
          <p:cNvPr id="814086" name="Rectangle 6">
            <a:extLst>
              <a:ext uri="{FF2B5EF4-FFF2-40B4-BE49-F238E27FC236}">
                <a16:creationId xmlns:a16="http://schemas.microsoft.com/office/drawing/2014/main" id="{175B8177-F40D-674C-06C9-7766F75D093B}"/>
              </a:ext>
            </a:extLst>
          </p:cNvPr>
          <p:cNvSpPr>
            <a:spLocks noChangeArrowheads="1"/>
          </p:cNvSpPr>
          <p:nvPr/>
        </p:nvSpPr>
        <p:spPr bwMode="auto">
          <a:xfrm>
            <a:off x="1981200" y="5103814"/>
            <a:ext cx="3810000" cy="585787"/>
          </a:xfrm>
          <a:prstGeom prst="rect">
            <a:avLst/>
          </a:prstGeom>
          <a:solidFill>
            <a:srgbClr val="37A192"/>
          </a:soli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Motivate Salespeople</a:t>
            </a:r>
          </a:p>
        </p:txBody>
      </p:sp>
      <p:grpSp>
        <p:nvGrpSpPr>
          <p:cNvPr id="814087" name="Group 7">
            <a:extLst>
              <a:ext uri="{FF2B5EF4-FFF2-40B4-BE49-F238E27FC236}">
                <a16:creationId xmlns:a16="http://schemas.microsoft.com/office/drawing/2014/main" id="{98E60CA5-7AEE-8B9C-6F10-5C36A14BBEE6}"/>
              </a:ext>
            </a:extLst>
          </p:cNvPr>
          <p:cNvGrpSpPr>
            <a:grpSpLocks/>
          </p:cNvGrpSpPr>
          <p:nvPr/>
        </p:nvGrpSpPr>
        <p:grpSpPr bwMode="auto">
          <a:xfrm>
            <a:off x="6629400" y="2286000"/>
            <a:ext cx="3289300" cy="2700338"/>
            <a:chOff x="3197" y="1227"/>
            <a:chExt cx="2072" cy="1509"/>
          </a:xfrm>
        </p:grpSpPr>
        <p:sp>
          <p:nvSpPr>
            <p:cNvPr id="814089" name="Rectangle 8">
              <a:extLst>
                <a:ext uri="{FF2B5EF4-FFF2-40B4-BE49-F238E27FC236}">
                  <a16:creationId xmlns:a16="http://schemas.microsoft.com/office/drawing/2014/main" id="{92BF5272-9B32-C887-02C0-E38EFF966886}"/>
                </a:ext>
              </a:extLst>
            </p:cNvPr>
            <p:cNvSpPr>
              <a:spLocks noChangeArrowheads="1"/>
            </p:cNvSpPr>
            <p:nvPr/>
          </p:nvSpPr>
          <p:spPr bwMode="auto">
            <a:xfrm>
              <a:off x="3197" y="1227"/>
              <a:ext cx="2049" cy="41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204" tIns="39889" rIns="81204" bIns="39889">
              <a:spAutoFit/>
            </a:bodyPr>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50000"/>
                </a:spcBef>
                <a:buClrTx/>
                <a:buSzTx/>
                <a:buFontTx/>
                <a:buNone/>
              </a:pPr>
              <a:r>
                <a:rPr lang="en-US" altLang="en-US" sz="2400">
                  <a:solidFill>
                    <a:schemeClr val="hlink"/>
                  </a:solidFill>
                  <a:latin typeface="Tahoma" panose="020B0604030504040204" pitchFamily="34" charset="0"/>
                </a:rPr>
                <a:t>Business-Promotion Tools</a:t>
              </a:r>
            </a:p>
          </p:txBody>
        </p:sp>
        <p:sp>
          <p:nvSpPr>
            <p:cNvPr id="814090" name="Rectangle 9">
              <a:extLst>
                <a:ext uri="{FF2B5EF4-FFF2-40B4-BE49-F238E27FC236}">
                  <a16:creationId xmlns:a16="http://schemas.microsoft.com/office/drawing/2014/main" id="{CF360AB1-0015-604F-2F92-04242313CE06}"/>
                </a:ext>
              </a:extLst>
            </p:cNvPr>
            <p:cNvSpPr>
              <a:spLocks noChangeArrowheads="1"/>
            </p:cNvSpPr>
            <p:nvPr/>
          </p:nvSpPr>
          <p:spPr bwMode="auto">
            <a:xfrm>
              <a:off x="3262" y="1699"/>
              <a:ext cx="1996" cy="307"/>
            </a:xfrm>
            <a:prstGeom prst="rect">
              <a:avLst/>
            </a:prstGeom>
            <a:gradFill rotWithShape="0">
              <a:gsLst>
                <a:gs pos="0">
                  <a:srgbClr val="FFA1A1"/>
                </a:gs>
                <a:gs pos="100000">
                  <a:srgbClr val="FF5050"/>
                </a:gs>
              </a:gsLst>
              <a:path path="shape">
                <a:fillToRect l="50000" t="50000" r="50000" b="50000"/>
              </a:path>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Conventions</a:t>
              </a:r>
            </a:p>
          </p:txBody>
        </p:sp>
        <p:sp>
          <p:nvSpPr>
            <p:cNvPr id="814091" name="Rectangle 10">
              <a:extLst>
                <a:ext uri="{FF2B5EF4-FFF2-40B4-BE49-F238E27FC236}">
                  <a16:creationId xmlns:a16="http://schemas.microsoft.com/office/drawing/2014/main" id="{CE9AEC91-607C-14F7-5672-5FA1BEA04E1C}"/>
                </a:ext>
              </a:extLst>
            </p:cNvPr>
            <p:cNvSpPr>
              <a:spLocks noChangeArrowheads="1"/>
            </p:cNvSpPr>
            <p:nvPr/>
          </p:nvSpPr>
          <p:spPr bwMode="auto">
            <a:xfrm>
              <a:off x="3264" y="2064"/>
              <a:ext cx="1996" cy="307"/>
            </a:xfrm>
            <a:prstGeom prst="rect">
              <a:avLst/>
            </a:prstGeom>
            <a:gradFill rotWithShape="0">
              <a:gsLst>
                <a:gs pos="0">
                  <a:srgbClr val="FFA1A1"/>
                </a:gs>
                <a:gs pos="100000">
                  <a:srgbClr val="FF5050"/>
                </a:gs>
              </a:gsLst>
              <a:path path="shape">
                <a:fillToRect l="50000" t="50000" r="50000" b="50000"/>
              </a:path>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Trade Shows</a:t>
              </a:r>
            </a:p>
          </p:txBody>
        </p:sp>
        <p:sp>
          <p:nvSpPr>
            <p:cNvPr id="814092" name="Rectangle 11">
              <a:extLst>
                <a:ext uri="{FF2B5EF4-FFF2-40B4-BE49-F238E27FC236}">
                  <a16:creationId xmlns:a16="http://schemas.microsoft.com/office/drawing/2014/main" id="{B280216F-DFD0-02A6-AD19-9C09CA32B425}"/>
                </a:ext>
              </a:extLst>
            </p:cNvPr>
            <p:cNvSpPr>
              <a:spLocks noChangeArrowheads="1"/>
            </p:cNvSpPr>
            <p:nvPr/>
          </p:nvSpPr>
          <p:spPr bwMode="auto">
            <a:xfrm>
              <a:off x="3273" y="2429"/>
              <a:ext cx="1996" cy="307"/>
            </a:xfrm>
            <a:prstGeom prst="rect">
              <a:avLst/>
            </a:prstGeom>
            <a:gradFill rotWithShape="0">
              <a:gsLst>
                <a:gs pos="0">
                  <a:srgbClr val="FFA1A1"/>
                </a:gs>
                <a:gs pos="100000">
                  <a:srgbClr val="FF5050"/>
                </a:gs>
              </a:gsLst>
              <a:path path="shape">
                <a:fillToRect l="50000" t="50000" r="50000" b="50000"/>
              </a:path>
            </a:gradFill>
            <a:ln>
              <a:noFill/>
            </a:ln>
            <a:effectLst>
              <a:outerShdw dist="107763" dir="2700000" algn="ctr" rotWithShape="0">
                <a:srgbClr val="676767"/>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81204" tIns="39889" rIns="81204" bIns="39889" anchor="ctr" anchorCtr="1"/>
            <a:lstStyle>
              <a:lvl1pPr defTabSz="820738">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820738">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820738">
                <a:spcBef>
                  <a:spcPct val="20000"/>
                </a:spcBef>
                <a:buClr>
                  <a:schemeClr val="accent2"/>
                </a:buClr>
                <a:buChar char="•"/>
                <a:defRPr sz="2400">
                  <a:solidFill>
                    <a:schemeClr val="tx2"/>
                  </a:solidFill>
                  <a:latin typeface="Arial" panose="020B0604020202020204" pitchFamily="34" charset="0"/>
                </a:defRPr>
              </a:lvl3pPr>
              <a:lvl4pPr marL="1600200" indent="-228600" defTabSz="820738">
                <a:spcBef>
                  <a:spcPct val="20000"/>
                </a:spcBef>
                <a:buClr>
                  <a:schemeClr val="tx1"/>
                </a:buClr>
                <a:buChar char="•"/>
                <a:defRPr sz="2000">
                  <a:solidFill>
                    <a:schemeClr val="tx2"/>
                  </a:solidFill>
                  <a:latin typeface="Arial" panose="020B0604020202020204" pitchFamily="34" charset="0"/>
                </a:defRPr>
              </a:lvl4pPr>
              <a:lvl5pPr marL="2057400" indent="-228600" defTabSz="820738">
                <a:spcBef>
                  <a:spcPct val="20000"/>
                </a:spcBef>
                <a:buChar char="•"/>
                <a:defRPr sz="2000">
                  <a:solidFill>
                    <a:schemeClr val="tx2"/>
                  </a:solidFill>
                  <a:latin typeface="Arial" panose="020B0604020202020204" pitchFamily="34" charset="0"/>
                </a:defRPr>
              </a:lvl5pPr>
              <a:lvl6pPr marL="25146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820738"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FFFFFF"/>
                  </a:solidFill>
                  <a:latin typeface="Tahoma" panose="020B0604030504040204" pitchFamily="34" charset="0"/>
                </a:rPr>
                <a:t>Sales Contests</a:t>
              </a:r>
            </a:p>
          </p:txBody>
        </p:sp>
      </p:grpSp>
      <p:sp>
        <p:nvSpPr>
          <p:cNvPr id="814088" name="Rectangle 12">
            <a:extLst>
              <a:ext uri="{FF2B5EF4-FFF2-40B4-BE49-F238E27FC236}">
                <a16:creationId xmlns:a16="http://schemas.microsoft.com/office/drawing/2014/main" id="{CF0AF55A-0BA1-4AA6-4CFC-0FD9A566F1CB}"/>
              </a:ext>
            </a:extLst>
          </p:cNvPr>
          <p:cNvSpPr>
            <a:spLocks noGrp="1" noChangeArrowheads="1"/>
          </p:cNvSpPr>
          <p:nvPr>
            <p:ph type="title"/>
          </p:nvPr>
        </p:nvSpPr>
        <p:spPr>
          <a:xfrm>
            <a:off x="2819400" y="457200"/>
            <a:ext cx="8001000" cy="1066800"/>
          </a:xfrm>
        </p:spPr>
        <p:txBody>
          <a:bodyPr>
            <a:normAutofit fontScale="90000"/>
          </a:bodyPr>
          <a:lstStyle/>
          <a:p>
            <a:pPr algn="ctr"/>
            <a:r>
              <a:rPr lang="en-US" altLang="en-US">
                <a:solidFill>
                  <a:srgbClr val="FF0000"/>
                </a:solidFill>
              </a:rPr>
              <a:t>Major Business Sales Promotion Tools</a:t>
            </a:r>
          </a:p>
        </p:txBody>
      </p:sp>
    </p:spTree>
  </p:cSld>
  <p:clrMapOvr>
    <a:masterClrMapping/>
  </p:clrMapOvr>
  <p:transition spd="slow">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274" name="AutoShape 2">
            <a:extLst>
              <a:ext uri="{FF2B5EF4-FFF2-40B4-BE49-F238E27FC236}">
                <a16:creationId xmlns:a16="http://schemas.microsoft.com/office/drawing/2014/main" id="{5E928E18-BF43-E258-8828-29E343EBCB38}"/>
              </a:ext>
            </a:extLst>
          </p:cNvPr>
          <p:cNvSpPr>
            <a:spLocks noChangeArrowheads="1"/>
          </p:cNvSpPr>
          <p:nvPr/>
        </p:nvSpPr>
        <p:spPr bwMode="auto">
          <a:xfrm rot="5400000">
            <a:off x="5886451" y="-550863"/>
            <a:ext cx="774700" cy="5991225"/>
          </a:xfrm>
          <a:prstGeom prst="cube">
            <a:avLst>
              <a:gd name="adj" fmla="val 13630"/>
            </a:avLst>
          </a:prstGeom>
          <a:gradFill rotWithShape="0">
            <a:gsLst>
              <a:gs pos="0">
                <a:srgbClr val="FFF6CF"/>
              </a:gs>
              <a:gs pos="100000">
                <a:srgbClr val="FFE15F"/>
              </a:gs>
            </a:gsLst>
            <a:path path="rect">
              <a:fillToRect l="50000" t="50000" r="50000" b="50000"/>
            </a:path>
          </a:gradFill>
          <a:ln w="12700">
            <a:solidFill>
              <a:srgbClr val="000000"/>
            </a:solidFill>
            <a:miter lim="800000"/>
            <a:headEnd/>
            <a:tailEnd/>
          </a:ln>
          <a:effectLst>
            <a:outerShdw dist="107763" dir="2700000" algn="ctr" rotWithShape="0">
              <a:srgbClr val="474747">
                <a:alpha val="50000"/>
              </a:srgbClr>
            </a:outerShdw>
          </a:effectLst>
        </p:spPr>
        <p:txBody>
          <a:bodyPr rot="10800000" vert="eaVert" wrap="none" lIns="103998" tIns="51286" rIns="103998" bIns="51286" anchor="ctr"/>
          <a:lstStyle>
            <a:lvl1pPr defTabSz="1025525">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1025525">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1025525">
              <a:spcBef>
                <a:spcPct val="20000"/>
              </a:spcBef>
              <a:buClr>
                <a:schemeClr val="accent2"/>
              </a:buClr>
              <a:buChar char="•"/>
              <a:defRPr sz="2400">
                <a:solidFill>
                  <a:schemeClr val="tx2"/>
                </a:solidFill>
                <a:latin typeface="Arial" panose="020B0604020202020204" pitchFamily="34" charset="0"/>
              </a:defRPr>
            </a:lvl3pPr>
            <a:lvl4pPr marL="1600200" indent="-228600" defTabSz="1025525">
              <a:spcBef>
                <a:spcPct val="20000"/>
              </a:spcBef>
              <a:buClr>
                <a:schemeClr val="tx1"/>
              </a:buClr>
              <a:buChar char="•"/>
              <a:defRPr sz="2000">
                <a:solidFill>
                  <a:schemeClr val="tx2"/>
                </a:solidFill>
                <a:latin typeface="Arial" panose="020B0604020202020204" pitchFamily="34" charset="0"/>
              </a:defRPr>
            </a:lvl4pPr>
            <a:lvl5pPr marL="2057400" indent="-228600" defTabSz="1025525">
              <a:spcBef>
                <a:spcPct val="20000"/>
              </a:spcBef>
              <a:buChar char="•"/>
              <a:defRPr sz="2000">
                <a:solidFill>
                  <a:schemeClr val="tx2"/>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000000"/>
                </a:solidFill>
                <a:latin typeface="Tahoma" panose="020B0604030504040204" pitchFamily="34" charset="0"/>
              </a:rPr>
              <a:t>Decide on the Size of the Incentive</a:t>
            </a:r>
          </a:p>
        </p:txBody>
      </p:sp>
      <p:sp>
        <p:nvSpPr>
          <p:cNvPr id="1718275" name="AutoShape 3">
            <a:extLst>
              <a:ext uri="{FF2B5EF4-FFF2-40B4-BE49-F238E27FC236}">
                <a16:creationId xmlns:a16="http://schemas.microsoft.com/office/drawing/2014/main" id="{79CF43BC-ABF5-E1F0-296F-054CE4CCB6F2}"/>
              </a:ext>
            </a:extLst>
          </p:cNvPr>
          <p:cNvSpPr>
            <a:spLocks noChangeArrowheads="1"/>
          </p:cNvSpPr>
          <p:nvPr/>
        </p:nvSpPr>
        <p:spPr bwMode="auto">
          <a:xfrm rot="5400000">
            <a:off x="5886451" y="374651"/>
            <a:ext cx="774700" cy="5991225"/>
          </a:xfrm>
          <a:prstGeom prst="cube">
            <a:avLst>
              <a:gd name="adj" fmla="val 13630"/>
            </a:avLst>
          </a:prstGeom>
          <a:gradFill rotWithShape="0">
            <a:gsLst>
              <a:gs pos="0">
                <a:srgbClr val="FFF6CF"/>
              </a:gs>
              <a:gs pos="100000">
                <a:srgbClr val="FFE15F"/>
              </a:gs>
            </a:gsLst>
            <a:path path="rect">
              <a:fillToRect l="50000" t="50000" r="50000" b="50000"/>
            </a:path>
          </a:gradFill>
          <a:ln w="12700">
            <a:solidFill>
              <a:srgbClr val="000000"/>
            </a:solidFill>
            <a:miter lim="800000"/>
            <a:headEnd/>
            <a:tailEnd/>
          </a:ln>
          <a:effectLst>
            <a:outerShdw dist="107763" dir="2700000" algn="ctr" rotWithShape="0">
              <a:srgbClr val="474747">
                <a:alpha val="50000"/>
              </a:srgbClr>
            </a:outerShdw>
          </a:effectLst>
        </p:spPr>
        <p:txBody>
          <a:bodyPr rot="10800000" vert="eaVert" wrap="none" lIns="103998" tIns="51286" rIns="103998" bIns="51286" anchor="ctr"/>
          <a:lstStyle>
            <a:lvl1pPr defTabSz="1025525">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1025525">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1025525">
              <a:spcBef>
                <a:spcPct val="20000"/>
              </a:spcBef>
              <a:buClr>
                <a:schemeClr val="accent2"/>
              </a:buClr>
              <a:buChar char="•"/>
              <a:defRPr sz="2400">
                <a:solidFill>
                  <a:schemeClr val="tx2"/>
                </a:solidFill>
                <a:latin typeface="Arial" panose="020B0604020202020204" pitchFamily="34" charset="0"/>
              </a:defRPr>
            </a:lvl3pPr>
            <a:lvl4pPr marL="1600200" indent="-228600" defTabSz="1025525">
              <a:spcBef>
                <a:spcPct val="20000"/>
              </a:spcBef>
              <a:buClr>
                <a:schemeClr val="tx1"/>
              </a:buClr>
              <a:buChar char="•"/>
              <a:defRPr sz="2000">
                <a:solidFill>
                  <a:schemeClr val="tx2"/>
                </a:solidFill>
                <a:latin typeface="Arial" panose="020B0604020202020204" pitchFamily="34" charset="0"/>
              </a:defRPr>
            </a:lvl4pPr>
            <a:lvl5pPr marL="2057400" indent="-228600" defTabSz="1025525">
              <a:spcBef>
                <a:spcPct val="20000"/>
              </a:spcBef>
              <a:buChar char="•"/>
              <a:defRPr sz="2000">
                <a:solidFill>
                  <a:schemeClr val="tx2"/>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000000"/>
                </a:solidFill>
                <a:latin typeface="Tahoma" panose="020B0604030504040204" pitchFamily="34" charset="0"/>
              </a:rPr>
              <a:t>Set Conditions for Participation</a:t>
            </a:r>
          </a:p>
        </p:txBody>
      </p:sp>
      <p:sp>
        <p:nvSpPr>
          <p:cNvPr id="1718276" name="AutoShape 4">
            <a:extLst>
              <a:ext uri="{FF2B5EF4-FFF2-40B4-BE49-F238E27FC236}">
                <a16:creationId xmlns:a16="http://schemas.microsoft.com/office/drawing/2014/main" id="{7EE04866-FD9D-1FF0-0597-5F9B17E367A4}"/>
              </a:ext>
            </a:extLst>
          </p:cNvPr>
          <p:cNvSpPr>
            <a:spLocks noChangeArrowheads="1"/>
          </p:cNvSpPr>
          <p:nvPr/>
        </p:nvSpPr>
        <p:spPr bwMode="auto">
          <a:xfrm rot="5400000">
            <a:off x="5886451" y="3178176"/>
            <a:ext cx="774700" cy="5991225"/>
          </a:xfrm>
          <a:prstGeom prst="cube">
            <a:avLst>
              <a:gd name="adj" fmla="val 13630"/>
            </a:avLst>
          </a:prstGeom>
          <a:gradFill rotWithShape="0">
            <a:gsLst>
              <a:gs pos="0">
                <a:srgbClr val="FFF6CF"/>
              </a:gs>
              <a:gs pos="100000">
                <a:srgbClr val="FFE15F"/>
              </a:gs>
            </a:gsLst>
            <a:path path="rect">
              <a:fillToRect l="50000" t="50000" r="50000" b="50000"/>
            </a:path>
          </a:gradFill>
          <a:ln w="12700">
            <a:solidFill>
              <a:srgbClr val="000000"/>
            </a:solidFill>
            <a:miter lim="800000"/>
            <a:headEnd/>
            <a:tailEnd/>
          </a:ln>
          <a:effectLst>
            <a:outerShdw dist="107763" dir="2700000" algn="ctr" rotWithShape="0">
              <a:srgbClr val="474747">
                <a:alpha val="50000"/>
              </a:srgbClr>
            </a:outerShdw>
          </a:effectLst>
        </p:spPr>
        <p:txBody>
          <a:bodyPr rot="10800000" vert="eaVert" wrap="none" lIns="103998" tIns="51286" rIns="103998" bIns="51286" anchor="ctr"/>
          <a:lstStyle>
            <a:lvl1pPr defTabSz="1025525">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1025525">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1025525">
              <a:spcBef>
                <a:spcPct val="20000"/>
              </a:spcBef>
              <a:buClr>
                <a:schemeClr val="accent2"/>
              </a:buClr>
              <a:buChar char="•"/>
              <a:defRPr sz="2400">
                <a:solidFill>
                  <a:schemeClr val="tx2"/>
                </a:solidFill>
                <a:latin typeface="Arial" panose="020B0604020202020204" pitchFamily="34" charset="0"/>
              </a:defRPr>
            </a:lvl3pPr>
            <a:lvl4pPr marL="1600200" indent="-228600" defTabSz="1025525">
              <a:spcBef>
                <a:spcPct val="20000"/>
              </a:spcBef>
              <a:buClr>
                <a:schemeClr val="tx1"/>
              </a:buClr>
              <a:buChar char="•"/>
              <a:defRPr sz="2000">
                <a:solidFill>
                  <a:schemeClr val="tx2"/>
                </a:solidFill>
                <a:latin typeface="Arial" panose="020B0604020202020204" pitchFamily="34" charset="0"/>
              </a:defRPr>
            </a:lvl4pPr>
            <a:lvl5pPr marL="2057400" indent="-228600" defTabSz="1025525">
              <a:spcBef>
                <a:spcPct val="20000"/>
              </a:spcBef>
              <a:buChar char="•"/>
              <a:defRPr sz="2000">
                <a:solidFill>
                  <a:schemeClr val="tx2"/>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000000"/>
                </a:solidFill>
                <a:latin typeface="Tahoma" panose="020B0604030504040204" pitchFamily="34" charset="0"/>
              </a:rPr>
              <a:t>Evaluate the Program</a:t>
            </a:r>
          </a:p>
        </p:txBody>
      </p:sp>
      <p:sp>
        <p:nvSpPr>
          <p:cNvPr id="1718277" name="AutoShape 5">
            <a:extLst>
              <a:ext uri="{FF2B5EF4-FFF2-40B4-BE49-F238E27FC236}">
                <a16:creationId xmlns:a16="http://schemas.microsoft.com/office/drawing/2014/main" id="{75BD9D92-5FFF-38C4-E42F-B3C0F21AEC13}"/>
              </a:ext>
            </a:extLst>
          </p:cNvPr>
          <p:cNvSpPr>
            <a:spLocks noChangeArrowheads="1"/>
          </p:cNvSpPr>
          <p:nvPr/>
        </p:nvSpPr>
        <p:spPr bwMode="auto">
          <a:xfrm rot="5400000">
            <a:off x="5884863" y="1295401"/>
            <a:ext cx="777875" cy="5994400"/>
          </a:xfrm>
          <a:prstGeom prst="cube">
            <a:avLst>
              <a:gd name="adj" fmla="val 13630"/>
            </a:avLst>
          </a:prstGeom>
          <a:gradFill rotWithShape="0">
            <a:gsLst>
              <a:gs pos="0">
                <a:srgbClr val="FFF6CF"/>
              </a:gs>
              <a:gs pos="100000">
                <a:srgbClr val="FFE15F"/>
              </a:gs>
            </a:gsLst>
            <a:path path="rect">
              <a:fillToRect l="50000" t="50000" r="50000" b="50000"/>
            </a:path>
          </a:gradFill>
          <a:ln w="12700">
            <a:solidFill>
              <a:srgbClr val="000000"/>
            </a:solidFill>
            <a:miter lim="800000"/>
            <a:headEnd/>
            <a:tailEnd/>
          </a:ln>
          <a:effectLst>
            <a:outerShdw dist="107763" dir="2700000" algn="ctr" rotWithShape="0">
              <a:schemeClr val="bg2">
                <a:alpha val="50000"/>
              </a:schemeClr>
            </a:outerShdw>
          </a:effectLst>
        </p:spPr>
        <p:txBody>
          <a:bodyPr rot="10800000" vert="eaVert" wrap="none" lIns="103998" tIns="51286" rIns="103998" bIns="51286" anchor="ctr"/>
          <a:lstStyle>
            <a:lvl1pPr defTabSz="1025525">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1025525">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1025525">
              <a:spcBef>
                <a:spcPct val="20000"/>
              </a:spcBef>
              <a:buClr>
                <a:schemeClr val="accent2"/>
              </a:buClr>
              <a:buChar char="•"/>
              <a:defRPr sz="2400">
                <a:solidFill>
                  <a:schemeClr val="tx2"/>
                </a:solidFill>
                <a:latin typeface="Arial" panose="020B0604020202020204" pitchFamily="34" charset="0"/>
              </a:defRPr>
            </a:lvl3pPr>
            <a:lvl4pPr marL="1600200" indent="-228600" defTabSz="1025525">
              <a:spcBef>
                <a:spcPct val="20000"/>
              </a:spcBef>
              <a:buClr>
                <a:schemeClr val="tx1"/>
              </a:buClr>
              <a:buChar char="•"/>
              <a:defRPr sz="2000">
                <a:solidFill>
                  <a:schemeClr val="tx2"/>
                </a:solidFill>
                <a:latin typeface="Arial" panose="020B0604020202020204" pitchFamily="34" charset="0"/>
              </a:defRPr>
            </a:lvl4pPr>
            <a:lvl5pPr marL="2057400" indent="-228600" defTabSz="1025525">
              <a:spcBef>
                <a:spcPct val="20000"/>
              </a:spcBef>
              <a:buChar char="•"/>
              <a:defRPr sz="2000">
                <a:solidFill>
                  <a:schemeClr val="tx2"/>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000000"/>
                </a:solidFill>
                <a:latin typeface="Tahoma" panose="020B0604030504040204" pitchFamily="34" charset="0"/>
              </a:rPr>
              <a:t>Determine How to Promote and</a:t>
            </a:r>
          </a:p>
          <a:p>
            <a:pPr algn="ctr">
              <a:lnSpc>
                <a:spcPct val="90000"/>
              </a:lnSpc>
              <a:spcBef>
                <a:spcPct val="0"/>
              </a:spcBef>
              <a:buClrTx/>
              <a:buSzTx/>
              <a:buFontTx/>
              <a:buNone/>
            </a:pPr>
            <a:r>
              <a:rPr lang="en-US" altLang="en-US" sz="2400">
                <a:solidFill>
                  <a:srgbClr val="000000"/>
                </a:solidFill>
                <a:latin typeface="Tahoma" panose="020B0604030504040204" pitchFamily="34" charset="0"/>
              </a:rPr>
              <a:t>Distribute the Promotion Program </a:t>
            </a:r>
          </a:p>
        </p:txBody>
      </p:sp>
      <p:sp>
        <p:nvSpPr>
          <p:cNvPr id="1718278" name="AutoShape 6">
            <a:extLst>
              <a:ext uri="{FF2B5EF4-FFF2-40B4-BE49-F238E27FC236}">
                <a16:creationId xmlns:a16="http://schemas.microsoft.com/office/drawing/2014/main" id="{DEE0C7A9-535F-2CE4-581B-4D8255B57BE3}"/>
              </a:ext>
            </a:extLst>
          </p:cNvPr>
          <p:cNvSpPr>
            <a:spLocks noChangeArrowheads="1"/>
          </p:cNvSpPr>
          <p:nvPr/>
        </p:nvSpPr>
        <p:spPr bwMode="auto">
          <a:xfrm rot="5400000">
            <a:off x="5888038" y="2227263"/>
            <a:ext cx="777875" cy="5988050"/>
          </a:xfrm>
          <a:prstGeom prst="cube">
            <a:avLst>
              <a:gd name="adj" fmla="val 13630"/>
            </a:avLst>
          </a:prstGeom>
          <a:gradFill rotWithShape="0">
            <a:gsLst>
              <a:gs pos="0">
                <a:srgbClr val="FFF6CF"/>
              </a:gs>
              <a:gs pos="100000">
                <a:srgbClr val="FFE15F"/>
              </a:gs>
            </a:gsLst>
            <a:path path="rect">
              <a:fillToRect l="50000" t="50000" r="50000" b="50000"/>
            </a:path>
          </a:gradFill>
          <a:ln w="12700">
            <a:solidFill>
              <a:srgbClr val="000000"/>
            </a:solidFill>
            <a:miter lim="800000"/>
            <a:headEnd/>
            <a:tailEnd/>
          </a:ln>
          <a:effectLst>
            <a:outerShdw dist="107763" dir="2700000" algn="ctr" rotWithShape="0">
              <a:srgbClr val="474747">
                <a:alpha val="50000"/>
              </a:srgbClr>
            </a:outerShdw>
          </a:effectLst>
        </p:spPr>
        <p:txBody>
          <a:bodyPr rot="10800000" vert="eaVert" wrap="none" lIns="103998" tIns="51286" rIns="103998" bIns="51286" anchor="ctr"/>
          <a:lstStyle>
            <a:lvl1pPr defTabSz="1025525">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defTabSz="1025525">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defTabSz="1025525">
              <a:spcBef>
                <a:spcPct val="20000"/>
              </a:spcBef>
              <a:buClr>
                <a:schemeClr val="accent2"/>
              </a:buClr>
              <a:buChar char="•"/>
              <a:defRPr sz="2400">
                <a:solidFill>
                  <a:schemeClr val="tx2"/>
                </a:solidFill>
                <a:latin typeface="Arial" panose="020B0604020202020204" pitchFamily="34" charset="0"/>
              </a:defRPr>
            </a:lvl3pPr>
            <a:lvl4pPr marL="1600200" indent="-228600" defTabSz="1025525">
              <a:spcBef>
                <a:spcPct val="20000"/>
              </a:spcBef>
              <a:buClr>
                <a:schemeClr val="tx1"/>
              </a:buClr>
              <a:buChar char="•"/>
              <a:defRPr sz="2000">
                <a:solidFill>
                  <a:schemeClr val="tx2"/>
                </a:solidFill>
                <a:latin typeface="Arial" panose="020B0604020202020204" pitchFamily="34" charset="0"/>
              </a:defRPr>
            </a:lvl4pPr>
            <a:lvl5pPr marL="2057400" indent="-228600" defTabSz="1025525">
              <a:spcBef>
                <a:spcPct val="20000"/>
              </a:spcBef>
              <a:buChar char="•"/>
              <a:defRPr sz="2000">
                <a:solidFill>
                  <a:schemeClr val="tx2"/>
                </a:solidFill>
                <a:latin typeface="Arial" panose="020B0604020202020204" pitchFamily="34" charset="0"/>
              </a:defRPr>
            </a:lvl5pPr>
            <a:lvl6pPr marL="25146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defTabSz="1025525" eaLnBrk="0" fontAlgn="base" hangingPunct="0">
              <a:spcBef>
                <a:spcPct val="20000"/>
              </a:spcBef>
              <a:spcAft>
                <a:spcPct val="0"/>
              </a:spcAft>
              <a:buChar char="•"/>
              <a:defRPr sz="2000">
                <a:solidFill>
                  <a:schemeClr val="tx2"/>
                </a:solidFill>
                <a:latin typeface="Arial" panose="020B0604020202020204" pitchFamily="34" charset="0"/>
              </a:defRPr>
            </a:lvl9pPr>
          </a:lstStyle>
          <a:p>
            <a:pPr algn="ctr">
              <a:lnSpc>
                <a:spcPct val="90000"/>
              </a:lnSpc>
              <a:spcBef>
                <a:spcPct val="0"/>
              </a:spcBef>
              <a:buClrTx/>
              <a:buSzTx/>
              <a:buFontTx/>
              <a:buNone/>
            </a:pPr>
            <a:r>
              <a:rPr lang="en-US" altLang="en-US" sz="2400">
                <a:solidFill>
                  <a:srgbClr val="000000"/>
                </a:solidFill>
                <a:latin typeface="Tahoma" panose="020B0604030504040204" pitchFamily="34" charset="0"/>
              </a:rPr>
              <a:t>Determine the Length of the Program</a:t>
            </a:r>
          </a:p>
        </p:txBody>
      </p:sp>
      <p:sp>
        <p:nvSpPr>
          <p:cNvPr id="816135" name="Rectangle 7">
            <a:extLst>
              <a:ext uri="{FF2B5EF4-FFF2-40B4-BE49-F238E27FC236}">
                <a16:creationId xmlns:a16="http://schemas.microsoft.com/office/drawing/2014/main" id="{D5229B4C-67E1-3B99-482D-FBF4A1A2056F}"/>
              </a:ext>
            </a:extLst>
          </p:cNvPr>
          <p:cNvSpPr>
            <a:spLocks noGrp="1" noChangeArrowheads="1"/>
          </p:cNvSpPr>
          <p:nvPr>
            <p:ph type="title"/>
          </p:nvPr>
        </p:nvSpPr>
        <p:spPr>
          <a:xfrm>
            <a:off x="2743200" y="190501"/>
            <a:ext cx="8077200" cy="1527175"/>
          </a:xfrm>
        </p:spPr>
        <p:txBody>
          <a:bodyPr anchor="b"/>
          <a:lstStyle/>
          <a:p>
            <a:pPr algn="ctr"/>
            <a:r>
              <a:rPr lang="en-US" altLang="en-US">
                <a:solidFill>
                  <a:srgbClr val="FF0000"/>
                </a:solidFill>
              </a:rPr>
              <a:t>Developing the Sales Promotion Program</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718274"/>
                                        </p:tgtEl>
                                        <p:attrNameLst>
                                          <p:attrName>style.visibility</p:attrName>
                                        </p:attrNameLst>
                                      </p:cBhvr>
                                      <p:to>
                                        <p:strVal val="visible"/>
                                      </p:to>
                                    </p:set>
                                    <p:anim calcmode="lin" valueType="num">
                                      <p:cBhvr additive="base">
                                        <p:cTn id="7" dur="500" fill="hold"/>
                                        <p:tgtEl>
                                          <p:spTgt spid="1718274"/>
                                        </p:tgtEl>
                                        <p:attrNameLst>
                                          <p:attrName>ppt_x</p:attrName>
                                        </p:attrNameLst>
                                      </p:cBhvr>
                                      <p:tavLst>
                                        <p:tav tm="0">
                                          <p:val>
                                            <p:strVal val="#ppt_x"/>
                                          </p:val>
                                        </p:tav>
                                        <p:tav tm="100000">
                                          <p:val>
                                            <p:strVal val="#ppt_x"/>
                                          </p:val>
                                        </p:tav>
                                      </p:tavLst>
                                    </p:anim>
                                    <p:anim calcmode="lin" valueType="num">
                                      <p:cBhvr additive="base">
                                        <p:cTn id="8" dur="500" fill="hold"/>
                                        <p:tgtEl>
                                          <p:spTgt spid="171827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6" fill="hold" nodeType="afterEffect">
                                  <p:stCondLst>
                                    <p:cond delay="0"/>
                                  </p:stCondLst>
                                  <p:childTnLst>
                                    <p:set>
                                      <p:cBhvr>
                                        <p:cTn id="11" dur="1" fill="hold">
                                          <p:stCondLst>
                                            <p:cond delay="0"/>
                                          </p:stCondLst>
                                        </p:cTn>
                                        <p:tgtEl>
                                          <p:spTgt spid="1718275"/>
                                        </p:tgtEl>
                                        <p:attrNameLst>
                                          <p:attrName>style.visibility</p:attrName>
                                        </p:attrNameLst>
                                      </p:cBhvr>
                                      <p:to>
                                        <p:strVal val="visible"/>
                                      </p:to>
                                    </p:set>
                                    <p:anim calcmode="lin" valueType="num">
                                      <p:cBhvr additive="base">
                                        <p:cTn id="12" dur="500" fill="hold"/>
                                        <p:tgtEl>
                                          <p:spTgt spid="1718275"/>
                                        </p:tgtEl>
                                        <p:attrNameLst>
                                          <p:attrName>ppt_x</p:attrName>
                                        </p:attrNameLst>
                                      </p:cBhvr>
                                      <p:tavLst>
                                        <p:tav tm="0">
                                          <p:val>
                                            <p:strVal val="1+#ppt_w/2"/>
                                          </p:val>
                                        </p:tav>
                                        <p:tav tm="100000">
                                          <p:val>
                                            <p:strVal val="#ppt_x"/>
                                          </p:val>
                                        </p:tav>
                                      </p:tavLst>
                                    </p:anim>
                                    <p:anim calcmode="lin" valueType="num">
                                      <p:cBhvr additive="base">
                                        <p:cTn id="13" dur="500" fill="hold"/>
                                        <p:tgtEl>
                                          <p:spTgt spid="171827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1718277"/>
                                        </p:tgtEl>
                                        <p:attrNameLst>
                                          <p:attrName>style.visibility</p:attrName>
                                        </p:attrNameLst>
                                      </p:cBhvr>
                                      <p:to>
                                        <p:strVal val="visible"/>
                                      </p:to>
                                    </p:set>
                                    <p:anim calcmode="lin" valueType="num">
                                      <p:cBhvr additive="base">
                                        <p:cTn id="17" dur="500" fill="hold"/>
                                        <p:tgtEl>
                                          <p:spTgt spid="1718277"/>
                                        </p:tgtEl>
                                        <p:attrNameLst>
                                          <p:attrName>ppt_x</p:attrName>
                                        </p:attrNameLst>
                                      </p:cBhvr>
                                      <p:tavLst>
                                        <p:tav tm="0">
                                          <p:val>
                                            <p:strVal val="0-#ppt_w/2"/>
                                          </p:val>
                                        </p:tav>
                                        <p:tav tm="100000">
                                          <p:val>
                                            <p:strVal val="#ppt_x"/>
                                          </p:val>
                                        </p:tav>
                                      </p:tavLst>
                                    </p:anim>
                                    <p:anim calcmode="lin" valueType="num">
                                      <p:cBhvr additive="base">
                                        <p:cTn id="18" dur="500" fill="hold"/>
                                        <p:tgtEl>
                                          <p:spTgt spid="1718277"/>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9" fill="hold" nodeType="afterEffect">
                                  <p:stCondLst>
                                    <p:cond delay="0"/>
                                  </p:stCondLst>
                                  <p:childTnLst>
                                    <p:set>
                                      <p:cBhvr>
                                        <p:cTn id="21" dur="1" fill="hold">
                                          <p:stCondLst>
                                            <p:cond delay="0"/>
                                          </p:stCondLst>
                                        </p:cTn>
                                        <p:tgtEl>
                                          <p:spTgt spid="1718278"/>
                                        </p:tgtEl>
                                        <p:attrNameLst>
                                          <p:attrName>style.visibility</p:attrName>
                                        </p:attrNameLst>
                                      </p:cBhvr>
                                      <p:to>
                                        <p:strVal val="visible"/>
                                      </p:to>
                                    </p:set>
                                    <p:anim calcmode="lin" valueType="num">
                                      <p:cBhvr additive="base">
                                        <p:cTn id="22" dur="500" fill="hold"/>
                                        <p:tgtEl>
                                          <p:spTgt spid="1718278"/>
                                        </p:tgtEl>
                                        <p:attrNameLst>
                                          <p:attrName>ppt_x</p:attrName>
                                        </p:attrNameLst>
                                      </p:cBhvr>
                                      <p:tavLst>
                                        <p:tav tm="0">
                                          <p:val>
                                            <p:strVal val="0-#ppt_w/2"/>
                                          </p:val>
                                        </p:tav>
                                        <p:tav tm="100000">
                                          <p:val>
                                            <p:strVal val="#ppt_x"/>
                                          </p:val>
                                        </p:tav>
                                      </p:tavLst>
                                    </p:anim>
                                    <p:anim calcmode="lin" valueType="num">
                                      <p:cBhvr additive="base">
                                        <p:cTn id="23" dur="500" fill="hold"/>
                                        <p:tgtEl>
                                          <p:spTgt spid="1718278"/>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
                            </p:stCondLst>
                            <p:childTnLst>
                              <p:par>
                                <p:cTn id="25" presetID="2" presetClass="entr" presetSubtype="12" fill="hold" nodeType="afterEffect">
                                  <p:stCondLst>
                                    <p:cond delay="0"/>
                                  </p:stCondLst>
                                  <p:childTnLst>
                                    <p:set>
                                      <p:cBhvr>
                                        <p:cTn id="26" dur="1" fill="hold">
                                          <p:stCondLst>
                                            <p:cond delay="0"/>
                                          </p:stCondLst>
                                        </p:cTn>
                                        <p:tgtEl>
                                          <p:spTgt spid="1718276"/>
                                        </p:tgtEl>
                                        <p:attrNameLst>
                                          <p:attrName>style.visibility</p:attrName>
                                        </p:attrNameLst>
                                      </p:cBhvr>
                                      <p:to>
                                        <p:strVal val="visible"/>
                                      </p:to>
                                    </p:set>
                                    <p:anim calcmode="lin" valueType="num">
                                      <p:cBhvr additive="base">
                                        <p:cTn id="27" dur="500" fill="hold"/>
                                        <p:tgtEl>
                                          <p:spTgt spid="1718276"/>
                                        </p:tgtEl>
                                        <p:attrNameLst>
                                          <p:attrName>ppt_x</p:attrName>
                                        </p:attrNameLst>
                                      </p:cBhvr>
                                      <p:tavLst>
                                        <p:tav tm="0">
                                          <p:val>
                                            <p:strVal val="0-#ppt_w/2"/>
                                          </p:val>
                                        </p:tav>
                                        <p:tav tm="100000">
                                          <p:val>
                                            <p:strVal val="#ppt_x"/>
                                          </p:val>
                                        </p:tav>
                                      </p:tavLst>
                                    </p:anim>
                                    <p:anim calcmode="lin" valueType="num">
                                      <p:cBhvr additive="base">
                                        <p:cTn id="28" dur="500" fill="hold"/>
                                        <p:tgtEl>
                                          <p:spTgt spid="1718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8274" grpId="0" animBg="1" autoUpdateAnimBg="0"/>
      <p:bldP spid="1718275" grpId="0" animBg="1" autoUpdateAnimBg="0"/>
      <p:bldP spid="1718276" grpId="0" animBg="1" autoUpdateAnimBg="0"/>
      <p:bldP spid="1718277" grpId="0" animBg="1" autoUpdateAnimBg="0"/>
      <p:bldP spid="1718278"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a:extLst>
              <a:ext uri="{FF2B5EF4-FFF2-40B4-BE49-F238E27FC236}">
                <a16:creationId xmlns:a16="http://schemas.microsoft.com/office/drawing/2014/main" id="{6BCE9A25-FBEC-5E5E-9428-4269465B2AA8}"/>
              </a:ext>
            </a:extLst>
          </p:cNvPr>
          <p:cNvSpPr>
            <a:spLocks noGrp="1" noChangeArrowheads="1"/>
          </p:cNvSpPr>
          <p:nvPr>
            <p:ph type="title"/>
          </p:nvPr>
        </p:nvSpPr>
        <p:spPr>
          <a:xfrm>
            <a:off x="3048000" y="76201"/>
            <a:ext cx="7620000" cy="1527175"/>
          </a:xfrm>
        </p:spPr>
        <p:txBody>
          <a:bodyPr/>
          <a:lstStyle/>
          <a:p>
            <a:r>
              <a:rPr lang="en-US" altLang="en-US">
                <a:solidFill>
                  <a:srgbClr val="FF0000"/>
                </a:solidFill>
              </a:rPr>
              <a:t>Evaluation of sales promotion </a:t>
            </a:r>
          </a:p>
        </p:txBody>
      </p:sp>
      <p:sp>
        <p:nvSpPr>
          <p:cNvPr id="818179" name="Rectangle 3">
            <a:extLst>
              <a:ext uri="{FF2B5EF4-FFF2-40B4-BE49-F238E27FC236}">
                <a16:creationId xmlns:a16="http://schemas.microsoft.com/office/drawing/2014/main" id="{4AD4F7F1-82CF-09A2-9FBE-2FBF573700D0}"/>
              </a:ext>
            </a:extLst>
          </p:cNvPr>
          <p:cNvSpPr>
            <a:spLocks noGrp="1" noChangeArrowheads="1"/>
          </p:cNvSpPr>
          <p:nvPr>
            <p:ph type="body" idx="1"/>
          </p:nvPr>
        </p:nvSpPr>
        <p:spPr>
          <a:xfrm>
            <a:off x="1676400" y="1600200"/>
            <a:ext cx="8839200" cy="5029200"/>
          </a:xfrm>
        </p:spPr>
        <p:txBody>
          <a:bodyPr/>
          <a:lstStyle/>
          <a:p>
            <a:pPr marL="533400" indent="-533400">
              <a:buNone/>
            </a:pPr>
            <a:r>
              <a:rPr lang="en-US" altLang="en-US"/>
              <a:t>1-Consumer audits:</a:t>
            </a:r>
          </a:p>
          <a:p>
            <a:pPr marL="533400" indent="-533400">
              <a:buNone/>
            </a:pPr>
            <a:r>
              <a:rPr lang="en-US" altLang="en-US"/>
              <a:t> </a:t>
            </a:r>
            <a:r>
              <a:rPr lang="en-US" altLang="en-US" sz="2100"/>
              <a:t>This will indicate if there has been a change in consumer behavior </a:t>
            </a:r>
          </a:p>
          <a:p>
            <a:pPr marL="533400" indent="-533400">
              <a:buNone/>
            </a:pPr>
            <a:endParaRPr lang="en-US" altLang="en-US" sz="2100"/>
          </a:p>
          <a:p>
            <a:pPr marL="533400" indent="-533400">
              <a:buNone/>
            </a:pPr>
            <a:r>
              <a:rPr lang="en-US" altLang="en-US"/>
              <a:t>2-Retail audits: </a:t>
            </a:r>
          </a:p>
          <a:p>
            <a:pPr marL="533400" indent="-533400">
              <a:buNone/>
            </a:pPr>
            <a:r>
              <a:rPr lang="en-US" altLang="en-US"/>
              <a:t>    </a:t>
            </a:r>
            <a:r>
              <a:rPr lang="en-US" altLang="en-US" sz="2100"/>
              <a:t>Change in stock levels , distribution &amp; market share </a:t>
            </a:r>
          </a:p>
          <a:p>
            <a:pPr marL="533400" indent="-533400">
              <a:buNone/>
            </a:pPr>
            <a:endParaRPr lang="en-US" altLang="en-US" sz="2100"/>
          </a:p>
          <a:p>
            <a:pPr marL="533400" indent="-533400">
              <a:buNone/>
            </a:pPr>
            <a:r>
              <a:rPr lang="en-US" altLang="en-US"/>
              <a:t>3-Sales force feedback</a:t>
            </a:r>
          </a:p>
          <a:p>
            <a:pPr marL="533400" indent="-533400">
              <a:buNone/>
            </a:pPr>
            <a:r>
              <a:rPr lang="en-US" altLang="en-US"/>
              <a:t> </a:t>
            </a:r>
          </a:p>
          <a:p>
            <a:pPr marL="533400" indent="-533400">
              <a:buNone/>
            </a:pPr>
            <a:r>
              <a:rPr lang="en-US" altLang="en-US"/>
              <a:t>4-Sales information</a:t>
            </a:r>
          </a:p>
          <a:p>
            <a:pPr marL="533400" indent="-533400">
              <a:buNone/>
            </a:pPr>
            <a:r>
              <a:rPr lang="en-US" altLang="en-US"/>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a:extLst>
              <a:ext uri="{FF2B5EF4-FFF2-40B4-BE49-F238E27FC236}">
                <a16:creationId xmlns:a16="http://schemas.microsoft.com/office/drawing/2014/main" id="{38AAEB06-75CA-ECD3-5EE5-8908C5580FB1}"/>
              </a:ext>
            </a:extLst>
          </p:cNvPr>
          <p:cNvSpPr>
            <a:spLocks noGrp="1" noChangeArrowheads="1"/>
          </p:cNvSpPr>
          <p:nvPr>
            <p:ph type="title"/>
          </p:nvPr>
        </p:nvSpPr>
        <p:spPr/>
        <p:txBody>
          <a:bodyPr/>
          <a:lstStyle/>
          <a:p>
            <a:pPr algn="ctr"/>
            <a:r>
              <a:rPr lang="en-US" altLang="en-US">
                <a:solidFill>
                  <a:srgbClr val="FF0000"/>
                </a:solidFill>
              </a:rPr>
              <a:t>Sales promotion </a:t>
            </a:r>
          </a:p>
        </p:txBody>
      </p:sp>
      <p:sp>
        <p:nvSpPr>
          <p:cNvPr id="819203" name="Rectangle 3">
            <a:extLst>
              <a:ext uri="{FF2B5EF4-FFF2-40B4-BE49-F238E27FC236}">
                <a16:creationId xmlns:a16="http://schemas.microsoft.com/office/drawing/2014/main" id="{D14F30F5-E488-D8B1-2BEA-CC655B3E84ED}"/>
              </a:ext>
            </a:extLst>
          </p:cNvPr>
          <p:cNvSpPr>
            <a:spLocks noGrp="1" noChangeArrowheads="1"/>
          </p:cNvSpPr>
          <p:nvPr>
            <p:ph type="body" idx="1"/>
          </p:nvPr>
        </p:nvSpPr>
        <p:spPr>
          <a:xfrm>
            <a:off x="1752600" y="1905000"/>
            <a:ext cx="8915400" cy="4114800"/>
          </a:xfrm>
        </p:spPr>
        <p:txBody>
          <a:bodyPr/>
          <a:lstStyle/>
          <a:p>
            <a:pPr>
              <a:buFont typeface="Wingdings" panose="05000000000000000000" pitchFamily="2" charset="2"/>
              <a:buNone/>
            </a:pPr>
            <a:r>
              <a:rPr lang="en-US" altLang="en-US"/>
              <a:t>As promotional manager of a well established UK manufacturer of women’s beauty products explain how you would use sales promotion to support the national launch of “Chico”. This is a new fragrance targeted at B,C1, 18-45 women who are prepared to try a new perfume </a:t>
            </a:r>
          </a:p>
          <a:p>
            <a:pPr>
              <a:buFont typeface="Wingdings" panose="05000000000000000000" pitchFamily="2" charset="2"/>
              <a:buNone/>
            </a:pPr>
            <a:r>
              <a:rPr lang="en-US" altLang="en-US"/>
              <a:t>                                </a:t>
            </a:r>
            <a:r>
              <a:rPr lang="en-US" altLang="en-US">
                <a:solidFill>
                  <a:schemeClr val="hlink"/>
                </a:solidFill>
              </a:rPr>
              <a:t>(12 marks)</a:t>
            </a:r>
            <a:endParaRPr lang="en-US"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a:extLst>
              <a:ext uri="{FF2B5EF4-FFF2-40B4-BE49-F238E27FC236}">
                <a16:creationId xmlns:a16="http://schemas.microsoft.com/office/drawing/2014/main" id="{48EDBAE3-96D5-7A21-ED6D-DE6BAA272AA4}"/>
              </a:ext>
            </a:extLst>
          </p:cNvPr>
          <p:cNvSpPr>
            <a:spLocks noGrp="1" noChangeArrowheads="1"/>
          </p:cNvSpPr>
          <p:nvPr>
            <p:ph type="title"/>
          </p:nvPr>
        </p:nvSpPr>
        <p:spPr>
          <a:xfrm>
            <a:off x="3429000" y="457200"/>
            <a:ext cx="7467600" cy="579438"/>
          </a:xfrm>
        </p:spPr>
        <p:txBody>
          <a:bodyPr>
            <a:normAutofit fontScale="90000"/>
          </a:bodyPr>
          <a:lstStyle/>
          <a:p>
            <a:r>
              <a:rPr lang="en-US" altLang="en-US">
                <a:solidFill>
                  <a:srgbClr val="FF0000"/>
                </a:solidFill>
              </a:rPr>
              <a:t>Answer guidelines</a:t>
            </a:r>
          </a:p>
        </p:txBody>
      </p:sp>
      <p:sp>
        <p:nvSpPr>
          <p:cNvPr id="820227" name="Rectangle 3">
            <a:extLst>
              <a:ext uri="{FF2B5EF4-FFF2-40B4-BE49-F238E27FC236}">
                <a16:creationId xmlns:a16="http://schemas.microsoft.com/office/drawing/2014/main" id="{C4A61B5B-7CC4-5D5E-58A1-8E498E275E39}"/>
              </a:ext>
            </a:extLst>
          </p:cNvPr>
          <p:cNvSpPr>
            <a:spLocks noGrp="1" noChangeArrowheads="1"/>
          </p:cNvSpPr>
          <p:nvPr>
            <p:ph type="body" idx="1"/>
          </p:nvPr>
        </p:nvSpPr>
        <p:spPr>
          <a:xfrm>
            <a:off x="1600200" y="1676400"/>
            <a:ext cx="8915400" cy="5867400"/>
          </a:xfrm>
        </p:spPr>
        <p:txBody>
          <a:bodyPr>
            <a:normAutofit fontScale="92500" lnSpcReduction="20000"/>
          </a:bodyPr>
          <a:lstStyle/>
          <a:p>
            <a:pPr>
              <a:lnSpc>
                <a:spcPct val="80000"/>
              </a:lnSpc>
            </a:pPr>
            <a:r>
              <a:rPr lang="en-US" altLang="en-US" sz="2100"/>
              <a:t>Definition of sales promotion </a:t>
            </a:r>
          </a:p>
          <a:p>
            <a:pPr>
              <a:lnSpc>
                <a:spcPct val="80000"/>
              </a:lnSpc>
            </a:pPr>
            <a:r>
              <a:rPr lang="en-US" altLang="en-US" sz="2100"/>
              <a:t>Types of sales promotion</a:t>
            </a:r>
          </a:p>
          <a:p>
            <a:pPr>
              <a:lnSpc>
                <a:spcPct val="80000"/>
              </a:lnSpc>
            </a:pPr>
            <a:r>
              <a:rPr lang="en-US" altLang="en-US" sz="2100"/>
              <a:t>The objective of sales promotion in this case is :</a:t>
            </a:r>
          </a:p>
          <a:p>
            <a:pPr>
              <a:lnSpc>
                <a:spcPct val="80000"/>
              </a:lnSpc>
              <a:buFont typeface="Wingdings" panose="05000000000000000000" pitchFamily="2" charset="2"/>
              <a:buNone/>
            </a:pPr>
            <a:r>
              <a:rPr lang="en-US" altLang="en-US" sz="2100"/>
              <a:t>   “ to stimulate the trial of Chico by our target consumers”</a:t>
            </a:r>
          </a:p>
          <a:p>
            <a:pPr>
              <a:lnSpc>
                <a:spcPct val="80000"/>
              </a:lnSpc>
            </a:pPr>
            <a:r>
              <a:rPr lang="en-US" altLang="en-US" sz="2100"/>
              <a:t>Techniques: </a:t>
            </a:r>
          </a:p>
          <a:p>
            <a:pPr>
              <a:lnSpc>
                <a:spcPct val="80000"/>
              </a:lnSpc>
              <a:buFont typeface="Wingdings" panose="05000000000000000000" pitchFamily="2" charset="2"/>
              <a:buNone/>
            </a:pPr>
            <a:r>
              <a:rPr lang="en-US" altLang="en-US" sz="2100"/>
              <a:t>    -Free sample attached to a monthly magazine </a:t>
            </a:r>
          </a:p>
          <a:p>
            <a:pPr>
              <a:lnSpc>
                <a:spcPct val="80000"/>
              </a:lnSpc>
              <a:buFont typeface="Wingdings" panose="05000000000000000000" pitchFamily="2" charset="2"/>
              <a:buNone/>
            </a:pPr>
            <a:r>
              <a:rPr lang="en-US" altLang="en-US" sz="2100"/>
              <a:t>    -Coupons “the first 200 women will win full size bottle”</a:t>
            </a:r>
          </a:p>
          <a:p>
            <a:pPr>
              <a:lnSpc>
                <a:spcPct val="80000"/>
              </a:lnSpc>
            </a:pPr>
            <a:r>
              <a:rPr lang="en-US" altLang="en-US" sz="2100"/>
              <a:t>Designing of the campaign:</a:t>
            </a:r>
          </a:p>
          <a:p>
            <a:pPr>
              <a:lnSpc>
                <a:spcPct val="80000"/>
              </a:lnSpc>
              <a:buFont typeface="Wingdings" panose="05000000000000000000" pitchFamily="2" charset="2"/>
              <a:buNone/>
            </a:pPr>
            <a:r>
              <a:rPr lang="en-US" altLang="en-US" sz="2100"/>
              <a:t>  -Timing :the stores should have adequate stocks of Chico</a:t>
            </a:r>
          </a:p>
          <a:p>
            <a:pPr>
              <a:lnSpc>
                <a:spcPct val="80000"/>
              </a:lnSpc>
              <a:buFont typeface="Wingdings" panose="05000000000000000000" pitchFamily="2" charset="2"/>
              <a:buNone/>
            </a:pPr>
            <a:r>
              <a:rPr lang="en-US" altLang="en-US" sz="2100"/>
              <a:t>                it should coincide with the above line advertising</a:t>
            </a:r>
          </a:p>
          <a:p>
            <a:pPr>
              <a:lnSpc>
                <a:spcPct val="80000"/>
              </a:lnSpc>
            </a:pPr>
            <a:r>
              <a:rPr lang="en-US" altLang="en-US" sz="2100"/>
              <a:t>Image: any direct price promotions would cheapen the image of Chico </a:t>
            </a:r>
          </a:p>
          <a:p>
            <a:pPr>
              <a:lnSpc>
                <a:spcPct val="80000"/>
              </a:lnSpc>
            </a:pPr>
            <a:r>
              <a:rPr lang="en-US" altLang="en-US" sz="2100"/>
              <a:t>Evaluation: </a:t>
            </a:r>
          </a:p>
          <a:p>
            <a:pPr>
              <a:lnSpc>
                <a:spcPct val="80000"/>
              </a:lnSpc>
              <a:buFont typeface="Wingdings" panose="05000000000000000000" pitchFamily="2" charset="2"/>
              <a:buNone/>
            </a:pPr>
            <a:r>
              <a:rPr lang="en-US" altLang="en-US" sz="2100"/>
              <a:t>          the number of responses to coupons</a:t>
            </a:r>
          </a:p>
          <a:p>
            <a:pPr>
              <a:lnSpc>
                <a:spcPct val="80000"/>
              </a:lnSpc>
              <a:buFont typeface="Wingdings" panose="05000000000000000000" pitchFamily="2" charset="2"/>
              <a:buNone/>
            </a:pPr>
            <a:r>
              <a:rPr lang="en-US" altLang="en-US" sz="2100"/>
              <a:t>         comparison  of sales before and after </a:t>
            </a:r>
          </a:p>
          <a:p>
            <a:pPr>
              <a:lnSpc>
                <a:spcPct val="80000"/>
              </a:lnSpc>
              <a:buFont typeface="Wingdings" panose="05000000000000000000" pitchFamily="2" charset="2"/>
              <a:buNone/>
            </a:pPr>
            <a:r>
              <a:rPr lang="en-US" altLang="en-US" sz="2100"/>
              <a:t>         Chico market share </a:t>
            </a:r>
          </a:p>
          <a:p>
            <a:pPr>
              <a:lnSpc>
                <a:spcPct val="80000"/>
              </a:lnSpc>
              <a:buFont typeface="Wingdings" panose="05000000000000000000" pitchFamily="2" charset="2"/>
              <a:buNone/>
            </a:pPr>
            <a:r>
              <a:rPr lang="en-US" altLang="en-US" sz="2100"/>
              <a:t>         Survey </a:t>
            </a:r>
          </a:p>
          <a:p>
            <a:pPr>
              <a:lnSpc>
                <a:spcPct val="80000"/>
              </a:lnSpc>
              <a:buFont typeface="Wingdings" panose="05000000000000000000" pitchFamily="2" charset="2"/>
              <a:buNone/>
            </a:pPr>
            <a:r>
              <a:rPr lang="en-US" altLang="en-US" sz="2100"/>
              <a:t> </a:t>
            </a:r>
          </a:p>
          <a:p>
            <a:pPr>
              <a:lnSpc>
                <a:spcPct val="80000"/>
              </a:lnSpc>
              <a:buFont typeface="Wingdings" panose="05000000000000000000" pitchFamily="2" charset="2"/>
              <a:buNone/>
            </a:pPr>
            <a:r>
              <a:rPr lang="en-US" altLang="en-US" sz="2100"/>
              <a:t>                </a:t>
            </a:r>
          </a:p>
          <a:p>
            <a:pPr>
              <a:lnSpc>
                <a:spcPct val="80000"/>
              </a:lnSpc>
              <a:buFont typeface="Wingdings" panose="05000000000000000000" pitchFamily="2" charset="2"/>
              <a:buNone/>
            </a:pPr>
            <a:endParaRPr lang="en-US" altLang="en-US" sz="2100"/>
          </a:p>
          <a:p>
            <a:pPr>
              <a:lnSpc>
                <a:spcPct val="80000"/>
              </a:lnSpc>
            </a:pPr>
            <a:endParaRPr lang="en-US" altLang="en-US" sz="26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a:extLst>
              <a:ext uri="{FF2B5EF4-FFF2-40B4-BE49-F238E27FC236}">
                <a16:creationId xmlns:a16="http://schemas.microsoft.com/office/drawing/2014/main" id="{B0CF040A-70BB-1E65-CE19-F0A071F2A27B}"/>
              </a:ext>
            </a:extLst>
          </p:cNvPr>
          <p:cNvSpPr>
            <a:spLocks noGrp="1" noChangeArrowheads="1"/>
          </p:cNvSpPr>
          <p:nvPr>
            <p:ph type="title"/>
          </p:nvPr>
        </p:nvSpPr>
        <p:spPr/>
        <p:txBody>
          <a:bodyPr/>
          <a:lstStyle/>
          <a:p>
            <a:endParaRPr lang="en-US" altLang="en-US"/>
          </a:p>
        </p:txBody>
      </p:sp>
      <p:sp>
        <p:nvSpPr>
          <p:cNvPr id="821251" name="Rectangle 3">
            <a:extLst>
              <a:ext uri="{FF2B5EF4-FFF2-40B4-BE49-F238E27FC236}">
                <a16:creationId xmlns:a16="http://schemas.microsoft.com/office/drawing/2014/main" id="{74606053-E3F2-B966-9BD3-9268CB6E91D3}"/>
              </a:ext>
            </a:extLst>
          </p:cNvPr>
          <p:cNvSpPr>
            <a:spLocks noGrp="1" noChangeArrowheads="1"/>
          </p:cNvSpPr>
          <p:nvPr>
            <p:ph type="body" idx="1"/>
          </p:nvPr>
        </p:nvSpPr>
        <p:spPr>
          <a:xfrm>
            <a:off x="1600200" y="2209800"/>
            <a:ext cx="8839200" cy="4114800"/>
          </a:xfrm>
        </p:spPr>
        <p:txBody>
          <a:bodyPr/>
          <a:lstStyle/>
          <a:p>
            <a:pPr algn="ctr">
              <a:buFont typeface="Wingdings" panose="05000000000000000000" pitchFamily="2" charset="2"/>
              <a:buNone/>
            </a:pPr>
            <a:r>
              <a:rPr lang="en-US" altLang="en-US" sz="4300">
                <a:solidFill>
                  <a:srgbClr val="FF0000"/>
                </a:solidFill>
              </a:rPr>
              <a:t>Two-thirds of purchases result from in-store decisions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2274" name="Rectangle 2">
            <a:extLst>
              <a:ext uri="{FF2B5EF4-FFF2-40B4-BE49-F238E27FC236}">
                <a16:creationId xmlns:a16="http://schemas.microsoft.com/office/drawing/2014/main" id="{D1967043-D34C-3555-5D1B-B6D04FDC80FA}"/>
              </a:ext>
            </a:extLst>
          </p:cNvPr>
          <p:cNvSpPr>
            <a:spLocks noGrp="1" noChangeArrowheads="1"/>
          </p:cNvSpPr>
          <p:nvPr>
            <p:ph type="title"/>
          </p:nvPr>
        </p:nvSpPr>
        <p:spPr/>
        <p:txBody>
          <a:bodyPr/>
          <a:lstStyle/>
          <a:p>
            <a:r>
              <a:rPr lang="en-US" altLang="en-US">
                <a:solidFill>
                  <a:srgbClr val="FF0000"/>
                </a:solidFill>
              </a:rPr>
              <a:t>Point of sale display</a:t>
            </a:r>
            <a:r>
              <a:rPr lang="ar-EG" altLang="en-US">
                <a:solidFill>
                  <a:srgbClr val="FF0000"/>
                </a:solidFill>
                <a:cs typeface="Arial" panose="020B0604020202020204" pitchFamily="34" charset="0"/>
              </a:rPr>
              <a:t> </a:t>
            </a:r>
            <a:r>
              <a:rPr lang="en-US" altLang="en-US">
                <a:solidFill>
                  <a:srgbClr val="FF0000"/>
                </a:solidFill>
                <a:cs typeface="Arial" panose="020B0604020202020204" pitchFamily="34" charset="0"/>
              </a:rPr>
              <a:t>( POS)</a:t>
            </a:r>
          </a:p>
        </p:txBody>
      </p:sp>
      <p:sp>
        <p:nvSpPr>
          <p:cNvPr id="1724419" name="Rectangle 3">
            <a:extLst>
              <a:ext uri="{FF2B5EF4-FFF2-40B4-BE49-F238E27FC236}">
                <a16:creationId xmlns:a16="http://schemas.microsoft.com/office/drawing/2014/main" id="{A98D3EA2-1034-F63C-0448-5ECD3531DA17}"/>
              </a:ext>
            </a:extLst>
          </p:cNvPr>
          <p:cNvSpPr>
            <a:spLocks noGrp="1" noChangeArrowheads="1"/>
          </p:cNvSpPr>
          <p:nvPr>
            <p:ph type="body" idx="1"/>
          </p:nvPr>
        </p:nvSpPr>
        <p:spPr>
          <a:xfrm>
            <a:off x="1752600" y="1905000"/>
            <a:ext cx="8915400" cy="4114800"/>
          </a:xfrm>
        </p:spPr>
        <p:txBody>
          <a:bodyPr/>
          <a:lstStyle/>
          <a:p>
            <a:pPr>
              <a:buFont typeface="Wingdings" panose="05000000000000000000" pitchFamily="2" charset="2"/>
              <a:buNone/>
            </a:pPr>
            <a:r>
              <a:rPr lang="en-US" altLang="en-US"/>
              <a:t>-It refers to the in store display that can influence consumers to purchase products in shops</a:t>
            </a:r>
          </a:p>
          <a:p>
            <a:pPr>
              <a:buFont typeface="Wingdings" panose="05000000000000000000" pitchFamily="2" charset="2"/>
              <a:buNone/>
            </a:pPr>
            <a:endParaRPr lang="en-US" altLang="en-US"/>
          </a:p>
          <a:p>
            <a:pPr>
              <a:buFont typeface="Wingdings" panose="05000000000000000000" pitchFamily="2" charset="2"/>
              <a:buNone/>
            </a:pPr>
            <a:r>
              <a:rPr lang="en-US" altLang="en-US"/>
              <a:t>It includes:</a:t>
            </a:r>
          </a:p>
          <a:p>
            <a:pPr>
              <a:buFont typeface="Wingdings" panose="05000000000000000000" pitchFamily="2" charset="2"/>
              <a:buNone/>
            </a:pPr>
            <a:r>
              <a:rPr lang="en-US" altLang="en-US"/>
              <a:t>-Shop layout and design</a:t>
            </a:r>
          </a:p>
          <a:p>
            <a:pPr>
              <a:buFont typeface="Wingdings" panose="05000000000000000000" pitchFamily="2" charset="2"/>
              <a:buNone/>
            </a:pPr>
            <a:r>
              <a:rPr lang="en-US" altLang="en-US"/>
              <a:t>-The way goods are presented</a:t>
            </a:r>
          </a:p>
          <a:p>
            <a:pPr>
              <a:buFont typeface="Wingdings" panose="05000000000000000000" pitchFamily="2" charset="2"/>
              <a:buNone/>
            </a:pPr>
            <a:r>
              <a:rPr lang="en-US" altLang="en-US"/>
              <a:t>-In store display materials</a:t>
            </a:r>
          </a:p>
          <a:p>
            <a:pPr>
              <a:buFont typeface="Wingdings" panose="05000000000000000000" pitchFamily="2" charset="2"/>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4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244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244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2441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24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4419"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Title 1">
            <a:extLst>
              <a:ext uri="{FF2B5EF4-FFF2-40B4-BE49-F238E27FC236}">
                <a16:creationId xmlns:a16="http://schemas.microsoft.com/office/drawing/2014/main" id="{994C1F6A-F6A5-A9AA-6942-989628666899}"/>
              </a:ext>
            </a:extLst>
          </p:cNvPr>
          <p:cNvSpPr>
            <a:spLocks noGrp="1" noChangeArrowheads="1"/>
          </p:cNvSpPr>
          <p:nvPr>
            <p:ph type="ctrTitle"/>
          </p:nvPr>
        </p:nvSpPr>
        <p:spPr/>
        <p:txBody>
          <a:bodyPr/>
          <a:lstStyle/>
          <a:p>
            <a:r>
              <a:rPr lang="en-US" altLang="en-US">
                <a:solidFill>
                  <a:srgbClr val="FF0000"/>
                </a:solidFill>
              </a:rPr>
              <a:t>POS materials -Dandy Egyptian Swiss</a:t>
            </a:r>
          </a:p>
        </p:txBody>
      </p:sp>
      <p:sp>
        <p:nvSpPr>
          <p:cNvPr id="823299" name="Subtitle 2">
            <a:extLst>
              <a:ext uri="{FF2B5EF4-FFF2-40B4-BE49-F238E27FC236}">
                <a16:creationId xmlns:a16="http://schemas.microsoft.com/office/drawing/2014/main" id="{3513636E-8E44-0B5B-F606-5B61A4C39783}"/>
              </a:ext>
            </a:extLst>
          </p:cNvPr>
          <p:cNvSpPr>
            <a:spLocks noGrp="1" noChangeArrowheads="1"/>
          </p:cNvSpPr>
          <p:nvPr>
            <p:ph type="subTitle" idx="1"/>
          </p:nvPr>
        </p:nvSpPr>
        <p:spPr/>
        <p:txBody>
          <a:bodyPr/>
          <a:lstStyle/>
          <a:p>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Title 1">
            <a:extLst>
              <a:ext uri="{FF2B5EF4-FFF2-40B4-BE49-F238E27FC236}">
                <a16:creationId xmlns:a16="http://schemas.microsoft.com/office/drawing/2014/main" id="{ACCADE2D-2FEF-194F-42EE-9ADFF5ECEE46}"/>
              </a:ext>
            </a:extLst>
          </p:cNvPr>
          <p:cNvSpPr>
            <a:spLocks noGrp="1" noChangeArrowheads="1"/>
          </p:cNvSpPr>
          <p:nvPr>
            <p:ph type="title"/>
          </p:nvPr>
        </p:nvSpPr>
        <p:spPr/>
        <p:txBody>
          <a:bodyPr/>
          <a:lstStyle/>
          <a:p>
            <a:pPr algn="ctr"/>
            <a:r>
              <a:rPr lang="en-US" altLang="en-US">
                <a:solidFill>
                  <a:srgbClr val="FF0000"/>
                </a:solidFill>
              </a:rPr>
              <a:t>PR</a:t>
            </a:r>
            <a:r>
              <a:rPr lang="en-US" altLang="en-US"/>
              <a:t> </a:t>
            </a:r>
          </a:p>
        </p:txBody>
      </p:sp>
      <p:sp>
        <p:nvSpPr>
          <p:cNvPr id="737283" name="Content Placeholder 2">
            <a:extLst>
              <a:ext uri="{FF2B5EF4-FFF2-40B4-BE49-F238E27FC236}">
                <a16:creationId xmlns:a16="http://schemas.microsoft.com/office/drawing/2014/main" id="{E07B83ED-92CD-8D66-E807-24E038E78FDD}"/>
              </a:ext>
            </a:extLst>
          </p:cNvPr>
          <p:cNvSpPr>
            <a:spLocks noGrp="1" noChangeArrowheads="1"/>
          </p:cNvSpPr>
          <p:nvPr>
            <p:ph idx="1"/>
          </p:nvPr>
        </p:nvSpPr>
        <p:spPr>
          <a:xfrm>
            <a:off x="2057400" y="1905000"/>
            <a:ext cx="8001000" cy="4114800"/>
          </a:xfrm>
        </p:spPr>
        <p:txBody>
          <a:bodyPr/>
          <a:lstStyle/>
          <a:p>
            <a:r>
              <a:rPr lang="en-US" altLang="en-US"/>
              <a:t>Standalone events </a:t>
            </a:r>
          </a:p>
          <a:p>
            <a:r>
              <a:rPr lang="en-US" altLang="en-US"/>
              <a:t>Exhibitions</a:t>
            </a:r>
          </a:p>
          <a:p>
            <a:r>
              <a:rPr lang="en-US" altLang="en-US"/>
              <a:t>Sponsorship </a:t>
            </a:r>
          </a:p>
          <a:p>
            <a:r>
              <a:rPr lang="en-US" altLang="en-US"/>
              <a:t>CSR </a:t>
            </a:r>
          </a:p>
          <a:p>
            <a:r>
              <a:rPr lang="en-US" altLang="en-US"/>
              <a:t>Press release </a:t>
            </a:r>
          </a:p>
          <a:p>
            <a:r>
              <a:rPr lang="en-US" altLang="en-US"/>
              <a:t>Press conference  </a:t>
            </a:r>
          </a:p>
          <a:p>
            <a:endParaRPr lang="en-US"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Title 1">
            <a:extLst>
              <a:ext uri="{FF2B5EF4-FFF2-40B4-BE49-F238E27FC236}">
                <a16:creationId xmlns:a16="http://schemas.microsoft.com/office/drawing/2014/main" id="{53391624-5283-3E5D-8B47-C03FE267BC71}"/>
              </a:ext>
            </a:extLst>
          </p:cNvPr>
          <p:cNvSpPr>
            <a:spLocks noGrp="1" noChangeArrowheads="1"/>
          </p:cNvSpPr>
          <p:nvPr>
            <p:ph type="title"/>
          </p:nvPr>
        </p:nvSpPr>
        <p:spPr>
          <a:xfrm>
            <a:off x="8353426" y="2481264"/>
            <a:ext cx="1643063" cy="993775"/>
          </a:xfrm>
        </p:spPr>
        <p:txBody>
          <a:bodyPr/>
          <a:lstStyle/>
          <a:p>
            <a:endParaRPr lang="en-US" altLang="en-US"/>
          </a:p>
        </p:txBody>
      </p:sp>
      <p:pic>
        <p:nvPicPr>
          <p:cNvPr id="824323" name="Picture 2">
            <a:extLst>
              <a:ext uri="{FF2B5EF4-FFF2-40B4-BE49-F238E27FC236}">
                <a16:creationId xmlns:a16="http://schemas.microsoft.com/office/drawing/2014/main" id="{1BFB5008-C0AB-D86A-F393-4C8488C629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901700"/>
            <a:ext cx="90805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C3028-D655-3997-21F0-1D3D6516ABDC}"/>
              </a:ext>
            </a:extLst>
          </p:cNvPr>
          <p:cNvSpPr>
            <a:spLocks noGrp="1" noChangeArrowheads="1"/>
          </p:cNvSpPr>
          <p:nvPr>
            <p:ph type="title"/>
          </p:nvPr>
        </p:nvSpPr>
        <p:spPr>
          <a:xfrm>
            <a:off x="7834313" y="2876551"/>
            <a:ext cx="2728912" cy="995363"/>
          </a:xfrm>
        </p:spPr>
        <p:txBody>
          <a:bodyPr/>
          <a:lstStyle/>
          <a:p>
            <a:r>
              <a:rPr lang="en-US" altLang="en-US" b="1">
                <a:solidFill>
                  <a:srgbClr val="FF0000"/>
                </a:solidFill>
              </a:rPr>
              <a:t>Poster</a:t>
            </a:r>
            <a:r>
              <a:rPr lang="en-US" altLang="en-US" b="1"/>
              <a:t> </a:t>
            </a:r>
          </a:p>
        </p:txBody>
      </p:sp>
      <p:pic>
        <p:nvPicPr>
          <p:cNvPr id="5" name="Picture 4">
            <a:extLst>
              <a:ext uri="{FF2B5EF4-FFF2-40B4-BE49-F238E27FC236}">
                <a16:creationId xmlns:a16="http://schemas.microsoft.com/office/drawing/2014/main" id="{E4EC620A-DA61-B479-A712-8EBBBD85E2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57250"/>
            <a:ext cx="4924425"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869C-C601-78D4-1884-0A1CE0553336}"/>
              </a:ext>
            </a:extLst>
          </p:cNvPr>
          <p:cNvSpPr>
            <a:spLocks noGrp="1" noChangeArrowheads="1"/>
          </p:cNvSpPr>
          <p:nvPr>
            <p:ph type="title"/>
          </p:nvPr>
        </p:nvSpPr>
        <p:spPr>
          <a:xfrm>
            <a:off x="8353426" y="2481264"/>
            <a:ext cx="1643063" cy="993775"/>
          </a:xfrm>
        </p:spPr>
        <p:txBody>
          <a:bodyPr>
            <a:normAutofit fontScale="90000"/>
          </a:bodyPr>
          <a:lstStyle/>
          <a:p>
            <a:r>
              <a:rPr lang="en-US" altLang="en-US" b="1">
                <a:solidFill>
                  <a:srgbClr val="FF0000"/>
                </a:solidFill>
              </a:rPr>
              <a:t>Dangler</a:t>
            </a:r>
            <a:r>
              <a:rPr lang="en-US" altLang="en-US"/>
              <a:t> </a:t>
            </a:r>
          </a:p>
        </p:txBody>
      </p:sp>
      <p:pic>
        <p:nvPicPr>
          <p:cNvPr id="6" name="Picture 5">
            <a:extLst>
              <a:ext uri="{FF2B5EF4-FFF2-40B4-BE49-F238E27FC236}">
                <a16:creationId xmlns:a16="http://schemas.microsoft.com/office/drawing/2014/main" id="{25429C8E-5AD1-BD6A-78EE-C5B77504CC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925514"/>
            <a:ext cx="460216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a:extLst>
              <a:ext uri="{FF2B5EF4-FFF2-40B4-BE49-F238E27FC236}">
                <a16:creationId xmlns:a16="http://schemas.microsoft.com/office/drawing/2014/main" id="{16DDDF1D-1395-BAA1-AE03-B3F7062F6A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1" y="857250"/>
            <a:ext cx="4670425"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395" name="Title 1">
            <a:extLst>
              <a:ext uri="{FF2B5EF4-FFF2-40B4-BE49-F238E27FC236}">
                <a16:creationId xmlns:a16="http://schemas.microsoft.com/office/drawing/2014/main" id="{6BA422F5-1C0A-D218-2C51-9A78E5123BD1}"/>
              </a:ext>
            </a:extLst>
          </p:cNvPr>
          <p:cNvSpPr>
            <a:spLocks noGrp="1" noChangeArrowheads="1"/>
          </p:cNvSpPr>
          <p:nvPr>
            <p:ph type="title"/>
          </p:nvPr>
        </p:nvSpPr>
        <p:spPr>
          <a:xfrm>
            <a:off x="8353426" y="2481264"/>
            <a:ext cx="1643063" cy="993775"/>
          </a:xfrm>
        </p:spPr>
        <p:txBody>
          <a:bodyPr>
            <a:normAutofit fontScale="90000"/>
          </a:bodyPr>
          <a:lstStyle/>
          <a:p>
            <a:r>
              <a:rPr lang="en-US" altLang="en-US"/>
              <a:t>Dangler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Title 1">
            <a:extLst>
              <a:ext uri="{FF2B5EF4-FFF2-40B4-BE49-F238E27FC236}">
                <a16:creationId xmlns:a16="http://schemas.microsoft.com/office/drawing/2014/main" id="{1703545C-24E1-64CB-3D2C-F57836A4E812}"/>
              </a:ext>
            </a:extLst>
          </p:cNvPr>
          <p:cNvSpPr>
            <a:spLocks noGrp="1" noChangeArrowheads="1"/>
          </p:cNvSpPr>
          <p:nvPr>
            <p:ph type="title"/>
          </p:nvPr>
        </p:nvSpPr>
        <p:spPr>
          <a:xfrm>
            <a:off x="8909051" y="2921001"/>
            <a:ext cx="1643063" cy="993775"/>
          </a:xfrm>
        </p:spPr>
        <p:txBody>
          <a:bodyPr/>
          <a:lstStyle/>
          <a:p>
            <a:r>
              <a:rPr lang="en-US" altLang="en-US"/>
              <a:t>Flyer </a:t>
            </a:r>
          </a:p>
        </p:txBody>
      </p:sp>
      <p:pic>
        <p:nvPicPr>
          <p:cNvPr id="828419" name="Picture 4">
            <a:extLst>
              <a:ext uri="{FF2B5EF4-FFF2-40B4-BE49-F238E27FC236}">
                <a16:creationId xmlns:a16="http://schemas.microsoft.com/office/drawing/2014/main" id="{59D2FC64-9529-4D4F-A718-CA6E84F1CE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75" y="857250"/>
            <a:ext cx="675005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Title 1">
            <a:extLst>
              <a:ext uri="{FF2B5EF4-FFF2-40B4-BE49-F238E27FC236}">
                <a16:creationId xmlns:a16="http://schemas.microsoft.com/office/drawing/2014/main" id="{6E7224AB-25EC-54E5-EF7D-0982F91CED41}"/>
              </a:ext>
            </a:extLst>
          </p:cNvPr>
          <p:cNvSpPr>
            <a:spLocks noGrp="1" noChangeArrowheads="1"/>
          </p:cNvSpPr>
          <p:nvPr>
            <p:ph type="title"/>
          </p:nvPr>
        </p:nvSpPr>
        <p:spPr>
          <a:xfrm>
            <a:off x="8353426" y="2481264"/>
            <a:ext cx="1643063" cy="993775"/>
          </a:xfrm>
        </p:spPr>
        <p:txBody>
          <a:bodyPr>
            <a:normAutofit fontScale="90000"/>
          </a:bodyPr>
          <a:lstStyle/>
          <a:p>
            <a:r>
              <a:rPr lang="en-US" altLang="en-US"/>
              <a:t>Shelf talker </a:t>
            </a:r>
          </a:p>
        </p:txBody>
      </p:sp>
      <p:pic>
        <p:nvPicPr>
          <p:cNvPr id="829443" name="Picture 2">
            <a:extLst>
              <a:ext uri="{FF2B5EF4-FFF2-40B4-BE49-F238E27FC236}">
                <a16:creationId xmlns:a16="http://schemas.microsoft.com/office/drawing/2014/main" id="{56568A28-F12C-3949-B2F7-F50FB186DE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857250"/>
            <a:ext cx="529907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itle 1">
            <a:extLst>
              <a:ext uri="{FF2B5EF4-FFF2-40B4-BE49-F238E27FC236}">
                <a16:creationId xmlns:a16="http://schemas.microsoft.com/office/drawing/2014/main" id="{F1C237A6-9D03-2DA2-18E6-4B23E31D8593}"/>
              </a:ext>
            </a:extLst>
          </p:cNvPr>
          <p:cNvSpPr>
            <a:spLocks noGrp="1" noChangeArrowheads="1"/>
          </p:cNvSpPr>
          <p:nvPr>
            <p:ph type="title"/>
          </p:nvPr>
        </p:nvSpPr>
        <p:spPr>
          <a:xfrm>
            <a:off x="8353426" y="2481264"/>
            <a:ext cx="1643063" cy="993775"/>
          </a:xfrm>
        </p:spPr>
        <p:txBody>
          <a:bodyPr>
            <a:normAutofit fontScale="90000"/>
          </a:bodyPr>
          <a:lstStyle/>
          <a:p>
            <a:r>
              <a:rPr lang="en-US" altLang="en-US"/>
              <a:t>Wobbler </a:t>
            </a:r>
          </a:p>
        </p:txBody>
      </p:sp>
      <p:pic>
        <p:nvPicPr>
          <p:cNvPr id="830467" name="Picture 2">
            <a:extLst>
              <a:ext uri="{FF2B5EF4-FFF2-40B4-BE49-F238E27FC236}">
                <a16:creationId xmlns:a16="http://schemas.microsoft.com/office/drawing/2014/main" id="{18E22874-8C55-6053-9379-CDE302C5F0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4801" y="923925"/>
            <a:ext cx="6761163"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Title 1">
            <a:extLst>
              <a:ext uri="{FF2B5EF4-FFF2-40B4-BE49-F238E27FC236}">
                <a16:creationId xmlns:a16="http://schemas.microsoft.com/office/drawing/2014/main" id="{BDB264D9-6030-7BA0-1240-413AA9A40C71}"/>
              </a:ext>
            </a:extLst>
          </p:cNvPr>
          <p:cNvSpPr>
            <a:spLocks noGrp="1" noChangeArrowheads="1"/>
          </p:cNvSpPr>
          <p:nvPr>
            <p:ph type="title"/>
          </p:nvPr>
        </p:nvSpPr>
        <p:spPr>
          <a:xfrm>
            <a:off x="5270501" y="1131889"/>
            <a:ext cx="1643063" cy="993775"/>
          </a:xfrm>
        </p:spPr>
        <p:txBody>
          <a:bodyPr/>
          <a:lstStyle/>
          <a:p>
            <a:r>
              <a:rPr lang="en-US" altLang="en-US"/>
              <a:t>Flags </a:t>
            </a:r>
          </a:p>
        </p:txBody>
      </p:sp>
      <p:pic>
        <p:nvPicPr>
          <p:cNvPr id="831491" name="Picture 2">
            <a:extLst>
              <a:ext uri="{FF2B5EF4-FFF2-40B4-BE49-F238E27FC236}">
                <a16:creationId xmlns:a16="http://schemas.microsoft.com/office/drawing/2014/main" id="{BD5B8B15-4A21-BF2D-E478-4426F8B930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3739" y="2365375"/>
            <a:ext cx="8002587"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Title 1">
            <a:extLst>
              <a:ext uri="{FF2B5EF4-FFF2-40B4-BE49-F238E27FC236}">
                <a16:creationId xmlns:a16="http://schemas.microsoft.com/office/drawing/2014/main" id="{FC76B9BD-20BA-7874-81BC-08D94B3CC3E1}"/>
              </a:ext>
            </a:extLst>
          </p:cNvPr>
          <p:cNvSpPr>
            <a:spLocks noGrp="1" noChangeArrowheads="1"/>
          </p:cNvSpPr>
          <p:nvPr>
            <p:ph type="title"/>
          </p:nvPr>
        </p:nvSpPr>
        <p:spPr>
          <a:xfrm>
            <a:off x="8353426" y="2481264"/>
            <a:ext cx="1643063" cy="993775"/>
          </a:xfrm>
        </p:spPr>
        <p:txBody>
          <a:bodyPr/>
          <a:lstStyle/>
          <a:p>
            <a:endParaRPr lang="en-US" altLang="en-US"/>
          </a:p>
        </p:txBody>
      </p:sp>
      <p:pic>
        <p:nvPicPr>
          <p:cNvPr id="832515" name="Picture 5">
            <a:extLst>
              <a:ext uri="{FF2B5EF4-FFF2-40B4-BE49-F238E27FC236}">
                <a16:creationId xmlns:a16="http://schemas.microsoft.com/office/drawing/2014/main" id="{820CD6E1-BD7B-6FB8-6CF8-4CD48A7894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857250"/>
            <a:ext cx="5156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3538" name="Rectangle 2">
            <a:extLst>
              <a:ext uri="{FF2B5EF4-FFF2-40B4-BE49-F238E27FC236}">
                <a16:creationId xmlns:a16="http://schemas.microsoft.com/office/drawing/2014/main" id="{A9150E54-4FF5-8AB3-AD7E-C86A526BDA3F}"/>
              </a:ext>
            </a:extLst>
          </p:cNvPr>
          <p:cNvSpPr>
            <a:spLocks noGrp="1" noChangeArrowheads="1"/>
          </p:cNvSpPr>
          <p:nvPr>
            <p:ph type="title"/>
          </p:nvPr>
        </p:nvSpPr>
        <p:spPr/>
        <p:txBody>
          <a:bodyPr/>
          <a:lstStyle/>
          <a:p>
            <a:pPr algn="ctr"/>
            <a:r>
              <a:rPr lang="en-US" altLang="en-US">
                <a:solidFill>
                  <a:srgbClr val="FF0000"/>
                </a:solidFill>
              </a:rPr>
              <a:t>Packaging</a:t>
            </a:r>
          </a:p>
        </p:txBody>
      </p:sp>
      <p:sp>
        <p:nvSpPr>
          <p:cNvPr id="1725443" name="Rectangle 3">
            <a:extLst>
              <a:ext uri="{FF2B5EF4-FFF2-40B4-BE49-F238E27FC236}">
                <a16:creationId xmlns:a16="http://schemas.microsoft.com/office/drawing/2014/main" id="{836BD8B0-6423-A86F-A6AE-5D4A74893D60}"/>
              </a:ext>
            </a:extLst>
          </p:cNvPr>
          <p:cNvSpPr>
            <a:spLocks noGrp="1" noChangeArrowheads="1"/>
          </p:cNvSpPr>
          <p:nvPr>
            <p:ph type="body" idx="1"/>
          </p:nvPr>
        </p:nvSpPr>
        <p:spPr/>
        <p:txBody>
          <a:bodyPr/>
          <a:lstStyle/>
          <a:p>
            <a:pPr marL="609600" indent="-609600">
              <a:buNone/>
            </a:pPr>
            <a:r>
              <a:rPr lang="en-US" altLang="en-US"/>
              <a:t>5 key functions:</a:t>
            </a:r>
          </a:p>
          <a:p>
            <a:pPr marL="609600" indent="-609600">
              <a:buFontTx/>
              <a:buAutoNum type="arabicPeriod"/>
            </a:pPr>
            <a:r>
              <a:rPr lang="en-US" altLang="en-US"/>
              <a:t>Protection</a:t>
            </a:r>
          </a:p>
          <a:p>
            <a:pPr marL="609600" indent="-609600">
              <a:buFontTx/>
              <a:buAutoNum type="arabicPeriod"/>
            </a:pPr>
            <a:r>
              <a:rPr lang="en-US" altLang="en-US"/>
              <a:t>Distribution</a:t>
            </a:r>
          </a:p>
          <a:p>
            <a:pPr marL="609600" indent="-609600">
              <a:buFontTx/>
              <a:buAutoNum type="arabicPeriod"/>
            </a:pPr>
            <a:r>
              <a:rPr lang="en-US" altLang="en-US"/>
              <a:t>User convenience</a:t>
            </a:r>
          </a:p>
          <a:p>
            <a:pPr marL="609600" indent="-609600">
              <a:buFontTx/>
              <a:buAutoNum type="arabicPeriod"/>
            </a:pPr>
            <a:r>
              <a:rPr lang="en-US" altLang="en-US"/>
              <a:t>Promotion</a:t>
            </a:r>
          </a:p>
          <a:p>
            <a:pPr marL="609600" indent="-609600">
              <a:buFontTx/>
              <a:buAutoNum type="arabicPeriod"/>
            </a:pPr>
            <a:r>
              <a:rPr lang="en-US" altLang="en-US"/>
              <a:t>compliance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54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25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25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254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254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254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544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Title 1">
            <a:extLst>
              <a:ext uri="{FF2B5EF4-FFF2-40B4-BE49-F238E27FC236}">
                <a16:creationId xmlns:a16="http://schemas.microsoft.com/office/drawing/2014/main" id="{9502BB29-AD3B-AB2C-6EBF-E7D7850593C6}"/>
              </a:ext>
            </a:extLst>
          </p:cNvPr>
          <p:cNvSpPr>
            <a:spLocks noGrp="1" noChangeArrowheads="1"/>
          </p:cNvSpPr>
          <p:nvPr>
            <p:ph type="title"/>
          </p:nvPr>
        </p:nvSpPr>
        <p:spPr/>
        <p:txBody>
          <a:bodyPr/>
          <a:lstStyle/>
          <a:p>
            <a:r>
              <a:rPr lang="en-US" altLang="en-US"/>
              <a:t>Direct marketing </a:t>
            </a:r>
          </a:p>
        </p:txBody>
      </p:sp>
      <p:sp>
        <p:nvSpPr>
          <p:cNvPr id="738307" name="Content Placeholder 2">
            <a:extLst>
              <a:ext uri="{FF2B5EF4-FFF2-40B4-BE49-F238E27FC236}">
                <a16:creationId xmlns:a16="http://schemas.microsoft.com/office/drawing/2014/main" id="{1F4B8DA3-756E-5CB9-94B3-A2484268ECBD}"/>
              </a:ext>
            </a:extLst>
          </p:cNvPr>
          <p:cNvSpPr>
            <a:spLocks noGrp="1" noChangeArrowheads="1"/>
          </p:cNvSpPr>
          <p:nvPr>
            <p:ph idx="1"/>
          </p:nvPr>
        </p:nvSpPr>
        <p:spPr>
          <a:xfrm>
            <a:off x="1752600" y="1905000"/>
            <a:ext cx="8305800" cy="4114800"/>
          </a:xfrm>
        </p:spPr>
        <p:txBody>
          <a:bodyPr/>
          <a:lstStyle/>
          <a:p>
            <a:r>
              <a:rPr lang="en-US" altLang="en-US"/>
              <a:t>Email …ESP …. Mailchimp </a:t>
            </a:r>
          </a:p>
          <a:p>
            <a:endParaRPr lang="en-US" altLang="en-US"/>
          </a:p>
          <a:p>
            <a:r>
              <a:rPr lang="en-US" altLang="en-US"/>
              <a:t>SMS …… LBB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a:extLst>
              <a:ext uri="{FF2B5EF4-FFF2-40B4-BE49-F238E27FC236}">
                <a16:creationId xmlns:a16="http://schemas.microsoft.com/office/drawing/2014/main" id="{B38CF8FE-E15B-4E76-582A-69C993950D16}"/>
              </a:ext>
            </a:extLst>
          </p:cNvPr>
          <p:cNvSpPr>
            <a:spLocks noGrp="1" noChangeArrowheads="1"/>
          </p:cNvSpPr>
          <p:nvPr>
            <p:ph type="title"/>
          </p:nvPr>
        </p:nvSpPr>
        <p:spPr>
          <a:xfrm>
            <a:off x="4114800" y="149226"/>
            <a:ext cx="7010400" cy="1527175"/>
          </a:xfrm>
        </p:spPr>
        <p:txBody>
          <a:bodyPr/>
          <a:lstStyle/>
          <a:p>
            <a:r>
              <a:rPr lang="en-US" altLang="en-US" sz="4000" b="1">
                <a:solidFill>
                  <a:srgbClr val="FF0000"/>
                </a:solidFill>
              </a:rPr>
              <a:t>Packaging</a:t>
            </a:r>
          </a:p>
        </p:txBody>
      </p:sp>
      <p:sp>
        <p:nvSpPr>
          <p:cNvPr id="834563" name="Rectangle 3">
            <a:extLst>
              <a:ext uri="{FF2B5EF4-FFF2-40B4-BE49-F238E27FC236}">
                <a16:creationId xmlns:a16="http://schemas.microsoft.com/office/drawing/2014/main" id="{B1F0E2A1-44C8-18F2-B792-1C6F113C0FD9}"/>
              </a:ext>
            </a:extLst>
          </p:cNvPr>
          <p:cNvSpPr>
            <a:spLocks noGrp="1" noChangeArrowheads="1"/>
          </p:cNvSpPr>
          <p:nvPr>
            <p:ph type="body" idx="1"/>
          </p:nvPr>
        </p:nvSpPr>
        <p:spPr>
          <a:xfrm>
            <a:off x="1600200" y="1676400"/>
            <a:ext cx="9144000" cy="5257800"/>
          </a:xfrm>
        </p:spPr>
        <p:txBody>
          <a:bodyPr/>
          <a:lstStyle/>
          <a:p>
            <a:pPr>
              <a:lnSpc>
                <a:spcPct val="90000"/>
              </a:lnSpc>
              <a:buFont typeface="Wingdings" panose="05000000000000000000" pitchFamily="2" charset="2"/>
              <a:buNone/>
            </a:pPr>
            <a:endParaRPr lang="ar-EG" altLang="en-US" b="1">
              <a:solidFill>
                <a:srgbClr val="99CC00"/>
              </a:solidFill>
              <a:cs typeface="Arial" panose="020B0604020202020204" pitchFamily="34" charset="0"/>
            </a:endParaRPr>
          </a:p>
          <a:p>
            <a:pPr>
              <a:lnSpc>
                <a:spcPct val="90000"/>
              </a:lnSpc>
              <a:buFont typeface="Wingdings" panose="05000000000000000000" pitchFamily="2" charset="2"/>
              <a:buNone/>
            </a:pPr>
            <a:r>
              <a:rPr lang="en-US" altLang="en-US">
                <a:cs typeface="Arial" panose="020B0604020202020204" pitchFamily="34" charset="0"/>
              </a:rPr>
              <a:t>Tetra Pak provides an example of the power of innovative packaging and customer thinking. </a:t>
            </a:r>
          </a:p>
          <a:p>
            <a:pPr>
              <a:lnSpc>
                <a:spcPct val="90000"/>
              </a:lnSpc>
              <a:buFont typeface="Wingdings" panose="05000000000000000000" pitchFamily="2" charset="2"/>
              <a:buNone/>
            </a:pPr>
            <a:r>
              <a:rPr lang="en-US" altLang="en-US">
                <a:cs typeface="Arial" panose="020B0604020202020204" pitchFamily="34" charset="0"/>
              </a:rPr>
              <a:t>Tetra Pak invented an aseptic package that enables milk , fruit juice and other perishable liquid foods to be distributed without refrigeration, so dairies can distribute milk over a wider area without investing in refrigerated trucks and facilities. Supermarkets can carry Tetra Pak packaged products on ordinary shelves allowing them to save expensive refrigerator space   </a:t>
            </a:r>
          </a:p>
        </p:txBody>
      </p:sp>
      <p:pic>
        <p:nvPicPr>
          <p:cNvPr id="834564" name="Picture 4" descr="leche">
            <a:extLst>
              <a:ext uri="{FF2B5EF4-FFF2-40B4-BE49-F238E27FC236}">
                <a16:creationId xmlns:a16="http://schemas.microsoft.com/office/drawing/2014/main" id="{3DD96733-B78C-227D-8913-ED78A57A6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8776" y="-95250"/>
            <a:ext cx="14954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5586" name="Rectangle 2">
            <a:extLst>
              <a:ext uri="{FF2B5EF4-FFF2-40B4-BE49-F238E27FC236}">
                <a16:creationId xmlns:a16="http://schemas.microsoft.com/office/drawing/2014/main" id="{A63908C1-1437-DFC8-8447-051F7C3D5CDB}"/>
              </a:ext>
            </a:extLst>
          </p:cNvPr>
          <p:cNvSpPr>
            <a:spLocks noGrp="1" noChangeArrowheads="1"/>
          </p:cNvSpPr>
          <p:nvPr>
            <p:ph type="title"/>
          </p:nvPr>
        </p:nvSpPr>
        <p:spPr/>
        <p:txBody>
          <a:bodyPr/>
          <a:lstStyle/>
          <a:p>
            <a:pPr algn="ctr"/>
            <a:r>
              <a:rPr lang="en-US" altLang="en-US">
                <a:solidFill>
                  <a:srgbClr val="FF0000"/>
                </a:solidFill>
              </a:rPr>
              <a:t> Personal Selling</a:t>
            </a:r>
          </a:p>
        </p:txBody>
      </p:sp>
      <p:sp>
        <p:nvSpPr>
          <p:cNvPr id="1727491" name="Rectangle 3">
            <a:extLst>
              <a:ext uri="{FF2B5EF4-FFF2-40B4-BE49-F238E27FC236}">
                <a16:creationId xmlns:a16="http://schemas.microsoft.com/office/drawing/2014/main" id="{62DD6A04-D5EC-DAEA-678C-41FB15208BBE}"/>
              </a:ext>
            </a:extLst>
          </p:cNvPr>
          <p:cNvSpPr>
            <a:spLocks noGrp="1" noChangeArrowheads="1"/>
          </p:cNvSpPr>
          <p:nvPr>
            <p:ph type="body" idx="1"/>
          </p:nvPr>
        </p:nvSpPr>
        <p:spPr>
          <a:xfrm>
            <a:off x="1828800" y="2017714"/>
            <a:ext cx="8686800" cy="4611687"/>
          </a:xfrm>
        </p:spPr>
        <p:txBody>
          <a:bodyPr/>
          <a:lstStyle/>
          <a:p>
            <a:pPr algn="ctr">
              <a:buFont typeface="Wingdings" panose="05000000000000000000" pitchFamily="2" charset="2"/>
              <a:buNone/>
            </a:pPr>
            <a:r>
              <a:rPr lang="en-US" altLang="en-US"/>
              <a:t>It is personal paid promotional tool in which there is a face to face contact between a company representative and a customer</a:t>
            </a:r>
          </a:p>
          <a:p>
            <a:pPr algn="ctr">
              <a:buFont typeface="Wingdings" panose="05000000000000000000" pitchFamily="2" charset="2"/>
              <a:buNone/>
            </a:pPr>
            <a:endParaRPr lang="en-US" altLang="en-US"/>
          </a:p>
          <a:p>
            <a:pPr algn="ctr">
              <a:buFont typeface="Wingdings" panose="05000000000000000000" pitchFamily="2" charset="2"/>
              <a:buNone/>
            </a:pPr>
            <a:r>
              <a:rPr lang="en-US" altLang="en-US"/>
              <a:t>Selling process /Sales call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1727491">
                                            <p:txEl>
                                              <p:pRg st="0" end="0"/>
                                            </p:txEl>
                                          </p:spTgt>
                                        </p:tgtEl>
                                        <p:attrNameLst>
                                          <p:attrName>style.visibility</p:attrName>
                                        </p:attrNameLst>
                                      </p:cBhvr>
                                      <p:to>
                                        <p:strVal val="visible"/>
                                      </p:to>
                                    </p:set>
                                    <p:anim to="" calcmode="lin" valueType="num">
                                      <p:cBhvr>
                                        <p:cTn id="7" dur="1" fill="hold"/>
                                        <p:tgtEl>
                                          <p:spTgt spid="1727491">
                                            <p:txEl>
                                              <p:pRg st="0" end="0"/>
                                            </p:txEl>
                                          </p:spTgt>
                                        </p:tgtEl>
                                        <p:attrNameLst>
                                          <p:attrName/>
                                        </p:attrNameLst>
                                      </p:cBhvr>
                                    </p:anim>
                                  </p:childTnLst>
                                </p:cTn>
                              </p:par>
                            </p:childTnLst>
                          </p:cTn>
                        </p:par>
                        <p:par>
                          <p:cTn id="8" fill="hold" nodeType="afterGroup">
                            <p:stCondLst>
                              <p:cond delay="500"/>
                            </p:stCondLst>
                            <p:childTnLst>
                              <p:par>
                                <p:cTn id="9" presetID="24" presetClass="entr" presetSubtype="0" fill="hold" nodeType="afterEffect">
                                  <p:stCondLst>
                                    <p:cond delay="0"/>
                                  </p:stCondLst>
                                  <p:childTnLst>
                                    <p:set>
                                      <p:cBhvr>
                                        <p:cTn id="10" dur="1" fill="hold">
                                          <p:stCondLst>
                                            <p:cond delay="499"/>
                                          </p:stCondLst>
                                        </p:cTn>
                                        <p:tgtEl>
                                          <p:spTgt spid="1727491">
                                            <p:txEl>
                                              <p:pRg st="2" end="2"/>
                                            </p:txEl>
                                          </p:spTgt>
                                        </p:tgtEl>
                                        <p:attrNameLst>
                                          <p:attrName>style.visibility</p:attrName>
                                        </p:attrNameLst>
                                      </p:cBhvr>
                                      <p:to>
                                        <p:strVal val="visible"/>
                                      </p:to>
                                    </p:set>
                                    <p:anim to="" calcmode="lin" valueType="num">
                                      <p:cBhvr>
                                        <p:cTn id="11" dur="1" fill="hold"/>
                                        <p:tgtEl>
                                          <p:spTgt spid="172749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491" grpId="0" build="p" autoUpdateAnimBg="0"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a:extLst>
              <a:ext uri="{FF2B5EF4-FFF2-40B4-BE49-F238E27FC236}">
                <a16:creationId xmlns:a16="http://schemas.microsoft.com/office/drawing/2014/main" id="{F5141360-19C7-34A6-20F8-9D551C7F7CFB}"/>
              </a:ext>
            </a:extLst>
          </p:cNvPr>
          <p:cNvSpPr>
            <a:spLocks noGrp="1" noChangeArrowheads="1"/>
          </p:cNvSpPr>
          <p:nvPr>
            <p:ph type="title"/>
          </p:nvPr>
        </p:nvSpPr>
        <p:spPr>
          <a:xfrm>
            <a:off x="2971800" y="76201"/>
            <a:ext cx="7620000" cy="1527175"/>
          </a:xfrm>
        </p:spPr>
        <p:txBody>
          <a:bodyPr/>
          <a:lstStyle/>
          <a:p>
            <a:r>
              <a:rPr lang="en-US" altLang="en-US">
                <a:solidFill>
                  <a:srgbClr val="FF0000"/>
                </a:solidFill>
              </a:rPr>
              <a:t>Major Steps in Effective Selling </a:t>
            </a:r>
          </a:p>
        </p:txBody>
      </p:sp>
      <p:pic>
        <p:nvPicPr>
          <p:cNvPr id="837635" name="Picture 3" descr="14-03">
            <a:extLst>
              <a:ext uri="{FF2B5EF4-FFF2-40B4-BE49-F238E27FC236}">
                <a16:creationId xmlns:a16="http://schemas.microsoft.com/office/drawing/2014/main" id="{A1D40CD5-5F6A-5CE5-A947-2460370A4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895600"/>
            <a:ext cx="746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a:extLst>
              <a:ext uri="{FF2B5EF4-FFF2-40B4-BE49-F238E27FC236}">
                <a16:creationId xmlns:a16="http://schemas.microsoft.com/office/drawing/2014/main" id="{AD5291FE-1DF7-078F-6ADD-E7D3CD6C7981}"/>
              </a:ext>
            </a:extLst>
          </p:cNvPr>
          <p:cNvSpPr>
            <a:spLocks noGrp="1" noChangeArrowheads="1"/>
          </p:cNvSpPr>
          <p:nvPr>
            <p:ph type="title"/>
          </p:nvPr>
        </p:nvSpPr>
        <p:spPr>
          <a:xfrm>
            <a:off x="3048000" y="152401"/>
            <a:ext cx="7620000" cy="1527175"/>
          </a:xfrm>
        </p:spPr>
        <p:txBody>
          <a:bodyPr/>
          <a:lstStyle/>
          <a:p>
            <a:r>
              <a:rPr lang="en-US" altLang="en-US">
                <a:solidFill>
                  <a:srgbClr val="FF0000"/>
                </a:solidFill>
              </a:rPr>
              <a:t>Advantages of personal selling </a:t>
            </a:r>
          </a:p>
        </p:txBody>
      </p:sp>
      <p:sp>
        <p:nvSpPr>
          <p:cNvPr id="839683" name="Rectangle 3">
            <a:extLst>
              <a:ext uri="{FF2B5EF4-FFF2-40B4-BE49-F238E27FC236}">
                <a16:creationId xmlns:a16="http://schemas.microsoft.com/office/drawing/2014/main" id="{A797E11A-D7A6-2C17-7BCE-FE0E10843993}"/>
              </a:ext>
            </a:extLst>
          </p:cNvPr>
          <p:cNvSpPr>
            <a:spLocks noGrp="1" noChangeArrowheads="1"/>
          </p:cNvSpPr>
          <p:nvPr>
            <p:ph type="body" idx="1"/>
          </p:nvPr>
        </p:nvSpPr>
        <p:spPr>
          <a:xfrm>
            <a:off x="1676400" y="1905000"/>
            <a:ext cx="8991600" cy="4114800"/>
          </a:xfrm>
        </p:spPr>
        <p:txBody>
          <a:bodyPr/>
          <a:lstStyle/>
          <a:p>
            <a:pPr marL="533400" indent="-533400">
              <a:buFont typeface="Wingdings" panose="05000000000000000000" pitchFamily="2" charset="2"/>
              <a:buAutoNum type="arabicPeriod"/>
            </a:pPr>
            <a:r>
              <a:rPr lang="en-US" altLang="en-US" sz="2600"/>
              <a:t>It contributes to a relatively high level of customer attention </a:t>
            </a:r>
          </a:p>
          <a:p>
            <a:pPr marL="533400" indent="-533400">
              <a:buFont typeface="Wingdings" panose="05000000000000000000" pitchFamily="2" charset="2"/>
              <a:buAutoNum type="arabicPeriod"/>
            </a:pPr>
            <a:r>
              <a:rPr lang="en-US" altLang="en-US" sz="2600"/>
              <a:t>Message customization</a:t>
            </a:r>
          </a:p>
          <a:p>
            <a:pPr marL="533400" indent="-533400">
              <a:buFont typeface="Wingdings" panose="05000000000000000000" pitchFamily="2" charset="2"/>
              <a:buAutoNum type="arabicPeriod"/>
            </a:pPr>
            <a:r>
              <a:rPr lang="en-US" altLang="en-US" sz="2600"/>
              <a:t>Two ways communications allows immediate feedback</a:t>
            </a:r>
          </a:p>
          <a:p>
            <a:pPr marL="533400" indent="-533400">
              <a:buFont typeface="Wingdings" panose="05000000000000000000" pitchFamily="2" charset="2"/>
              <a:buAutoNum type="arabicPeriod"/>
            </a:pPr>
            <a:r>
              <a:rPr lang="en-US" altLang="en-US" sz="2600"/>
              <a:t>It is an opportunity to develop long term relations </a:t>
            </a:r>
          </a:p>
          <a:p>
            <a:pPr marL="533400" indent="-533400">
              <a:buFont typeface="Wingdings" panose="05000000000000000000" pitchFamily="2" charset="2"/>
              <a:buAutoNum type="arabicPeriod"/>
            </a:pPr>
            <a:r>
              <a:rPr lang="en-US" altLang="en-US" sz="2600"/>
              <a:t>Using visual elements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a:extLst>
              <a:ext uri="{FF2B5EF4-FFF2-40B4-BE49-F238E27FC236}">
                <a16:creationId xmlns:a16="http://schemas.microsoft.com/office/drawing/2014/main" id="{D7E62F29-789C-3400-8799-4299F83A2E47}"/>
              </a:ext>
            </a:extLst>
          </p:cNvPr>
          <p:cNvSpPr>
            <a:spLocks noGrp="1" noChangeArrowheads="1"/>
          </p:cNvSpPr>
          <p:nvPr>
            <p:ph type="title"/>
          </p:nvPr>
        </p:nvSpPr>
        <p:spPr>
          <a:xfrm>
            <a:off x="2971800" y="533400"/>
            <a:ext cx="8763000" cy="579438"/>
          </a:xfrm>
        </p:spPr>
        <p:txBody>
          <a:bodyPr>
            <a:normAutofit fontScale="90000"/>
          </a:bodyPr>
          <a:lstStyle/>
          <a:p>
            <a:r>
              <a:rPr lang="en-US" altLang="en-US" sz="3600">
                <a:solidFill>
                  <a:srgbClr val="FF0000"/>
                </a:solidFill>
              </a:rPr>
              <a:t>Disadvantages of personal selling </a:t>
            </a:r>
          </a:p>
        </p:txBody>
      </p:sp>
      <p:sp>
        <p:nvSpPr>
          <p:cNvPr id="840707" name="Rectangle 3">
            <a:extLst>
              <a:ext uri="{FF2B5EF4-FFF2-40B4-BE49-F238E27FC236}">
                <a16:creationId xmlns:a16="http://schemas.microsoft.com/office/drawing/2014/main" id="{46620B8D-8B97-7598-639E-44739D48EC63}"/>
              </a:ext>
            </a:extLst>
          </p:cNvPr>
          <p:cNvSpPr>
            <a:spLocks noGrp="1" noChangeArrowheads="1"/>
          </p:cNvSpPr>
          <p:nvPr>
            <p:ph type="body" idx="1"/>
          </p:nvPr>
        </p:nvSpPr>
        <p:spPr>
          <a:xfrm>
            <a:off x="1676400" y="1905000"/>
            <a:ext cx="8686800" cy="4114800"/>
          </a:xfrm>
        </p:spPr>
        <p:txBody>
          <a:bodyPr/>
          <a:lstStyle/>
          <a:p>
            <a:pPr marL="533400" indent="-533400">
              <a:buFont typeface="Wingdings" panose="05000000000000000000" pitchFamily="2" charset="2"/>
              <a:buAutoNum type="arabicPeriod"/>
            </a:pPr>
            <a:r>
              <a:rPr lang="en-US" altLang="en-US"/>
              <a:t>The main disadvantage is the </a:t>
            </a:r>
            <a:r>
              <a:rPr lang="en-US" altLang="en-US" b="1"/>
              <a:t>cost</a:t>
            </a:r>
            <a:r>
              <a:rPr lang="en-US" altLang="en-US"/>
              <a:t> as a salesperson can only interact with one buyer at a time </a:t>
            </a:r>
          </a:p>
          <a:p>
            <a:pPr marL="533400" indent="-533400">
              <a:buFont typeface="Wingdings" panose="05000000000000000000" pitchFamily="2" charset="2"/>
              <a:buAutoNum type="arabicPeriod"/>
            </a:pPr>
            <a:r>
              <a:rPr lang="en-US" altLang="en-US"/>
              <a:t>The control on the message is limited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a:extLst>
              <a:ext uri="{FF2B5EF4-FFF2-40B4-BE49-F238E27FC236}">
                <a16:creationId xmlns:a16="http://schemas.microsoft.com/office/drawing/2014/main" id="{0081AC65-F93E-EFF0-7572-F6649BAA8BAD}"/>
              </a:ext>
            </a:extLst>
          </p:cNvPr>
          <p:cNvSpPr>
            <a:spLocks noGrp="1" noChangeArrowheads="1"/>
          </p:cNvSpPr>
          <p:nvPr>
            <p:ph type="title"/>
          </p:nvPr>
        </p:nvSpPr>
        <p:spPr/>
        <p:txBody>
          <a:bodyPr/>
          <a:lstStyle/>
          <a:p>
            <a:pPr algn="ctr"/>
            <a:r>
              <a:rPr lang="en-US" altLang="en-US">
                <a:solidFill>
                  <a:srgbClr val="FF0000"/>
                </a:solidFill>
              </a:rPr>
              <a:t>Direct marketing </a:t>
            </a:r>
          </a:p>
        </p:txBody>
      </p:sp>
      <p:sp>
        <p:nvSpPr>
          <p:cNvPr id="841731" name="Rectangle 3">
            <a:extLst>
              <a:ext uri="{FF2B5EF4-FFF2-40B4-BE49-F238E27FC236}">
                <a16:creationId xmlns:a16="http://schemas.microsoft.com/office/drawing/2014/main" id="{39DBDCA7-48B3-6E6F-85E6-17F3E84AEFF8}"/>
              </a:ext>
            </a:extLst>
          </p:cNvPr>
          <p:cNvSpPr>
            <a:spLocks noGrp="1" noChangeArrowheads="1"/>
          </p:cNvSpPr>
          <p:nvPr>
            <p:ph type="body" idx="1"/>
          </p:nvPr>
        </p:nvSpPr>
        <p:spPr>
          <a:xfrm>
            <a:off x="1676400" y="1676400"/>
            <a:ext cx="8763000" cy="4876800"/>
          </a:xfrm>
        </p:spPr>
        <p:txBody>
          <a:bodyPr/>
          <a:lstStyle/>
          <a:p>
            <a:pPr>
              <a:buFont typeface="Wingdings" panose="05000000000000000000" pitchFamily="2" charset="2"/>
              <a:buNone/>
            </a:pPr>
            <a:r>
              <a:rPr lang="en-US" altLang="en-US"/>
              <a:t>-</a:t>
            </a:r>
            <a:r>
              <a:rPr lang="en-US" altLang="en-US" sz="2600"/>
              <a:t>The planned recording ,analysis and tracking of customer behavior to develop relational marketing strategies </a:t>
            </a:r>
          </a:p>
          <a:p>
            <a:pPr>
              <a:buFont typeface="Wingdings" panose="05000000000000000000" pitchFamily="2" charset="2"/>
              <a:buNone/>
            </a:pPr>
            <a:endParaRPr lang="en-US" altLang="en-US" sz="2600"/>
          </a:p>
          <a:p>
            <a:pPr>
              <a:buFont typeface="Wingdings" panose="05000000000000000000" pitchFamily="2" charset="2"/>
              <a:buNone/>
            </a:pPr>
            <a:r>
              <a:rPr lang="en-US" altLang="en-US" sz="2600"/>
              <a:t>-It creates and develop direct one to one relationships </a:t>
            </a:r>
          </a:p>
          <a:p>
            <a:pPr>
              <a:buFont typeface="Wingdings" panose="05000000000000000000" pitchFamily="2" charset="2"/>
              <a:buNone/>
            </a:pPr>
            <a:endParaRPr lang="en-US" altLang="en-US" sz="2600"/>
          </a:p>
          <a:p>
            <a:pPr>
              <a:buFont typeface="Wingdings" panose="05000000000000000000" pitchFamily="2" charset="2"/>
              <a:buNone/>
            </a:pPr>
            <a:r>
              <a:rPr lang="en-US" altLang="en-US" sz="2600"/>
              <a:t>-To carry out direct marketing you need </a:t>
            </a:r>
            <a:r>
              <a:rPr lang="en-US" altLang="en-US" sz="2600">
                <a:solidFill>
                  <a:schemeClr val="hlink"/>
                </a:solidFill>
              </a:rPr>
              <a:t>Databases</a:t>
            </a:r>
            <a:r>
              <a:rPr lang="ar-EG" altLang="en-US" sz="2600">
                <a:solidFill>
                  <a:schemeClr val="hlink"/>
                </a:solidFill>
              </a:rPr>
              <a:t> </a:t>
            </a:r>
            <a:endParaRPr lang="en-US" altLang="en-US" sz="2600">
              <a:solidFill>
                <a:schemeClr val="hlink"/>
              </a:solidFill>
            </a:endParaRPr>
          </a:p>
          <a:p>
            <a:pPr>
              <a:buFont typeface="Wingdings" panose="05000000000000000000" pitchFamily="2" charset="2"/>
              <a:buNone/>
            </a:pPr>
            <a:endParaRPr lang="en-US" altLang="en-US" sz="26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2754" name="Rectangle 2">
            <a:extLst>
              <a:ext uri="{FF2B5EF4-FFF2-40B4-BE49-F238E27FC236}">
                <a16:creationId xmlns:a16="http://schemas.microsoft.com/office/drawing/2014/main" id="{04F97354-C4E1-2028-9C66-DD006AF8BF09}"/>
              </a:ext>
            </a:extLst>
          </p:cNvPr>
          <p:cNvSpPr>
            <a:spLocks noGrp="1" noChangeArrowheads="1"/>
          </p:cNvSpPr>
          <p:nvPr>
            <p:ph type="title"/>
          </p:nvPr>
        </p:nvSpPr>
        <p:spPr/>
        <p:txBody>
          <a:bodyPr/>
          <a:lstStyle/>
          <a:p>
            <a:pPr algn="ctr"/>
            <a:r>
              <a:rPr lang="en-US" altLang="en-US">
                <a:solidFill>
                  <a:srgbClr val="FF0000"/>
                </a:solidFill>
              </a:rPr>
              <a:t>Tools of direct marketing </a:t>
            </a:r>
          </a:p>
        </p:txBody>
      </p:sp>
      <p:sp>
        <p:nvSpPr>
          <p:cNvPr id="1748995" name="Rectangle 3">
            <a:extLst>
              <a:ext uri="{FF2B5EF4-FFF2-40B4-BE49-F238E27FC236}">
                <a16:creationId xmlns:a16="http://schemas.microsoft.com/office/drawing/2014/main" id="{FE7186EC-50AB-1F35-9C8C-A7E81FB55617}"/>
              </a:ext>
            </a:extLst>
          </p:cNvPr>
          <p:cNvSpPr>
            <a:spLocks noGrp="1" noChangeArrowheads="1"/>
          </p:cNvSpPr>
          <p:nvPr>
            <p:ph type="body" idx="1"/>
          </p:nvPr>
        </p:nvSpPr>
        <p:spPr>
          <a:xfrm>
            <a:off x="1905000" y="1905000"/>
            <a:ext cx="8382000" cy="4724400"/>
          </a:xfrm>
        </p:spPr>
        <p:txBody>
          <a:bodyPr/>
          <a:lstStyle/>
          <a:p>
            <a:pPr marL="533400" indent="-533400">
              <a:buFont typeface="Wingdings" panose="05000000000000000000" pitchFamily="2" charset="2"/>
              <a:buAutoNum type="arabicPeriod"/>
            </a:pPr>
            <a:r>
              <a:rPr lang="en-US" altLang="en-US" sz="2600"/>
              <a:t>Direct mail (mail shots)   “most common”</a:t>
            </a:r>
          </a:p>
          <a:p>
            <a:pPr marL="533400" indent="-533400">
              <a:buFont typeface="Wingdings" panose="05000000000000000000" pitchFamily="2" charset="2"/>
              <a:buAutoNum type="arabicPeriod"/>
            </a:pPr>
            <a:r>
              <a:rPr lang="en-US" altLang="en-US" sz="2600"/>
              <a:t>E-mail</a:t>
            </a:r>
          </a:p>
          <a:p>
            <a:pPr marL="533400" indent="-533400">
              <a:buFont typeface="Wingdings" panose="05000000000000000000" pitchFamily="2" charset="2"/>
              <a:buAutoNum type="arabicPeriod"/>
            </a:pPr>
            <a:r>
              <a:rPr lang="en-US" altLang="en-US" sz="2600"/>
              <a:t>Mobile phone text messaging (SMS)</a:t>
            </a:r>
          </a:p>
          <a:p>
            <a:pPr marL="533400" indent="-533400">
              <a:buFont typeface="Wingdings" panose="05000000000000000000" pitchFamily="2" charset="2"/>
              <a:buAutoNum type="arabicPeriod"/>
            </a:pPr>
            <a:r>
              <a:rPr lang="en-US" altLang="en-US" sz="2600"/>
              <a:t>Direct response advertising </a:t>
            </a:r>
          </a:p>
          <a:p>
            <a:pPr marL="533400" indent="-533400">
              <a:buFont typeface="Wingdings" panose="05000000000000000000" pitchFamily="2" charset="2"/>
              <a:buAutoNum type="arabicPeriod"/>
            </a:pPr>
            <a:r>
              <a:rPr lang="en-US" altLang="en-US" sz="2600"/>
              <a:t>Catalogue marketing /brochures / website </a:t>
            </a:r>
          </a:p>
          <a:p>
            <a:pPr marL="533400" indent="-533400">
              <a:buFont typeface="Wingdings" panose="05000000000000000000" pitchFamily="2" charset="2"/>
              <a:buAutoNum type="arabicPeriod"/>
            </a:pPr>
            <a:r>
              <a:rPr lang="en-US" altLang="en-US" sz="2600"/>
              <a:t>Call centers and telemarketing </a:t>
            </a:r>
          </a:p>
          <a:p>
            <a:pPr marL="533400" indent="-533400">
              <a:buFont typeface="Wingdings" panose="05000000000000000000" pitchFamily="2" charset="2"/>
              <a:buAutoNum type="arabicPeriod"/>
            </a:pPr>
            <a:r>
              <a:rPr lang="en-US" altLang="en-US" sz="2600"/>
              <a:t>“V-Reps “ : Virtual Reps </a:t>
            </a:r>
          </a:p>
          <a:p>
            <a:pPr marL="533400" indent="-533400">
              <a:buFont typeface="Wingdings" panose="05000000000000000000" pitchFamily="2" charset="2"/>
              <a:buAutoNum type="arabicPeriod"/>
            </a:pPr>
            <a:r>
              <a:rPr lang="en-US" altLang="en-US" sz="2600"/>
              <a:t>Door drops </a:t>
            </a:r>
          </a:p>
          <a:p>
            <a:pPr marL="533400" indent="-533400">
              <a:buFont typeface="Wingdings" panose="05000000000000000000" pitchFamily="2" charset="2"/>
              <a:buAutoNum type="arabicPeriod"/>
            </a:pPr>
            <a:r>
              <a:rPr lang="en-US" altLang="en-US" sz="2600"/>
              <a:t>E-commerce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 calcmode="lin" valueType="num">
                                      <p:cBhvr additive="base">
                                        <p:cTn id="7" dur="500" fill="hold"/>
                                        <p:tgtEl>
                                          <p:spTgt spid="1748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899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748995">
                                            <p:txEl>
                                              <p:pRg st="1" end="1"/>
                                            </p:txEl>
                                          </p:spTgt>
                                        </p:tgtEl>
                                        <p:attrNameLst>
                                          <p:attrName>style.visibility</p:attrName>
                                        </p:attrNameLst>
                                      </p:cBhvr>
                                      <p:to>
                                        <p:strVal val="visible"/>
                                      </p:to>
                                    </p:set>
                                    <p:anim calcmode="lin" valueType="num">
                                      <p:cBhvr additive="base">
                                        <p:cTn id="12" dur="500" fill="hold"/>
                                        <p:tgtEl>
                                          <p:spTgt spid="174899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4899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1748995">
                                            <p:txEl>
                                              <p:pRg st="2" end="2"/>
                                            </p:txEl>
                                          </p:spTgt>
                                        </p:tgtEl>
                                        <p:attrNameLst>
                                          <p:attrName>style.visibility</p:attrName>
                                        </p:attrNameLst>
                                      </p:cBhvr>
                                      <p:to>
                                        <p:strVal val="visible"/>
                                      </p:to>
                                    </p:set>
                                    <p:anim calcmode="lin" valueType="num">
                                      <p:cBhvr additive="base">
                                        <p:cTn id="17" dur="500" fill="hold"/>
                                        <p:tgtEl>
                                          <p:spTgt spid="174899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4899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1748995">
                                            <p:txEl>
                                              <p:pRg st="3" end="3"/>
                                            </p:txEl>
                                          </p:spTgt>
                                        </p:tgtEl>
                                        <p:attrNameLst>
                                          <p:attrName>style.visibility</p:attrName>
                                        </p:attrNameLst>
                                      </p:cBhvr>
                                      <p:to>
                                        <p:strVal val="visible"/>
                                      </p:to>
                                    </p:set>
                                    <p:anim calcmode="lin" valueType="num">
                                      <p:cBhvr additive="base">
                                        <p:cTn id="22" dur="500" fill="hold"/>
                                        <p:tgtEl>
                                          <p:spTgt spid="174899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748995">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1748995">
                                            <p:txEl>
                                              <p:pRg st="4" end="4"/>
                                            </p:txEl>
                                          </p:spTgt>
                                        </p:tgtEl>
                                        <p:attrNameLst>
                                          <p:attrName>style.visibility</p:attrName>
                                        </p:attrNameLst>
                                      </p:cBhvr>
                                      <p:to>
                                        <p:strVal val="visible"/>
                                      </p:to>
                                    </p:set>
                                    <p:anim calcmode="lin" valueType="num">
                                      <p:cBhvr additive="base">
                                        <p:cTn id="27" dur="500" fill="hold"/>
                                        <p:tgtEl>
                                          <p:spTgt spid="174899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748995">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p:cTn id="31" dur="1" fill="hold">
                                          <p:stCondLst>
                                            <p:cond delay="0"/>
                                          </p:stCondLst>
                                        </p:cTn>
                                        <p:tgtEl>
                                          <p:spTgt spid="1748995">
                                            <p:txEl>
                                              <p:pRg st="5" end="5"/>
                                            </p:txEl>
                                          </p:spTgt>
                                        </p:tgtEl>
                                        <p:attrNameLst>
                                          <p:attrName>style.visibility</p:attrName>
                                        </p:attrNameLst>
                                      </p:cBhvr>
                                      <p:to>
                                        <p:strVal val="visible"/>
                                      </p:to>
                                    </p:set>
                                    <p:anim calcmode="lin" valueType="num">
                                      <p:cBhvr additive="base">
                                        <p:cTn id="32" dur="500" fill="hold"/>
                                        <p:tgtEl>
                                          <p:spTgt spid="1748995">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748995">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p:cTn id="36" dur="1" fill="hold">
                                          <p:stCondLst>
                                            <p:cond delay="0"/>
                                          </p:stCondLst>
                                        </p:cTn>
                                        <p:tgtEl>
                                          <p:spTgt spid="1748995">
                                            <p:txEl>
                                              <p:pRg st="6" end="6"/>
                                            </p:txEl>
                                          </p:spTgt>
                                        </p:tgtEl>
                                        <p:attrNameLst>
                                          <p:attrName>style.visibility</p:attrName>
                                        </p:attrNameLst>
                                      </p:cBhvr>
                                      <p:to>
                                        <p:strVal val="visible"/>
                                      </p:to>
                                    </p:set>
                                    <p:anim calcmode="lin" valueType="num">
                                      <p:cBhvr additive="base">
                                        <p:cTn id="37" dur="500" fill="hold"/>
                                        <p:tgtEl>
                                          <p:spTgt spid="174899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8995">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nodeType="afterEffect">
                                  <p:stCondLst>
                                    <p:cond delay="0"/>
                                  </p:stCondLst>
                                  <p:childTnLst>
                                    <p:set>
                                      <p:cBhvr>
                                        <p:cTn id="41" dur="1" fill="hold">
                                          <p:stCondLst>
                                            <p:cond delay="0"/>
                                          </p:stCondLst>
                                        </p:cTn>
                                        <p:tgtEl>
                                          <p:spTgt spid="1748995">
                                            <p:txEl>
                                              <p:pRg st="7" end="7"/>
                                            </p:txEl>
                                          </p:spTgt>
                                        </p:tgtEl>
                                        <p:attrNameLst>
                                          <p:attrName>style.visibility</p:attrName>
                                        </p:attrNameLst>
                                      </p:cBhvr>
                                      <p:to>
                                        <p:strVal val="visible"/>
                                      </p:to>
                                    </p:set>
                                    <p:anim calcmode="lin" valueType="num">
                                      <p:cBhvr additive="base">
                                        <p:cTn id="42" dur="500" fill="hold"/>
                                        <p:tgtEl>
                                          <p:spTgt spid="1748995">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748995">
                                            <p:txEl>
                                              <p:pRg st="7" end="7"/>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nodeType="afterEffect">
                                  <p:stCondLst>
                                    <p:cond delay="0"/>
                                  </p:stCondLst>
                                  <p:childTnLst>
                                    <p:set>
                                      <p:cBhvr>
                                        <p:cTn id="46" dur="1" fill="hold">
                                          <p:stCondLst>
                                            <p:cond delay="0"/>
                                          </p:stCondLst>
                                        </p:cTn>
                                        <p:tgtEl>
                                          <p:spTgt spid="1748995">
                                            <p:txEl>
                                              <p:pRg st="8" end="8"/>
                                            </p:txEl>
                                          </p:spTgt>
                                        </p:tgtEl>
                                        <p:attrNameLst>
                                          <p:attrName>style.visibility</p:attrName>
                                        </p:attrNameLst>
                                      </p:cBhvr>
                                      <p:to>
                                        <p:strVal val="visible"/>
                                      </p:to>
                                    </p:set>
                                    <p:anim calcmode="lin" valueType="num">
                                      <p:cBhvr additive="base">
                                        <p:cTn id="47" dur="500" fill="hold"/>
                                        <p:tgtEl>
                                          <p:spTgt spid="1748995">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74899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a:extLst>
              <a:ext uri="{FF2B5EF4-FFF2-40B4-BE49-F238E27FC236}">
                <a16:creationId xmlns:a16="http://schemas.microsoft.com/office/drawing/2014/main" id="{0C5629ED-7C2E-DC78-7B0D-EC1633E7BE1C}"/>
              </a:ext>
            </a:extLst>
          </p:cNvPr>
          <p:cNvSpPr>
            <a:spLocks noGrp="1" noChangeArrowheads="1"/>
          </p:cNvSpPr>
          <p:nvPr>
            <p:ph type="title"/>
          </p:nvPr>
        </p:nvSpPr>
        <p:spPr/>
        <p:txBody>
          <a:bodyPr/>
          <a:lstStyle/>
          <a:p>
            <a:r>
              <a:rPr lang="en-US" altLang="en-US">
                <a:solidFill>
                  <a:srgbClr val="FF0000"/>
                </a:solidFill>
              </a:rPr>
              <a:t>Forms of Direct Marketing</a:t>
            </a:r>
          </a:p>
        </p:txBody>
      </p:sp>
      <p:pic>
        <p:nvPicPr>
          <p:cNvPr id="844803" name="Picture 3" descr="14-04">
            <a:extLst>
              <a:ext uri="{FF2B5EF4-FFF2-40B4-BE49-F238E27FC236}">
                <a16:creationId xmlns:a16="http://schemas.microsoft.com/office/drawing/2014/main" id="{C641AE7B-FAA4-9F89-8050-D4346FAC7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05000"/>
            <a:ext cx="624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6850" name="Rectangle 2">
            <a:extLst>
              <a:ext uri="{FF2B5EF4-FFF2-40B4-BE49-F238E27FC236}">
                <a16:creationId xmlns:a16="http://schemas.microsoft.com/office/drawing/2014/main" id="{821B5EF5-1E87-E04E-23AB-AF4F6CB7561D}"/>
              </a:ext>
            </a:extLst>
          </p:cNvPr>
          <p:cNvSpPr>
            <a:spLocks noGrp="1" noChangeArrowheads="1"/>
          </p:cNvSpPr>
          <p:nvPr>
            <p:ph type="title"/>
          </p:nvPr>
        </p:nvSpPr>
        <p:spPr/>
        <p:txBody>
          <a:bodyPr/>
          <a:lstStyle/>
          <a:p>
            <a:r>
              <a:rPr lang="en-US" altLang="en-US">
                <a:solidFill>
                  <a:srgbClr val="FF0000"/>
                </a:solidFill>
              </a:rPr>
              <a:t>Forms of Direct Marketing</a:t>
            </a:r>
          </a:p>
        </p:txBody>
      </p:sp>
      <p:sp>
        <p:nvSpPr>
          <p:cNvPr id="1753091" name="Rectangle 3">
            <a:extLst>
              <a:ext uri="{FF2B5EF4-FFF2-40B4-BE49-F238E27FC236}">
                <a16:creationId xmlns:a16="http://schemas.microsoft.com/office/drawing/2014/main" id="{7E12DFCE-4F9A-2735-1DE4-FCF814FA8998}"/>
              </a:ext>
            </a:extLst>
          </p:cNvPr>
          <p:cNvSpPr>
            <a:spLocks noGrp="1" noChangeArrowheads="1"/>
          </p:cNvSpPr>
          <p:nvPr>
            <p:ph type="body" sz="half" idx="1"/>
          </p:nvPr>
        </p:nvSpPr>
        <p:spPr>
          <a:xfrm>
            <a:off x="1676400" y="1752600"/>
            <a:ext cx="4038600" cy="4114800"/>
          </a:xfrm>
        </p:spPr>
        <p:txBody>
          <a:bodyPr/>
          <a:lstStyle/>
          <a:p>
            <a:r>
              <a:rPr lang="en-US" altLang="en-US" sz="2400" b="1">
                <a:solidFill>
                  <a:schemeClr val="hlink"/>
                </a:solidFill>
              </a:rPr>
              <a:t>Telephone Marketing</a:t>
            </a:r>
          </a:p>
          <a:p>
            <a:pPr lvl="1"/>
            <a:r>
              <a:rPr lang="en-US" altLang="en-US"/>
              <a:t>Represents 36% of direct marketing sales.</a:t>
            </a:r>
          </a:p>
          <a:p>
            <a:pPr lvl="1">
              <a:buFont typeface="Wingdings" panose="05000000000000000000" pitchFamily="2" charset="2"/>
              <a:buNone/>
            </a:pPr>
            <a:endParaRPr lang="en-US" altLang="en-US"/>
          </a:p>
          <a:p>
            <a:pPr lvl="1"/>
            <a:r>
              <a:rPr lang="en-US" altLang="en-US"/>
              <a:t>Telephone marketing sells directly to customers.</a:t>
            </a:r>
          </a:p>
          <a:p>
            <a:pPr lvl="1">
              <a:buFont typeface="Wingdings" panose="05000000000000000000" pitchFamily="2" charset="2"/>
              <a:buNone/>
            </a:pPr>
            <a:endParaRPr lang="en-US" altLang="en-US"/>
          </a:p>
          <a:p>
            <a:pPr lvl="1"/>
            <a:endParaRPr lang="en-US" altLang="en-US"/>
          </a:p>
        </p:txBody>
      </p:sp>
      <p:sp>
        <p:nvSpPr>
          <p:cNvPr id="1753092" name="Rectangle 4">
            <a:extLst>
              <a:ext uri="{FF2B5EF4-FFF2-40B4-BE49-F238E27FC236}">
                <a16:creationId xmlns:a16="http://schemas.microsoft.com/office/drawing/2014/main" id="{F3728A37-5275-482A-6DB4-3E470B18EE6A}"/>
              </a:ext>
            </a:extLst>
          </p:cNvPr>
          <p:cNvSpPr>
            <a:spLocks noGrp="1" noChangeArrowheads="1"/>
          </p:cNvSpPr>
          <p:nvPr>
            <p:ph type="body" sz="half" idx="2"/>
          </p:nvPr>
        </p:nvSpPr>
        <p:spPr>
          <a:xfrm>
            <a:off x="5715000" y="1766888"/>
            <a:ext cx="4114800" cy="4252912"/>
          </a:xfrm>
        </p:spPr>
        <p:txBody>
          <a:bodyPr/>
          <a:lstStyle/>
          <a:p>
            <a:pPr>
              <a:lnSpc>
                <a:spcPct val="90000"/>
              </a:lnSpc>
            </a:pPr>
            <a:r>
              <a:rPr lang="en-US" altLang="en-US" sz="2400" b="1">
                <a:solidFill>
                  <a:schemeClr val="hlink"/>
                </a:solidFill>
              </a:rPr>
              <a:t>Direct-Mail Marketing</a:t>
            </a:r>
          </a:p>
          <a:p>
            <a:pPr lvl="1">
              <a:lnSpc>
                <a:spcPct val="90000"/>
              </a:lnSpc>
            </a:pPr>
            <a:r>
              <a:rPr lang="en-US" altLang="en-US"/>
              <a:t>Represents 31% of direct marketing sales.</a:t>
            </a:r>
          </a:p>
          <a:p>
            <a:pPr lvl="1">
              <a:lnSpc>
                <a:spcPct val="90000"/>
              </a:lnSpc>
            </a:pPr>
            <a:r>
              <a:rPr lang="en-US" altLang="en-US"/>
              <a:t>High target-market selectivity.</a:t>
            </a:r>
          </a:p>
          <a:p>
            <a:pPr lvl="1">
              <a:lnSpc>
                <a:spcPct val="90000"/>
              </a:lnSpc>
            </a:pPr>
            <a:r>
              <a:rPr lang="en-US" altLang="en-US"/>
              <a:t>Personalized &amp; flexible.</a:t>
            </a:r>
          </a:p>
          <a:p>
            <a:pPr lvl="1">
              <a:lnSpc>
                <a:spcPct val="90000"/>
              </a:lnSpc>
            </a:pPr>
            <a:r>
              <a:rPr lang="en-US" altLang="en-US"/>
              <a:t>Allows easy measurement of results.</a:t>
            </a:r>
          </a:p>
          <a:p>
            <a:pPr lvl="1">
              <a:lnSpc>
                <a:spcPct val="90000"/>
              </a:lnSpc>
            </a:pPr>
            <a:r>
              <a:rPr lang="en-US" altLang="en-US"/>
              <a:t>Fax mail, e-mail, voice mail are now popular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1753091">
                                            <p:txEl>
                                              <p:pRg st="0" end="0"/>
                                            </p:txEl>
                                          </p:spTgt>
                                        </p:tgtEl>
                                        <p:attrNameLst>
                                          <p:attrName>style.visibility</p:attrName>
                                        </p:attrNameLst>
                                      </p:cBhvr>
                                      <p:to>
                                        <p:strVal val="visible"/>
                                      </p:to>
                                    </p:set>
                                    <p:anim calcmode="lin" valueType="num">
                                      <p:cBhvr additive="base">
                                        <p:cTn id="7" dur="500" fill="hold"/>
                                        <p:tgtEl>
                                          <p:spTgt spid="1753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5309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753091">
                                            <p:txEl>
                                              <p:pRg st="1" end="1"/>
                                            </p:txEl>
                                          </p:spTgt>
                                        </p:tgtEl>
                                        <p:attrNameLst>
                                          <p:attrName>style.visibility</p:attrName>
                                        </p:attrNameLst>
                                      </p:cBhvr>
                                      <p:to>
                                        <p:strVal val="visible"/>
                                      </p:to>
                                    </p:set>
                                    <p:anim calcmode="lin" valueType="num">
                                      <p:cBhvr additive="base">
                                        <p:cTn id="11" dur="500" fill="hold"/>
                                        <p:tgtEl>
                                          <p:spTgt spid="175309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53091">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753091">
                                            <p:txEl>
                                              <p:pRg st="3" end="3"/>
                                            </p:txEl>
                                          </p:spTgt>
                                        </p:tgtEl>
                                        <p:attrNameLst>
                                          <p:attrName>style.visibility</p:attrName>
                                        </p:attrNameLst>
                                      </p:cBhvr>
                                      <p:to>
                                        <p:strVal val="visible"/>
                                      </p:to>
                                    </p:set>
                                    <p:anim calcmode="lin" valueType="num">
                                      <p:cBhvr additive="base">
                                        <p:cTn id="15" dur="500" fill="hold"/>
                                        <p:tgtEl>
                                          <p:spTgt spid="1753091">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53091">
                                            <p:txEl>
                                              <p:pRg st="3" end="3"/>
                                            </p:txEl>
                                          </p:spTgt>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500"/>
                            </p:stCondLst>
                            <p:childTnLst>
                              <p:par>
                                <p:cTn id="18" presetID="2" presetClass="entr" presetSubtype="3" fill="hold" nodeType="afterEffect">
                                  <p:stCondLst>
                                    <p:cond delay="0"/>
                                  </p:stCondLst>
                                  <p:childTnLst>
                                    <p:set>
                                      <p:cBhvr>
                                        <p:cTn id="19" dur="1" fill="hold">
                                          <p:stCondLst>
                                            <p:cond delay="0"/>
                                          </p:stCondLst>
                                        </p:cTn>
                                        <p:tgtEl>
                                          <p:spTgt spid="1753092">
                                            <p:txEl>
                                              <p:pRg st="0" end="0"/>
                                            </p:txEl>
                                          </p:spTgt>
                                        </p:tgtEl>
                                        <p:attrNameLst>
                                          <p:attrName>style.visibility</p:attrName>
                                        </p:attrNameLst>
                                      </p:cBhvr>
                                      <p:to>
                                        <p:strVal val="visible"/>
                                      </p:to>
                                    </p:set>
                                    <p:anim calcmode="lin" valueType="num">
                                      <p:cBhvr additive="base">
                                        <p:cTn id="20" dur="500" fill="hold"/>
                                        <p:tgtEl>
                                          <p:spTgt spid="175309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75309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753092">
                                            <p:txEl>
                                              <p:pRg st="1" end="1"/>
                                            </p:txEl>
                                          </p:spTgt>
                                        </p:tgtEl>
                                        <p:attrNameLst>
                                          <p:attrName>style.visibility</p:attrName>
                                        </p:attrNameLst>
                                      </p:cBhvr>
                                      <p:to>
                                        <p:strVal val="visible"/>
                                      </p:to>
                                    </p:set>
                                    <p:anim calcmode="lin" valueType="num">
                                      <p:cBhvr additive="base">
                                        <p:cTn id="24" dur="500" fill="hold"/>
                                        <p:tgtEl>
                                          <p:spTgt spid="1753092">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753092">
                                            <p:txEl>
                                              <p:pRg st="1" end="1"/>
                                            </p:txEl>
                                          </p:spTgt>
                                        </p:tgtEl>
                                        <p:attrNameLst>
                                          <p:attrName>ppt_y</p:attrName>
                                        </p:attrNameLst>
                                      </p:cBhvr>
                                      <p:tavLst>
                                        <p:tav tm="0">
                                          <p:val>
                                            <p:strVal val="0-#ppt_h/2"/>
                                          </p:val>
                                        </p:tav>
                                        <p:tav tm="100000">
                                          <p:val>
                                            <p:strVal val="#ppt_y"/>
                                          </p:val>
                                        </p:tav>
                                      </p:tavLst>
                                    </p:anim>
                                  </p:childTnLst>
                                </p:cTn>
                              </p:par>
                              <p:par>
                                <p:cTn id="26" presetID="2" presetClass="entr" presetSubtype="3" fill="hold" nodeType="withEffect">
                                  <p:stCondLst>
                                    <p:cond delay="0"/>
                                  </p:stCondLst>
                                  <p:childTnLst>
                                    <p:set>
                                      <p:cBhvr>
                                        <p:cTn id="27" dur="1" fill="hold">
                                          <p:stCondLst>
                                            <p:cond delay="0"/>
                                          </p:stCondLst>
                                        </p:cTn>
                                        <p:tgtEl>
                                          <p:spTgt spid="1753092">
                                            <p:txEl>
                                              <p:pRg st="2" end="2"/>
                                            </p:txEl>
                                          </p:spTgt>
                                        </p:tgtEl>
                                        <p:attrNameLst>
                                          <p:attrName>style.visibility</p:attrName>
                                        </p:attrNameLst>
                                      </p:cBhvr>
                                      <p:to>
                                        <p:strVal val="visible"/>
                                      </p:to>
                                    </p:set>
                                    <p:anim calcmode="lin" valueType="num">
                                      <p:cBhvr additive="base">
                                        <p:cTn id="28" dur="500" fill="hold"/>
                                        <p:tgtEl>
                                          <p:spTgt spid="1753092">
                                            <p:txEl>
                                              <p:pRg st="2" end="2"/>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753092">
                                            <p:txEl>
                                              <p:pRg st="2" end="2"/>
                                            </p:txEl>
                                          </p:spTgt>
                                        </p:tgtEl>
                                        <p:attrNameLst>
                                          <p:attrName>ppt_y</p:attrName>
                                        </p:attrNameLst>
                                      </p:cBhvr>
                                      <p:tavLst>
                                        <p:tav tm="0">
                                          <p:val>
                                            <p:strVal val="0-#ppt_h/2"/>
                                          </p:val>
                                        </p:tav>
                                        <p:tav tm="100000">
                                          <p:val>
                                            <p:strVal val="#ppt_y"/>
                                          </p:val>
                                        </p:tav>
                                      </p:tavLst>
                                    </p:anim>
                                  </p:childTnLst>
                                </p:cTn>
                              </p:par>
                              <p:par>
                                <p:cTn id="30" presetID="2" presetClass="entr" presetSubtype="3" fill="hold" nodeType="withEffect">
                                  <p:stCondLst>
                                    <p:cond delay="0"/>
                                  </p:stCondLst>
                                  <p:childTnLst>
                                    <p:set>
                                      <p:cBhvr>
                                        <p:cTn id="31" dur="1" fill="hold">
                                          <p:stCondLst>
                                            <p:cond delay="0"/>
                                          </p:stCondLst>
                                        </p:cTn>
                                        <p:tgtEl>
                                          <p:spTgt spid="1753092">
                                            <p:txEl>
                                              <p:pRg st="3" end="3"/>
                                            </p:txEl>
                                          </p:spTgt>
                                        </p:tgtEl>
                                        <p:attrNameLst>
                                          <p:attrName>style.visibility</p:attrName>
                                        </p:attrNameLst>
                                      </p:cBhvr>
                                      <p:to>
                                        <p:strVal val="visible"/>
                                      </p:to>
                                    </p:set>
                                    <p:anim calcmode="lin" valueType="num">
                                      <p:cBhvr additive="base">
                                        <p:cTn id="32" dur="500" fill="hold"/>
                                        <p:tgtEl>
                                          <p:spTgt spid="1753092">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753092">
                                            <p:txEl>
                                              <p:pRg st="3" end="3"/>
                                            </p:txEl>
                                          </p:spTgt>
                                        </p:tgtEl>
                                        <p:attrNameLst>
                                          <p:attrName>ppt_y</p:attrName>
                                        </p:attrNameLst>
                                      </p:cBhvr>
                                      <p:tavLst>
                                        <p:tav tm="0">
                                          <p:val>
                                            <p:strVal val="0-#ppt_h/2"/>
                                          </p:val>
                                        </p:tav>
                                        <p:tav tm="100000">
                                          <p:val>
                                            <p:strVal val="#ppt_y"/>
                                          </p:val>
                                        </p:tav>
                                      </p:tavLst>
                                    </p:anim>
                                  </p:childTnLst>
                                </p:cTn>
                              </p:par>
                              <p:par>
                                <p:cTn id="34" presetID="2" presetClass="entr" presetSubtype="3" fill="hold" nodeType="withEffect">
                                  <p:stCondLst>
                                    <p:cond delay="0"/>
                                  </p:stCondLst>
                                  <p:childTnLst>
                                    <p:set>
                                      <p:cBhvr>
                                        <p:cTn id="35" dur="1" fill="hold">
                                          <p:stCondLst>
                                            <p:cond delay="0"/>
                                          </p:stCondLst>
                                        </p:cTn>
                                        <p:tgtEl>
                                          <p:spTgt spid="1753092">
                                            <p:txEl>
                                              <p:pRg st="4" end="4"/>
                                            </p:txEl>
                                          </p:spTgt>
                                        </p:tgtEl>
                                        <p:attrNameLst>
                                          <p:attrName>style.visibility</p:attrName>
                                        </p:attrNameLst>
                                      </p:cBhvr>
                                      <p:to>
                                        <p:strVal val="visible"/>
                                      </p:to>
                                    </p:set>
                                    <p:anim calcmode="lin" valueType="num">
                                      <p:cBhvr additive="base">
                                        <p:cTn id="36" dur="500" fill="hold"/>
                                        <p:tgtEl>
                                          <p:spTgt spid="1753092">
                                            <p:txEl>
                                              <p:pRg st="4" end="4"/>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753092">
                                            <p:txEl>
                                              <p:pRg st="4" end="4"/>
                                            </p:txEl>
                                          </p:spTgt>
                                        </p:tgtEl>
                                        <p:attrNameLst>
                                          <p:attrName>ppt_y</p:attrName>
                                        </p:attrNameLst>
                                      </p:cBhvr>
                                      <p:tavLst>
                                        <p:tav tm="0">
                                          <p:val>
                                            <p:strVal val="0-#ppt_h/2"/>
                                          </p:val>
                                        </p:tav>
                                        <p:tav tm="100000">
                                          <p:val>
                                            <p:strVal val="#ppt_y"/>
                                          </p:val>
                                        </p:tav>
                                      </p:tavLst>
                                    </p:anim>
                                  </p:childTnLst>
                                </p:cTn>
                              </p:par>
                              <p:par>
                                <p:cTn id="38" presetID="2" presetClass="entr" presetSubtype="3" fill="hold" nodeType="withEffect">
                                  <p:stCondLst>
                                    <p:cond delay="0"/>
                                  </p:stCondLst>
                                  <p:childTnLst>
                                    <p:set>
                                      <p:cBhvr>
                                        <p:cTn id="39" dur="1" fill="hold">
                                          <p:stCondLst>
                                            <p:cond delay="0"/>
                                          </p:stCondLst>
                                        </p:cTn>
                                        <p:tgtEl>
                                          <p:spTgt spid="1753092">
                                            <p:txEl>
                                              <p:pRg st="5" end="5"/>
                                            </p:txEl>
                                          </p:spTgt>
                                        </p:tgtEl>
                                        <p:attrNameLst>
                                          <p:attrName>style.visibility</p:attrName>
                                        </p:attrNameLst>
                                      </p:cBhvr>
                                      <p:to>
                                        <p:strVal val="visible"/>
                                      </p:to>
                                    </p:set>
                                    <p:anim calcmode="lin" valueType="num">
                                      <p:cBhvr additive="base">
                                        <p:cTn id="40" dur="500" fill="hold"/>
                                        <p:tgtEl>
                                          <p:spTgt spid="1753092">
                                            <p:txEl>
                                              <p:pRg st="5" end="5"/>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753092">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091" grpId="0" build="p" autoUpdateAnimBg="0" advAuto="0"/>
      <p:bldP spid="1753092" grpId="0" build="p" autoUpdateAnimBg="0" advAuto="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7874" name="Rectangle 2">
            <a:extLst>
              <a:ext uri="{FF2B5EF4-FFF2-40B4-BE49-F238E27FC236}">
                <a16:creationId xmlns:a16="http://schemas.microsoft.com/office/drawing/2014/main" id="{701B0B98-8667-C4AE-D308-864DB21945F9}"/>
              </a:ext>
            </a:extLst>
          </p:cNvPr>
          <p:cNvSpPr>
            <a:spLocks noGrp="1" noChangeArrowheads="1"/>
          </p:cNvSpPr>
          <p:nvPr>
            <p:ph type="title"/>
          </p:nvPr>
        </p:nvSpPr>
        <p:spPr/>
        <p:txBody>
          <a:bodyPr/>
          <a:lstStyle/>
          <a:p>
            <a:r>
              <a:rPr lang="en-US" altLang="en-US">
                <a:solidFill>
                  <a:srgbClr val="FF0000"/>
                </a:solidFill>
              </a:rPr>
              <a:t>Forms of Direct Marketing</a:t>
            </a:r>
          </a:p>
        </p:txBody>
      </p:sp>
      <p:sp>
        <p:nvSpPr>
          <p:cNvPr id="1754115" name="Rectangle 3">
            <a:extLst>
              <a:ext uri="{FF2B5EF4-FFF2-40B4-BE49-F238E27FC236}">
                <a16:creationId xmlns:a16="http://schemas.microsoft.com/office/drawing/2014/main" id="{5300820F-D8B5-8924-44CB-58DE4F8B533D}"/>
              </a:ext>
            </a:extLst>
          </p:cNvPr>
          <p:cNvSpPr>
            <a:spLocks noGrp="1" noChangeArrowheads="1"/>
          </p:cNvSpPr>
          <p:nvPr>
            <p:ph type="body" sz="half" idx="1"/>
          </p:nvPr>
        </p:nvSpPr>
        <p:spPr>
          <a:xfrm>
            <a:off x="1600200" y="1828800"/>
            <a:ext cx="3962400" cy="4572000"/>
          </a:xfrm>
        </p:spPr>
        <p:txBody>
          <a:bodyPr/>
          <a:lstStyle/>
          <a:p>
            <a:pPr>
              <a:lnSpc>
                <a:spcPct val="90000"/>
              </a:lnSpc>
            </a:pPr>
            <a:r>
              <a:rPr lang="en-US" altLang="en-US" sz="2400" b="1">
                <a:solidFill>
                  <a:schemeClr val="hlink"/>
                </a:solidFill>
              </a:rPr>
              <a:t>Catalog Marketing</a:t>
            </a:r>
          </a:p>
          <a:p>
            <a:pPr lvl="1">
              <a:lnSpc>
                <a:spcPct val="90000"/>
              </a:lnSpc>
            </a:pPr>
            <a:endParaRPr lang="en-US" altLang="en-US"/>
          </a:p>
          <a:p>
            <a:pPr lvl="1">
              <a:lnSpc>
                <a:spcPct val="90000"/>
              </a:lnSpc>
            </a:pPr>
            <a:r>
              <a:rPr lang="en-US" altLang="en-US"/>
              <a:t>Sales expected to exceed $94 billion by 2002.</a:t>
            </a:r>
          </a:p>
          <a:p>
            <a:pPr lvl="1">
              <a:lnSpc>
                <a:spcPct val="90000"/>
              </a:lnSpc>
              <a:buFont typeface="Wingdings" panose="05000000000000000000" pitchFamily="2" charset="2"/>
              <a:buNone/>
            </a:pPr>
            <a:endParaRPr lang="en-US" altLang="en-US"/>
          </a:p>
          <a:p>
            <a:pPr lvl="1">
              <a:lnSpc>
                <a:spcPct val="90000"/>
              </a:lnSpc>
              <a:buFont typeface="Wingdings" panose="05000000000000000000" pitchFamily="2" charset="2"/>
              <a:buNone/>
            </a:pPr>
            <a:endParaRPr lang="en-US" altLang="en-US"/>
          </a:p>
          <a:p>
            <a:pPr lvl="1">
              <a:lnSpc>
                <a:spcPct val="90000"/>
              </a:lnSpc>
            </a:pPr>
            <a:r>
              <a:rPr lang="en-US" altLang="en-US"/>
              <a:t>Printed catalogs remain the primary medium, but many are now electronic.</a:t>
            </a:r>
          </a:p>
        </p:txBody>
      </p:sp>
      <p:sp>
        <p:nvSpPr>
          <p:cNvPr id="1754116" name="Rectangle 4">
            <a:extLst>
              <a:ext uri="{FF2B5EF4-FFF2-40B4-BE49-F238E27FC236}">
                <a16:creationId xmlns:a16="http://schemas.microsoft.com/office/drawing/2014/main" id="{DF9DDEBF-51A4-BF39-954B-E3F24FA68931}"/>
              </a:ext>
            </a:extLst>
          </p:cNvPr>
          <p:cNvSpPr>
            <a:spLocks noGrp="1" noChangeArrowheads="1"/>
          </p:cNvSpPr>
          <p:nvPr>
            <p:ph type="body" sz="half" idx="2"/>
          </p:nvPr>
        </p:nvSpPr>
        <p:spPr>
          <a:xfrm>
            <a:off x="5486400" y="1752600"/>
            <a:ext cx="4572000" cy="4648200"/>
          </a:xfrm>
        </p:spPr>
        <p:txBody>
          <a:bodyPr/>
          <a:lstStyle/>
          <a:p>
            <a:r>
              <a:rPr lang="en-US" altLang="en-US" sz="2400" b="1">
                <a:solidFill>
                  <a:schemeClr val="hlink"/>
                </a:solidFill>
              </a:rPr>
              <a:t>Direct-Response TV Marketing</a:t>
            </a:r>
          </a:p>
          <a:p>
            <a:pPr lvl="1"/>
            <a:r>
              <a:rPr lang="en-US" altLang="en-US"/>
              <a:t>Direct-response advertising </a:t>
            </a:r>
          </a:p>
          <a:p>
            <a:pPr lvl="1">
              <a:buFont typeface="Wingdings" panose="05000000000000000000" pitchFamily="2" charset="2"/>
              <a:buNone/>
            </a:pPr>
            <a:endParaRPr lang="en-US" altLang="en-US"/>
          </a:p>
          <a:p>
            <a:r>
              <a:rPr lang="en-US" altLang="en-US" sz="2400"/>
              <a:t>Kiosk Marketing</a:t>
            </a:r>
          </a:p>
          <a:p>
            <a:pPr lvl="1"/>
            <a:r>
              <a:rPr lang="en-US" altLang="en-US"/>
              <a:t>Placing information and ordering machines at various locations.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54115">
                                            <p:txEl>
                                              <p:pRg st="0" end="0"/>
                                            </p:txEl>
                                          </p:spTgt>
                                        </p:tgtEl>
                                        <p:attrNameLst>
                                          <p:attrName>style.visibility</p:attrName>
                                        </p:attrNameLst>
                                      </p:cBhvr>
                                      <p:to>
                                        <p:strVal val="visible"/>
                                      </p:to>
                                    </p:set>
                                    <p:anim calcmode="lin" valueType="num">
                                      <p:cBhvr additive="base">
                                        <p:cTn id="7" dur="500" fill="hold"/>
                                        <p:tgtEl>
                                          <p:spTgt spid="17541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5411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54115">
                                            <p:txEl>
                                              <p:pRg st="2" end="2"/>
                                            </p:txEl>
                                          </p:spTgt>
                                        </p:tgtEl>
                                        <p:attrNameLst>
                                          <p:attrName>style.visibility</p:attrName>
                                        </p:attrNameLst>
                                      </p:cBhvr>
                                      <p:to>
                                        <p:strVal val="visible"/>
                                      </p:to>
                                    </p:set>
                                    <p:anim calcmode="lin" valueType="num">
                                      <p:cBhvr additive="base">
                                        <p:cTn id="11" dur="500" fill="hold"/>
                                        <p:tgtEl>
                                          <p:spTgt spid="175411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54115">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54115">
                                            <p:txEl>
                                              <p:pRg st="5" end="5"/>
                                            </p:txEl>
                                          </p:spTgt>
                                        </p:tgtEl>
                                        <p:attrNameLst>
                                          <p:attrName>style.visibility</p:attrName>
                                        </p:attrNameLst>
                                      </p:cBhvr>
                                      <p:to>
                                        <p:strVal val="visible"/>
                                      </p:to>
                                    </p:set>
                                    <p:anim calcmode="lin" valueType="num">
                                      <p:cBhvr additive="base">
                                        <p:cTn id="15" dur="500" fill="hold"/>
                                        <p:tgtEl>
                                          <p:spTgt spid="1754115">
                                            <p:txEl>
                                              <p:pRg st="5" end="5"/>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54115">
                                            <p:txEl>
                                              <p:pRg st="5" end="5"/>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 presetClass="entr" presetSubtype="2" fill="hold" nodeType="afterEffect">
                                  <p:stCondLst>
                                    <p:cond delay="0"/>
                                  </p:stCondLst>
                                  <p:childTnLst>
                                    <p:set>
                                      <p:cBhvr>
                                        <p:cTn id="19" dur="1" fill="hold">
                                          <p:stCondLst>
                                            <p:cond delay="0"/>
                                          </p:stCondLst>
                                        </p:cTn>
                                        <p:tgtEl>
                                          <p:spTgt spid="1754116">
                                            <p:txEl>
                                              <p:pRg st="0" end="0"/>
                                            </p:txEl>
                                          </p:spTgt>
                                        </p:tgtEl>
                                        <p:attrNameLst>
                                          <p:attrName>style.visibility</p:attrName>
                                        </p:attrNameLst>
                                      </p:cBhvr>
                                      <p:to>
                                        <p:strVal val="visible"/>
                                      </p:to>
                                    </p:set>
                                    <p:anim calcmode="lin" valueType="num">
                                      <p:cBhvr additive="base">
                                        <p:cTn id="20" dur="500" fill="hold"/>
                                        <p:tgtEl>
                                          <p:spTgt spid="17541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754116">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754116">
                                            <p:txEl>
                                              <p:pRg st="1" end="1"/>
                                            </p:txEl>
                                          </p:spTgt>
                                        </p:tgtEl>
                                        <p:attrNameLst>
                                          <p:attrName>style.visibility</p:attrName>
                                        </p:attrNameLst>
                                      </p:cBhvr>
                                      <p:to>
                                        <p:strVal val="visible"/>
                                      </p:to>
                                    </p:set>
                                    <p:anim calcmode="lin" valueType="num">
                                      <p:cBhvr additive="base">
                                        <p:cTn id="24" dur="500" fill="hold"/>
                                        <p:tgtEl>
                                          <p:spTgt spid="1754116">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754116">
                                            <p:txEl>
                                              <p:pRg st="1" end="1"/>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000"/>
                            </p:stCondLst>
                            <p:childTnLst>
                              <p:par>
                                <p:cTn id="27" presetID="2" presetClass="entr" presetSubtype="2" fill="hold" nodeType="afterEffect">
                                  <p:stCondLst>
                                    <p:cond delay="0"/>
                                  </p:stCondLst>
                                  <p:childTnLst>
                                    <p:set>
                                      <p:cBhvr>
                                        <p:cTn id="28" dur="1" fill="hold">
                                          <p:stCondLst>
                                            <p:cond delay="0"/>
                                          </p:stCondLst>
                                        </p:cTn>
                                        <p:tgtEl>
                                          <p:spTgt spid="1754116">
                                            <p:txEl>
                                              <p:pRg st="3" end="3"/>
                                            </p:txEl>
                                          </p:spTgt>
                                        </p:tgtEl>
                                        <p:attrNameLst>
                                          <p:attrName>style.visibility</p:attrName>
                                        </p:attrNameLst>
                                      </p:cBhvr>
                                      <p:to>
                                        <p:strVal val="visible"/>
                                      </p:to>
                                    </p:set>
                                    <p:anim calcmode="lin" valueType="num">
                                      <p:cBhvr additive="base">
                                        <p:cTn id="29" dur="500" fill="hold"/>
                                        <p:tgtEl>
                                          <p:spTgt spid="1754116">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754116">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754116">
                                            <p:txEl>
                                              <p:pRg st="4" end="4"/>
                                            </p:txEl>
                                          </p:spTgt>
                                        </p:tgtEl>
                                        <p:attrNameLst>
                                          <p:attrName>style.visibility</p:attrName>
                                        </p:attrNameLst>
                                      </p:cBhvr>
                                      <p:to>
                                        <p:strVal val="visible"/>
                                      </p:to>
                                    </p:set>
                                    <p:anim calcmode="lin" valueType="num">
                                      <p:cBhvr additive="base">
                                        <p:cTn id="33" dur="500" fill="hold"/>
                                        <p:tgtEl>
                                          <p:spTgt spid="1754116">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75411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4115" grpId="0" build="p" autoUpdateAnimBg="0" advAuto="0"/>
      <p:bldP spid="1754116" grpId="0" build="p" autoUpdateAnimBg="0"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3913</Words>
  <Application>Microsoft Office PowerPoint</Application>
  <PresentationFormat>Widescreen</PresentationFormat>
  <Paragraphs>769</Paragraphs>
  <Slides>162</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162</vt:i4>
      </vt:variant>
    </vt:vector>
  </HeadingPairs>
  <TitlesOfParts>
    <vt:vector size="173" baseType="lpstr">
      <vt:lpstr>Arial</vt:lpstr>
      <vt:lpstr>Arial Black</vt:lpstr>
      <vt:lpstr>Calibri</vt:lpstr>
      <vt:lpstr>Calibri Light</vt:lpstr>
      <vt:lpstr>Comic Sans MS</vt:lpstr>
      <vt:lpstr>Impact</vt:lpstr>
      <vt:lpstr>Monotype Sorts</vt:lpstr>
      <vt:lpstr>Tahoma</vt:lpstr>
      <vt:lpstr>Times New Roman</vt:lpstr>
      <vt:lpstr>Wingdings</vt:lpstr>
      <vt:lpstr>Office Theme</vt:lpstr>
      <vt:lpstr>PowerPoint Presentation</vt:lpstr>
      <vt:lpstr>Dove’s Campaign for Real Beauty</vt:lpstr>
      <vt:lpstr>Marketing Communication Mix or Promotion Mix</vt:lpstr>
      <vt:lpstr>Advertising </vt:lpstr>
      <vt:lpstr>Sales promotion </vt:lpstr>
      <vt:lpstr>B2C sales promotion </vt:lpstr>
      <vt:lpstr>B2B sales promotion </vt:lpstr>
      <vt:lpstr>PR </vt:lpstr>
      <vt:lpstr>Direct marketing </vt:lpstr>
      <vt:lpstr>Selling process / sales call </vt:lpstr>
      <vt:lpstr>PowerPoint Presentation</vt:lpstr>
      <vt:lpstr>Direct marketing </vt:lpstr>
      <vt:lpstr>Selling process x  sales call</vt:lpstr>
      <vt:lpstr>Consumer Sales promotion </vt:lpstr>
      <vt:lpstr>Trade sales promotion </vt:lpstr>
      <vt:lpstr>Public relations </vt:lpstr>
      <vt:lpstr>PowerPoint Presentation</vt:lpstr>
      <vt:lpstr>PowerPoint Presentation</vt:lpstr>
      <vt:lpstr>PowerPoint Presentation</vt:lpstr>
      <vt:lpstr>PowerPoint Presentation</vt:lpstr>
      <vt:lpstr>Communication strategies</vt:lpstr>
      <vt:lpstr>Push versus Pull Promotion Strategy  </vt:lpstr>
      <vt:lpstr>Fill criteria 4 Cs</vt:lpstr>
      <vt:lpstr>Characteristics of promotional tools - Communications</vt:lpstr>
      <vt:lpstr>PowerPoint Presentation</vt:lpstr>
      <vt:lpstr>Types and reasons for advertising </vt:lpstr>
      <vt:lpstr>PowerPoint Presentation</vt:lpstr>
      <vt:lpstr>PowerPoint Presentation</vt:lpstr>
      <vt:lpstr>Communications models</vt:lpstr>
      <vt:lpstr>AIDA</vt:lpstr>
      <vt:lpstr>PowerPoint Presentation</vt:lpstr>
      <vt:lpstr>PowerPoint Presentation</vt:lpstr>
      <vt:lpstr>Advertising Message</vt:lpstr>
      <vt:lpstr>Clever Ads Encourage Low  Involvement Learning</vt:lpstr>
      <vt:lpstr>Computers are high-involvement,  highly differentiated products</vt:lpstr>
      <vt:lpstr>Public relations </vt:lpstr>
      <vt:lpstr>PR people </vt:lpstr>
      <vt:lpstr>Publicity </vt:lpstr>
      <vt:lpstr>Public relations </vt:lpstr>
      <vt:lpstr>Public relation activities</vt:lpstr>
      <vt:lpstr>Major Public Relations Tools</vt:lpstr>
      <vt:lpstr>Press conference </vt:lpstr>
      <vt:lpstr>Development of corporate image </vt:lpstr>
      <vt:lpstr>Corporate social responsibility</vt:lpstr>
      <vt:lpstr>Corporate people</vt:lpstr>
      <vt:lpstr>Newsworthy </vt:lpstr>
      <vt:lpstr>Planning an effective PR campaign</vt:lpstr>
      <vt:lpstr>Steps in Developing Effective Communications</vt:lpstr>
      <vt:lpstr>Measuring PR activities </vt:lpstr>
      <vt:lpstr>PowerPoint Presentation</vt:lpstr>
      <vt:lpstr>PowerPoint Presentation</vt:lpstr>
      <vt:lpstr>PowerPoint Presentation</vt:lpstr>
      <vt:lpstr>Logo</vt:lpstr>
      <vt:lpstr>Mechanism / message of logo</vt:lpstr>
      <vt:lpstr>PowerPoint Presentation</vt:lpstr>
      <vt:lpstr>PowerPoint Presentation</vt:lpstr>
      <vt:lpstr>Exhibitions</vt:lpstr>
      <vt:lpstr>Exhibitions</vt:lpstr>
      <vt:lpstr>Sponsorship</vt:lpstr>
      <vt:lpstr>Sponsorship</vt:lpstr>
      <vt:lpstr> Sales Promotion</vt:lpstr>
      <vt:lpstr>Rapid Growth of Sales Promotion</vt:lpstr>
      <vt:lpstr>Sales Promotion Objectives</vt:lpstr>
      <vt:lpstr>Sales Promotion/ types</vt:lpstr>
      <vt:lpstr>B2C sales promotion </vt:lpstr>
      <vt:lpstr>B2B sales promotion </vt:lpstr>
      <vt:lpstr>Major Consumer Sales Promotion Tools</vt:lpstr>
      <vt:lpstr>PowerPoint Presentation</vt:lpstr>
      <vt:lpstr>PowerPoint Presentation</vt:lpstr>
      <vt:lpstr>Sales promotion alternatives</vt:lpstr>
      <vt:lpstr>Major Trade Sales Promotion Tools</vt:lpstr>
      <vt:lpstr>Major Business Sales Promotion Tools</vt:lpstr>
      <vt:lpstr>Developing the Sales Promotion Program</vt:lpstr>
      <vt:lpstr>Evaluation of sales promotion </vt:lpstr>
      <vt:lpstr>Sales promotion </vt:lpstr>
      <vt:lpstr>Answer guidelines</vt:lpstr>
      <vt:lpstr>PowerPoint Presentation</vt:lpstr>
      <vt:lpstr>Point of sale display ( POS)</vt:lpstr>
      <vt:lpstr>POS materials -Dandy Egyptian Swiss</vt:lpstr>
      <vt:lpstr>PowerPoint Presentation</vt:lpstr>
      <vt:lpstr>Poster </vt:lpstr>
      <vt:lpstr>Dangler </vt:lpstr>
      <vt:lpstr>Dangler </vt:lpstr>
      <vt:lpstr>Flyer </vt:lpstr>
      <vt:lpstr>Shelf talker </vt:lpstr>
      <vt:lpstr>Wobbler </vt:lpstr>
      <vt:lpstr>Flags </vt:lpstr>
      <vt:lpstr>PowerPoint Presentation</vt:lpstr>
      <vt:lpstr>Packaging</vt:lpstr>
      <vt:lpstr>Packaging</vt:lpstr>
      <vt:lpstr> Personal Selling</vt:lpstr>
      <vt:lpstr>Major Steps in Effective Selling </vt:lpstr>
      <vt:lpstr>Advantages of personal selling </vt:lpstr>
      <vt:lpstr>Disadvantages of personal selling </vt:lpstr>
      <vt:lpstr>Direct marketing </vt:lpstr>
      <vt:lpstr>Tools of direct marketing </vt:lpstr>
      <vt:lpstr>Forms of Direct Marketing</vt:lpstr>
      <vt:lpstr>Forms of Direct Marketing</vt:lpstr>
      <vt:lpstr>Forms of Direct Marketing</vt:lpstr>
      <vt:lpstr>Advantages of Direct Marketing</vt:lpstr>
      <vt:lpstr>Disadvantages of direct marketing </vt:lpstr>
      <vt:lpstr>Exam question</vt:lpstr>
      <vt:lpstr>Chapter 8 </vt:lpstr>
      <vt:lpstr>Procter &amp; Gamble’s Advertising  History</vt:lpstr>
      <vt:lpstr>Advertising Execution Techniques</vt:lpstr>
      <vt:lpstr>Rational advertising </vt:lpstr>
      <vt:lpstr>Demonstration </vt:lpstr>
      <vt:lpstr>Emotional advertising </vt:lpstr>
      <vt:lpstr>Fear advertising </vt:lpstr>
      <vt:lpstr>Animation </vt:lpstr>
      <vt:lpstr>Sex advertising </vt:lpstr>
      <vt:lpstr>PowerPoint Presentation</vt:lpstr>
      <vt:lpstr>Factual </vt:lpstr>
      <vt:lpstr>PowerPoint Presentation</vt:lpstr>
      <vt:lpstr>Comparative Advertising</vt:lpstr>
      <vt:lpstr>PowerPoint Presentation</vt:lpstr>
      <vt:lpstr>PowerPoint Presentation</vt:lpstr>
      <vt:lpstr>PowerPoint Presentation</vt:lpstr>
      <vt:lpstr>Animation and Sexual </vt:lpstr>
      <vt:lpstr>PowerPoint Presentation</vt:lpstr>
      <vt:lpstr>Fear </vt:lpstr>
      <vt:lpstr>Volvo ad </vt:lpstr>
      <vt:lpstr>Factual </vt:lpstr>
      <vt:lpstr>Rolex ad </vt:lpstr>
      <vt:lpstr>Animation</vt:lpstr>
      <vt:lpstr>Partnership for a Drug-Free America </vt:lpstr>
      <vt:lpstr>PowerPoint Presentation</vt:lpstr>
      <vt:lpstr>Next Step </vt:lpstr>
      <vt:lpstr>This is also a bit of a comparison ad though for most consumers of this product </vt:lpstr>
      <vt:lpstr>Lifestyles Condoms </vt:lpstr>
      <vt:lpstr>PowerPoint Presentation</vt:lpstr>
      <vt:lpstr>Addressing Smoking Attitudes</vt:lpstr>
      <vt:lpstr>PowerPoint Presentation</vt:lpstr>
      <vt:lpstr>Ashworth appeals </vt:lpstr>
      <vt:lpstr>Lifestyle </vt:lpstr>
      <vt:lpstr>Celebrity endorsement </vt:lpstr>
      <vt:lpstr>Source attractiveness </vt:lpstr>
      <vt:lpstr>Attractive sources are appropriate for image-related products</vt:lpstr>
      <vt:lpstr>Celebrities as communications sources </vt:lpstr>
      <vt:lpstr>Celebrity endorsers </vt:lpstr>
      <vt:lpstr>Celebrity endorsers</vt:lpstr>
      <vt:lpstr>Pepsi and Michael Jackson </vt:lpstr>
      <vt:lpstr>Celebrity endorsement</vt:lpstr>
      <vt:lpstr> Coca-Cola ad</vt:lpstr>
      <vt:lpstr>Coca-Cola ad / Nancy </vt:lpstr>
      <vt:lpstr>PowerPoint Presentation</vt:lpstr>
      <vt:lpstr>Benetton ad </vt:lpstr>
      <vt:lpstr>Endorser Traits</vt:lpstr>
      <vt:lpstr>PowerPoint Presentation</vt:lpstr>
      <vt:lpstr>Esso (now Exxon)</vt:lpstr>
      <vt:lpstr>Media scheduling patterns</vt:lpstr>
      <vt:lpstr>Evaluating Advertising</vt:lpstr>
      <vt:lpstr>Evaluating Advertising</vt:lpstr>
      <vt:lpstr> Developing the advertising campaign</vt:lpstr>
      <vt:lpstr>Types of media available</vt:lpstr>
      <vt:lpstr>Television</vt:lpstr>
      <vt:lpstr>Magazine</vt:lpstr>
      <vt:lpstr>Newspaper</vt:lpstr>
      <vt:lpstr>Outdoor</vt:lpstr>
      <vt:lpstr>Radio</vt:lpstr>
      <vt:lpstr>PowerPoint Presentation</vt:lpstr>
      <vt:lpstr>Media Selection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raafat youssef</dc:creator>
  <cp:lastModifiedBy>raafat youssef</cp:lastModifiedBy>
  <cp:revision>1</cp:revision>
  <dcterms:created xsi:type="dcterms:W3CDTF">2023-09-01T15:40:02Z</dcterms:created>
  <dcterms:modified xsi:type="dcterms:W3CDTF">2023-09-01T15:40:28Z</dcterms:modified>
</cp:coreProperties>
</file>