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5.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61"/>
  </p:notesMasterIdLst>
  <p:sldIdLst>
    <p:sldId id="355" r:id="rId3"/>
    <p:sldId id="356" r:id="rId4"/>
    <p:sldId id="257" r:id="rId5"/>
    <p:sldId id="351" r:id="rId6"/>
    <p:sldId id="349" r:id="rId7"/>
    <p:sldId id="350" r:id="rId8"/>
    <p:sldId id="258" r:id="rId9"/>
    <p:sldId id="583" r:id="rId10"/>
    <p:sldId id="332" r:id="rId11"/>
    <p:sldId id="259" r:id="rId12"/>
    <p:sldId id="352" r:id="rId13"/>
    <p:sldId id="260" r:id="rId14"/>
    <p:sldId id="262" r:id="rId15"/>
    <p:sldId id="263" r:id="rId16"/>
    <p:sldId id="264" r:id="rId17"/>
    <p:sldId id="269" r:id="rId18"/>
    <p:sldId id="270" r:id="rId19"/>
    <p:sldId id="273" r:id="rId20"/>
    <p:sldId id="578" r:id="rId21"/>
    <p:sldId id="582" r:id="rId22"/>
    <p:sldId id="579" r:id="rId23"/>
    <p:sldId id="276" r:id="rId24"/>
    <p:sldId id="336" r:id="rId25"/>
    <p:sldId id="278" r:id="rId26"/>
    <p:sldId id="344" r:id="rId27"/>
    <p:sldId id="286" r:id="rId28"/>
    <p:sldId id="280" r:id="rId29"/>
    <p:sldId id="281" r:id="rId30"/>
    <p:sldId id="282" r:id="rId31"/>
    <p:sldId id="283" r:id="rId32"/>
    <p:sldId id="285" r:id="rId33"/>
    <p:sldId id="279" r:id="rId34"/>
    <p:sldId id="287" r:id="rId35"/>
    <p:sldId id="290" r:id="rId36"/>
    <p:sldId id="289" r:id="rId37"/>
    <p:sldId id="291" r:id="rId38"/>
    <p:sldId id="353" r:id="rId39"/>
    <p:sldId id="559" r:id="rId40"/>
    <p:sldId id="580" r:id="rId41"/>
    <p:sldId id="560" r:id="rId42"/>
    <p:sldId id="561" r:id="rId43"/>
    <p:sldId id="562" r:id="rId44"/>
    <p:sldId id="563" r:id="rId45"/>
    <p:sldId id="564" r:id="rId46"/>
    <p:sldId id="565" r:id="rId47"/>
    <p:sldId id="566" r:id="rId48"/>
    <p:sldId id="567" r:id="rId49"/>
    <p:sldId id="568" r:id="rId50"/>
    <p:sldId id="569" r:id="rId51"/>
    <p:sldId id="570" r:id="rId52"/>
    <p:sldId id="571" r:id="rId53"/>
    <p:sldId id="572" r:id="rId54"/>
    <p:sldId id="573" r:id="rId55"/>
    <p:sldId id="574" r:id="rId56"/>
    <p:sldId id="575" r:id="rId57"/>
    <p:sldId id="576" r:id="rId58"/>
    <p:sldId id="577" r:id="rId59"/>
    <p:sldId id="58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BC3C2-A2D2-4AC9-BE80-1E5ACB0FBBCC}" type="doc">
      <dgm:prSet loTypeId="urn:microsoft.com/office/officeart/2005/8/layout/cycle8" loCatId="cycle" qsTypeId="urn:microsoft.com/office/officeart/2005/8/quickstyle/3d1" qsCatId="3D" csTypeId="urn:microsoft.com/office/officeart/2005/8/colors/colorful4" csCatId="colorful" phldr="1"/>
      <dgm:spPr/>
    </dgm:pt>
    <dgm:pt modelId="{F05B6546-A9FE-4832-AA0A-101E126865E4}">
      <dgm:prSet phldrT="[Text]" custT="1"/>
      <dgm:spPr/>
      <dgm:t>
        <a:bodyPr/>
        <a:lstStyle/>
        <a:p>
          <a:r>
            <a:rPr lang="en-US" sz="3600" b="1" kern="1200" dirty="0" smtClean="0">
              <a:effectLst>
                <a:outerShdw blurRad="38100" dist="38100" dir="2700000" algn="tl">
                  <a:srgbClr val="000000">
                    <a:alpha val="43137"/>
                  </a:srgbClr>
                </a:outerShdw>
              </a:effectLst>
              <a:latin typeface="+mj-lt"/>
              <a:ea typeface="+mj-ea"/>
              <a:cs typeface="AL-Mateen" pitchFamily="2" charset="-78"/>
            </a:rPr>
            <a:t>A</a:t>
          </a:r>
        </a:p>
        <a:p>
          <a:r>
            <a:rPr lang="en-US" sz="2800" b="1" kern="1200" dirty="0" smtClean="0">
              <a:effectLst>
                <a:outerShdw blurRad="38100" dist="38100" dir="2700000" algn="tl">
                  <a:srgbClr val="000000">
                    <a:alpha val="43137"/>
                  </a:srgbClr>
                </a:outerShdw>
              </a:effectLst>
              <a:latin typeface="+mj-lt"/>
              <a:ea typeface="+mj-ea"/>
              <a:cs typeface="AL-Mateen" pitchFamily="2" charset="-78"/>
            </a:rPr>
            <a:t>(Attitudes)</a:t>
          </a:r>
          <a:endParaRPr lang="en-US" sz="2000" kern="1200" dirty="0"/>
        </a:p>
      </dgm:t>
    </dgm:pt>
    <dgm:pt modelId="{9EB71389-1532-404F-9F35-E90128F9EF15}" type="parTrans" cxnId="{E645112C-E6AC-4672-A32E-84E84586A4A3}">
      <dgm:prSet/>
      <dgm:spPr/>
      <dgm:t>
        <a:bodyPr/>
        <a:lstStyle/>
        <a:p>
          <a:endParaRPr lang="en-US"/>
        </a:p>
      </dgm:t>
    </dgm:pt>
    <dgm:pt modelId="{3F480B6A-9775-4078-9445-78AC50D76282}" type="sibTrans" cxnId="{E645112C-E6AC-4672-A32E-84E84586A4A3}">
      <dgm:prSet/>
      <dgm:spPr/>
      <dgm:t>
        <a:bodyPr/>
        <a:lstStyle/>
        <a:p>
          <a:endParaRPr lang="en-US"/>
        </a:p>
      </dgm:t>
    </dgm:pt>
    <dgm:pt modelId="{0CF841BA-00C3-447F-AFF4-453742DA4170}">
      <dgm:prSet phldrT="[Text]" custT="1"/>
      <dgm:spPr/>
      <dgm:t>
        <a:bodyPr/>
        <a:lstStyle/>
        <a:p>
          <a:r>
            <a:rPr lang="en-US" sz="3600" b="1" kern="1200" dirty="0" smtClean="0">
              <a:effectLst>
                <a:outerShdw blurRad="38100" dist="38100" dir="2700000" algn="tl">
                  <a:srgbClr val="000000">
                    <a:alpha val="43137"/>
                  </a:srgbClr>
                </a:outerShdw>
              </a:effectLst>
              <a:latin typeface="+mj-lt"/>
              <a:ea typeface="+mj-ea"/>
              <a:cs typeface="AL-Mateen" pitchFamily="2" charset="-78"/>
            </a:rPr>
            <a:t>S</a:t>
          </a:r>
        </a:p>
        <a:p>
          <a:r>
            <a:rPr lang="en-US" sz="3600" b="1" kern="1200" dirty="0" smtClean="0">
              <a:effectLst>
                <a:outerShdw blurRad="38100" dist="38100" dir="2700000" algn="tl">
                  <a:srgbClr val="000000">
                    <a:alpha val="43137"/>
                  </a:srgbClr>
                </a:outerShdw>
              </a:effectLst>
              <a:latin typeface="+mj-lt"/>
              <a:ea typeface="+mj-ea"/>
              <a:cs typeface="AL-Mateen" pitchFamily="2" charset="-78"/>
            </a:rPr>
            <a:t>(Skills)</a:t>
          </a:r>
          <a:endParaRPr lang="en-US" sz="3600" b="1" kern="1200" dirty="0">
            <a:effectLst>
              <a:outerShdw blurRad="38100" dist="38100" dir="2700000" algn="tl">
                <a:srgbClr val="000000">
                  <a:alpha val="43137"/>
                </a:srgbClr>
              </a:outerShdw>
            </a:effectLst>
            <a:latin typeface="+mj-lt"/>
            <a:ea typeface="+mj-ea"/>
            <a:cs typeface="AL-Mateen" pitchFamily="2" charset="-78"/>
          </a:endParaRPr>
        </a:p>
      </dgm:t>
    </dgm:pt>
    <dgm:pt modelId="{ECBEB7A6-9A05-44A6-A266-8CB1CD1BA122}" type="parTrans" cxnId="{37D87E19-5AA2-455C-B6D2-C4F4E31A1545}">
      <dgm:prSet/>
      <dgm:spPr/>
      <dgm:t>
        <a:bodyPr/>
        <a:lstStyle/>
        <a:p>
          <a:endParaRPr lang="en-US"/>
        </a:p>
      </dgm:t>
    </dgm:pt>
    <dgm:pt modelId="{E449B34C-2DFE-4B63-8CA9-5C1ABDC2AD59}" type="sibTrans" cxnId="{37D87E19-5AA2-455C-B6D2-C4F4E31A1545}">
      <dgm:prSet/>
      <dgm:spPr/>
      <dgm:t>
        <a:bodyPr/>
        <a:lstStyle/>
        <a:p>
          <a:endParaRPr lang="en-US"/>
        </a:p>
      </dgm:t>
    </dgm:pt>
    <dgm:pt modelId="{556BCCB9-92F3-49E5-A327-600E1DF352EA}">
      <dgm:prSet phldrT="[Text]" custT="1"/>
      <dgm:spPr/>
      <dgm:t>
        <a:bodyPr/>
        <a:lstStyle/>
        <a:p>
          <a:r>
            <a:rPr lang="en-US" sz="4800" b="1" kern="1200" dirty="0" smtClean="0">
              <a:effectLst>
                <a:outerShdw blurRad="38100" dist="38100" dir="2700000" algn="tl">
                  <a:srgbClr val="000000">
                    <a:alpha val="43137"/>
                  </a:srgbClr>
                </a:outerShdw>
              </a:effectLst>
              <a:latin typeface="+mj-lt"/>
              <a:ea typeface="+mj-ea"/>
              <a:cs typeface="AL-Mateen" pitchFamily="2" charset="-78"/>
            </a:rPr>
            <a:t>K</a:t>
          </a:r>
        </a:p>
        <a:p>
          <a:r>
            <a:rPr lang="en-US" sz="2400" b="1" kern="1200" dirty="0" smtClean="0">
              <a:effectLst>
                <a:outerShdw blurRad="38100" dist="38100" dir="2700000" algn="tl">
                  <a:srgbClr val="000000">
                    <a:alpha val="43137"/>
                  </a:srgbClr>
                </a:outerShdw>
              </a:effectLst>
              <a:latin typeface="+mj-lt"/>
              <a:ea typeface="+mj-ea"/>
              <a:cs typeface="AL-Mateen" pitchFamily="2" charset="-78"/>
            </a:rPr>
            <a:t>(</a:t>
          </a:r>
          <a:r>
            <a:rPr lang="en-US" sz="2000" b="1" kern="1200" dirty="0" smtClean="0">
              <a:effectLst>
                <a:outerShdw blurRad="38100" dist="38100" dir="2700000" algn="tl">
                  <a:srgbClr val="000000">
                    <a:alpha val="43137"/>
                  </a:srgbClr>
                </a:outerShdw>
              </a:effectLst>
              <a:latin typeface="+mj-lt"/>
              <a:ea typeface="+mj-ea"/>
              <a:cs typeface="AL-Mateen" pitchFamily="2" charset="-78"/>
            </a:rPr>
            <a:t>Knowledge)</a:t>
          </a:r>
          <a:endParaRPr lang="en-US" sz="1600" kern="1200" dirty="0"/>
        </a:p>
      </dgm:t>
    </dgm:pt>
    <dgm:pt modelId="{EA9B2591-4FA4-4F6C-AAFC-CC5E606F07FA}" type="parTrans" cxnId="{1700E4CD-D568-43F7-A075-31758DF9837C}">
      <dgm:prSet/>
      <dgm:spPr/>
      <dgm:t>
        <a:bodyPr/>
        <a:lstStyle/>
        <a:p>
          <a:endParaRPr lang="en-US"/>
        </a:p>
      </dgm:t>
    </dgm:pt>
    <dgm:pt modelId="{7D3451A3-7975-4345-BFBD-C11AB24446F3}" type="sibTrans" cxnId="{1700E4CD-D568-43F7-A075-31758DF9837C}">
      <dgm:prSet/>
      <dgm:spPr/>
      <dgm:t>
        <a:bodyPr/>
        <a:lstStyle/>
        <a:p>
          <a:endParaRPr lang="en-US"/>
        </a:p>
      </dgm:t>
    </dgm:pt>
    <dgm:pt modelId="{02D6533E-FC51-406B-99A5-B121B2BB9B74}" type="pres">
      <dgm:prSet presAssocID="{A1FBC3C2-A2D2-4AC9-BE80-1E5ACB0FBBCC}" presName="compositeShape" presStyleCnt="0">
        <dgm:presLayoutVars>
          <dgm:chMax val="7"/>
          <dgm:dir/>
          <dgm:resizeHandles val="exact"/>
        </dgm:presLayoutVars>
      </dgm:prSet>
      <dgm:spPr/>
    </dgm:pt>
    <dgm:pt modelId="{0E1C841B-17DB-4177-B30D-56E3CF0A0F61}" type="pres">
      <dgm:prSet presAssocID="{A1FBC3C2-A2D2-4AC9-BE80-1E5ACB0FBBCC}" presName="wedge1" presStyleLbl="node1" presStyleIdx="0" presStyleCnt="3" custScaleX="100182"/>
      <dgm:spPr/>
      <dgm:t>
        <a:bodyPr/>
        <a:lstStyle/>
        <a:p>
          <a:endParaRPr lang="en-US"/>
        </a:p>
      </dgm:t>
    </dgm:pt>
    <dgm:pt modelId="{92B6C830-8A1A-42BA-8CD1-4D68E34B93B8}" type="pres">
      <dgm:prSet presAssocID="{A1FBC3C2-A2D2-4AC9-BE80-1E5ACB0FBBCC}" presName="dummy1a" presStyleCnt="0"/>
      <dgm:spPr/>
    </dgm:pt>
    <dgm:pt modelId="{A6E59947-49FD-45C3-B0B4-1627C61A5F11}" type="pres">
      <dgm:prSet presAssocID="{A1FBC3C2-A2D2-4AC9-BE80-1E5ACB0FBBCC}" presName="dummy1b" presStyleCnt="0"/>
      <dgm:spPr/>
    </dgm:pt>
    <dgm:pt modelId="{AB274014-DE35-41CA-BD65-B38E6DCAE378}" type="pres">
      <dgm:prSet presAssocID="{A1FBC3C2-A2D2-4AC9-BE80-1E5ACB0FBBCC}" presName="wedge1Tx" presStyleLbl="node1" presStyleIdx="0" presStyleCnt="3">
        <dgm:presLayoutVars>
          <dgm:chMax val="0"/>
          <dgm:chPref val="0"/>
          <dgm:bulletEnabled val="1"/>
        </dgm:presLayoutVars>
      </dgm:prSet>
      <dgm:spPr/>
      <dgm:t>
        <a:bodyPr/>
        <a:lstStyle/>
        <a:p>
          <a:endParaRPr lang="en-US"/>
        </a:p>
      </dgm:t>
    </dgm:pt>
    <dgm:pt modelId="{24310AB3-C709-4986-96CB-2107511F376A}" type="pres">
      <dgm:prSet presAssocID="{A1FBC3C2-A2D2-4AC9-BE80-1E5ACB0FBBCC}" presName="wedge2" presStyleLbl="node1" presStyleIdx="1" presStyleCnt="3" custScaleX="104301" custScaleY="100644"/>
      <dgm:spPr/>
      <dgm:t>
        <a:bodyPr/>
        <a:lstStyle/>
        <a:p>
          <a:endParaRPr lang="en-US"/>
        </a:p>
      </dgm:t>
    </dgm:pt>
    <dgm:pt modelId="{0BFDD915-6B5A-4E44-AAA0-A4D2A60C0586}" type="pres">
      <dgm:prSet presAssocID="{A1FBC3C2-A2D2-4AC9-BE80-1E5ACB0FBBCC}" presName="dummy2a" presStyleCnt="0"/>
      <dgm:spPr/>
    </dgm:pt>
    <dgm:pt modelId="{8DD7D9A5-5870-4F8B-BB71-D39786954A07}" type="pres">
      <dgm:prSet presAssocID="{A1FBC3C2-A2D2-4AC9-BE80-1E5ACB0FBBCC}" presName="dummy2b" presStyleCnt="0"/>
      <dgm:spPr/>
    </dgm:pt>
    <dgm:pt modelId="{EBE9A255-83CE-4A6E-B638-8B466E8BC6FE}" type="pres">
      <dgm:prSet presAssocID="{A1FBC3C2-A2D2-4AC9-BE80-1E5ACB0FBBCC}" presName="wedge2Tx" presStyleLbl="node1" presStyleIdx="1" presStyleCnt="3">
        <dgm:presLayoutVars>
          <dgm:chMax val="0"/>
          <dgm:chPref val="0"/>
          <dgm:bulletEnabled val="1"/>
        </dgm:presLayoutVars>
      </dgm:prSet>
      <dgm:spPr/>
      <dgm:t>
        <a:bodyPr/>
        <a:lstStyle/>
        <a:p>
          <a:endParaRPr lang="en-US"/>
        </a:p>
      </dgm:t>
    </dgm:pt>
    <dgm:pt modelId="{57A7D681-5132-42C9-ADC5-37E822D4F581}" type="pres">
      <dgm:prSet presAssocID="{A1FBC3C2-A2D2-4AC9-BE80-1E5ACB0FBBCC}" presName="wedge3" presStyleLbl="node1" presStyleIdx="2" presStyleCnt="3"/>
      <dgm:spPr/>
      <dgm:t>
        <a:bodyPr/>
        <a:lstStyle/>
        <a:p>
          <a:endParaRPr lang="en-US"/>
        </a:p>
      </dgm:t>
    </dgm:pt>
    <dgm:pt modelId="{DBFD9DCE-D034-4A17-B2B4-3CF2343E9628}" type="pres">
      <dgm:prSet presAssocID="{A1FBC3C2-A2D2-4AC9-BE80-1E5ACB0FBBCC}" presName="dummy3a" presStyleCnt="0"/>
      <dgm:spPr/>
    </dgm:pt>
    <dgm:pt modelId="{06374BA2-D4D9-4E13-B345-8BC5C61B4A95}" type="pres">
      <dgm:prSet presAssocID="{A1FBC3C2-A2D2-4AC9-BE80-1E5ACB0FBBCC}" presName="dummy3b" presStyleCnt="0"/>
      <dgm:spPr/>
    </dgm:pt>
    <dgm:pt modelId="{91488B08-C373-4923-8FE6-B7C4B0995D7D}" type="pres">
      <dgm:prSet presAssocID="{A1FBC3C2-A2D2-4AC9-BE80-1E5ACB0FBBCC}" presName="wedge3Tx" presStyleLbl="node1" presStyleIdx="2" presStyleCnt="3">
        <dgm:presLayoutVars>
          <dgm:chMax val="0"/>
          <dgm:chPref val="0"/>
          <dgm:bulletEnabled val="1"/>
        </dgm:presLayoutVars>
      </dgm:prSet>
      <dgm:spPr/>
      <dgm:t>
        <a:bodyPr/>
        <a:lstStyle/>
        <a:p>
          <a:endParaRPr lang="en-US"/>
        </a:p>
      </dgm:t>
    </dgm:pt>
    <dgm:pt modelId="{9F9BAD83-3E94-41C9-AD0D-4C7402093DE8}" type="pres">
      <dgm:prSet presAssocID="{3F480B6A-9775-4078-9445-78AC50D76282}" presName="arrowWedge1" presStyleLbl="fgSibTrans2D1" presStyleIdx="0" presStyleCnt="3"/>
      <dgm:spPr/>
    </dgm:pt>
    <dgm:pt modelId="{A727E9F0-F78E-402A-A100-EB4BC2DAFB45}" type="pres">
      <dgm:prSet presAssocID="{E449B34C-2DFE-4B63-8CA9-5C1ABDC2AD59}" presName="arrowWedge2" presStyleLbl="fgSibTrans2D1" presStyleIdx="1" presStyleCnt="3" custScaleX="90980" custScaleY="88641" custLinFactNeighborX="-1003" custLinFactNeighborY="-813"/>
      <dgm:spPr/>
    </dgm:pt>
    <dgm:pt modelId="{B13B928B-4228-4D02-B2B1-68D7A4CBAF31}" type="pres">
      <dgm:prSet presAssocID="{7D3451A3-7975-4345-BFBD-C11AB24446F3}" presName="arrowWedge3" presStyleLbl="fgSibTrans2D1" presStyleIdx="2" presStyleCnt="3"/>
      <dgm:spPr/>
    </dgm:pt>
  </dgm:ptLst>
  <dgm:cxnLst>
    <dgm:cxn modelId="{F5694E96-4FD8-42C0-9E49-CE1E7F71EC16}" type="presOf" srcId="{F05B6546-A9FE-4832-AA0A-101E126865E4}" destId="{0E1C841B-17DB-4177-B30D-56E3CF0A0F61}" srcOrd="0" destOrd="0" presId="urn:microsoft.com/office/officeart/2005/8/layout/cycle8"/>
    <dgm:cxn modelId="{3C0778DD-F125-44F5-BEC4-4E79CC308C45}" type="presOf" srcId="{0CF841BA-00C3-447F-AFF4-453742DA4170}" destId="{EBE9A255-83CE-4A6E-B638-8B466E8BC6FE}" srcOrd="1" destOrd="0" presId="urn:microsoft.com/office/officeart/2005/8/layout/cycle8"/>
    <dgm:cxn modelId="{CAE27A3C-5810-49CD-B3AF-11B3F7F68389}" type="presOf" srcId="{556BCCB9-92F3-49E5-A327-600E1DF352EA}" destId="{57A7D681-5132-42C9-ADC5-37E822D4F581}" srcOrd="0" destOrd="0" presId="urn:microsoft.com/office/officeart/2005/8/layout/cycle8"/>
    <dgm:cxn modelId="{F214DB4E-FE01-4D85-86B1-94DAEF613F18}" type="presOf" srcId="{A1FBC3C2-A2D2-4AC9-BE80-1E5ACB0FBBCC}" destId="{02D6533E-FC51-406B-99A5-B121B2BB9B74}" srcOrd="0" destOrd="0" presId="urn:microsoft.com/office/officeart/2005/8/layout/cycle8"/>
    <dgm:cxn modelId="{DDE8F948-409A-4A47-A9A3-98B078351DF7}" type="presOf" srcId="{F05B6546-A9FE-4832-AA0A-101E126865E4}" destId="{AB274014-DE35-41CA-BD65-B38E6DCAE378}" srcOrd="1" destOrd="0" presId="urn:microsoft.com/office/officeart/2005/8/layout/cycle8"/>
    <dgm:cxn modelId="{37D87E19-5AA2-455C-B6D2-C4F4E31A1545}" srcId="{A1FBC3C2-A2D2-4AC9-BE80-1E5ACB0FBBCC}" destId="{0CF841BA-00C3-447F-AFF4-453742DA4170}" srcOrd="1" destOrd="0" parTransId="{ECBEB7A6-9A05-44A6-A266-8CB1CD1BA122}" sibTransId="{E449B34C-2DFE-4B63-8CA9-5C1ABDC2AD59}"/>
    <dgm:cxn modelId="{71C4DA73-C429-42A3-977D-F0147A6E5368}" type="presOf" srcId="{556BCCB9-92F3-49E5-A327-600E1DF352EA}" destId="{91488B08-C373-4923-8FE6-B7C4B0995D7D}" srcOrd="1" destOrd="0" presId="urn:microsoft.com/office/officeart/2005/8/layout/cycle8"/>
    <dgm:cxn modelId="{27586D2A-FDC6-46BE-BA32-841F67EAC723}" type="presOf" srcId="{0CF841BA-00C3-447F-AFF4-453742DA4170}" destId="{24310AB3-C709-4986-96CB-2107511F376A}" srcOrd="0" destOrd="0" presId="urn:microsoft.com/office/officeart/2005/8/layout/cycle8"/>
    <dgm:cxn modelId="{E645112C-E6AC-4672-A32E-84E84586A4A3}" srcId="{A1FBC3C2-A2D2-4AC9-BE80-1E5ACB0FBBCC}" destId="{F05B6546-A9FE-4832-AA0A-101E126865E4}" srcOrd="0" destOrd="0" parTransId="{9EB71389-1532-404F-9F35-E90128F9EF15}" sibTransId="{3F480B6A-9775-4078-9445-78AC50D76282}"/>
    <dgm:cxn modelId="{1700E4CD-D568-43F7-A075-31758DF9837C}" srcId="{A1FBC3C2-A2D2-4AC9-BE80-1E5ACB0FBBCC}" destId="{556BCCB9-92F3-49E5-A327-600E1DF352EA}" srcOrd="2" destOrd="0" parTransId="{EA9B2591-4FA4-4F6C-AAFC-CC5E606F07FA}" sibTransId="{7D3451A3-7975-4345-BFBD-C11AB24446F3}"/>
    <dgm:cxn modelId="{C9978285-0F48-4651-A69F-DDDB23B7B7C7}" type="presParOf" srcId="{02D6533E-FC51-406B-99A5-B121B2BB9B74}" destId="{0E1C841B-17DB-4177-B30D-56E3CF0A0F61}" srcOrd="0" destOrd="0" presId="urn:microsoft.com/office/officeart/2005/8/layout/cycle8"/>
    <dgm:cxn modelId="{D6EC37D5-ADCE-45CE-8A30-9569D3328C80}" type="presParOf" srcId="{02D6533E-FC51-406B-99A5-B121B2BB9B74}" destId="{92B6C830-8A1A-42BA-8CD1-4D68E34B93B8}" srcOrd="1" destOrd="0" presId="urn:microsoft.com/office/officeart/2005/8/layout/cycle8"/>
    <dgm:cxn modelId="{4B926D2B-D585-4EC0-96DE-282603051619}" type="presParOf" srcId="{02D6533E-FC51-406B-99A5-B121B2BB9B74}" destId="{A6E59947-49FD-45C3-B0B4-1627C61A5F11}" srcOrd="2" destOrd="0" presId="urn:microsoft.com/office/officeart/2005/8/layout/cycle8"/>
    <dgm:cxn modelId="{270CADCF-397A-4CB8-A42E-63CE93D50D72}" type="presParOf" srcId="{02D6533E-FC51-406B-99A5-B121B2BB9B74}" destId="{AB274014-DE35-41CA-BD65-B38E6DCAE378}" srcOrd="3" destOrd="0" presId="urn:microsoft.com/office/officeart/2005/8/layout/cycle8"/>
    <dgm:cxn modelId="{C2A27544-1C8C-4CFF-AE3C-B09CF92387F1}" type="presParOf" srcId="{02D6533E-FC51-406B-99A5-B121B2BB9B74}" destId="{24310AB3-C709-4986-96CB-2107511F376A}" srcOrd="4" destOrd="0" presId="urn:microsoft.com/office/officeart/2005/8/layout/cycle8"/>
    <dgm:cxn modelId="{7A5AECFB-D898-4E46-BD8A-6B3F86C2B2AE}" type="presParOf" srcId="{02D6533E-FC51-406B-99A5-B121B2BB9B74}" destId="{0BFDD915-6B5A-4E44-AAA0-A4D2A60C0586}" srcOrd="5" destOrd="0" presId="urn:microsoft.com/office/officeart/2005/8/layout/cycle8"/>
    <dgm:cxn modelId="{1192CACB-CBF6-4FAD-AAA8-3B5DEADF33F0}" type="presParOf" srcId="{02D6533E-FC51-406B-99A5-B121B2BB9B74}" destId="{8DD7D9A5-5870-4F8B-BB71-D39786954A07}" srcOrd="6" destOrd="0" presId="urn:microsoft.com/office/officeart/2005/8/layout/cycle8"/>
    <dgm:cxn modelId="{3E5266E8-3A52-47A3-9086-105F910C44FC}" type="presParOf" srcId="{02D6533E-FC51-406B-99A5-B121B2BB9B74}" destId="{EBE9A255-83CE-4A6E-B638-8B466E8BC6FE}" srcOrd="7" destOrd="0" presId="urn:microsoft.com/office/officeart/2005/8/layout/cycle8"/>
    <dgm:cxn modelId="{012291EA-56D3-4434-B25C-3B898A860A82}" type="presParOf" srcId="{02D6533E-FC51-406B-99A5-B121B2BB9B74}" destId="{57A7D681-5132-42C9-ADC5-37E822D4F581}" srcOrd="8" destOrd="0" presId="urn:microsoft.com/office/officeart/2005/8/layout/cycle8"/>
    <dgm:cxn modelId="{6587C329-5B24-4CBD-9581-69DF24452C46}" type="presParOf" srcId="{02D6533E-FC51-406B-99A5-B121B2BB9B74}" destId="{DBFD9DCE-D034-4A17-B2B4-3CF2343E9628}" srcOrd="9" destOrd="0" presId="urn:microsoft.com/office/officeart/2005/8/layout/cycle8"/>
    <dgm:cxn modelId="{1949DDBF-E1A2-4A62-90A9-99216A6283C2}" type="presParOf" srcId="{02D6533E-FC51-406B-99A5-B121B2BB9B74}" destId="{06374BA2-D4D9-4E13-B345-8BC5C61B4A95}" srcOrd="10" destOrd="0" presId="urn:microsoft.com/office/officeart/2005/8/layout/cycle8"/>
    <dgm:cxn modelId="{C34D8F32-BBCF-4DA9-8E89-DC305C991DFB}" type="presParOf" srcId="{02D6533E-FC51-406B-99A5-B121B2BB9B74}" destId="{91488B08-C373-4923-8FE6-B7C4B0995D7D}" srcOrd="11" destOrd="0" presId="urn:microsoft.com/office/officeart/2005/8/layout/cycle8"/>
    <dgm:cxn modelId="{8393A568-3E7F-4465-B5FD-738D0A478138}" type="presParOf" srcId="{02D6533E-FC51-406B-99A5-B121B2BB9B74}" destId="{9F9BAD83-3E94-41C9-AD0D-4C7402093DE8}" srcOrd="12" destOrd="0" presId="urn:microsoft.com/office/officeart/2005/8/layout/cycle8"/>
    <dgm:cxn modelId="{EAE1B8E5-442A-4E50-9641-A2E2778B897D}" type="presParOf" srcId="{02D6533E-FC51-406B-99A5-B121B2BB9B74}" destId="{A727E9F0-F78E-402A-A100-EB4BC2DAFB45}" srcOrd="13" destOrd="0" presId="urn:microsoft.com/office/officeart/2005/8/layout/cycle8"/>
    <dgm:cxn modelId="{81656C72-A68E-4FBF-8CF8-8259D1BC1A23}" type="presParOf" srcId="{02D6533E-FC51-406B-99A5-B121B2BB9B74}" destId="{B13B928B-4228-4D02-B2B1-68D7A4CBAF3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BC3C2-A2D2-4AC9-BE80-1E5ACB0FBBCC}" type="doc">
      <dgm:prSet loTypeId="urn:microsoft.com/office/officeart/2005/8/layout/cycle8" loCatId="cycle" qsTypeId="urn:microsoft.com/office/officeart/2005/8/quickstyle/3d1" qsCatId="3D" csTypeId="urn:microsoft.com/office/officeart/2005/8/colors/colorful4" csCatId="colorful" phldr="1"/>
      <dgm:spPr/>
    </dgm:pt>
    <dgm:pt modelId="{F05B6546-A9FE-4832-AA0A-101E126865E4}">
      <dgm:prSet phldrT="[Text]" custT="1"/>
      <dgm:spPr/>
      <dgm:t>
        <a:bodyPr/>
        <a:lstStyle/>
        <a:p>
          <a:r>
            <a:rPr lang="en-US" sz="3600" b="1" kern="1200" dirty="0" smtClean="0">
              <a:effectLst>
                <a:outerShdw blurRad="38100" dist="38100" dir="2700000" algn="tl">
                  <a:srgbClr val="000000">
                    <a:alpha val="43137"/>
                  </a:srgbClr>
                </a:outerShdw>
              </a:effectLst>
              <a:latin typeface="+mj-lt"/>
              <a:ea typeface="+mj-ea"/>
              <a:cs typeface="AL-Mateen" pitchFamily="2" charset="-78"/>
            </a:rPr>
            <a:t>A</a:t>
          </a:r>
        </a:p>
        <a:p>
          <a:r>
            <a:rPr lang="en-US" sz="2800" b="1" kern="1200" dirty="0" smtClean="0">
              <a:effectLst>
                <a:outerShdw blurRad="38100" dist="38100" dir="2700000" algn="tl">
                  <a:srgbClr val="000000">
                    <a:alpha val="43137"/>
                  </a:srgbClr>
                </a:outerShdw>
              </a:effectLst>
              <a:latin typeface="+mj-lt"/>
              <a:ea typeface="+mj-ea"/>
              <a:cs typeface="AL-Mateen" pitchFamily="2" charset="-78"/>
            </a:rPr>
            <a:t>(Attitudes)</a:t>
          </a:r>
          <a:endParaRPr lang="en-US" sz="2000" kern="1200" dirty="0"/>
        </a:p>
      </dgm:t>
    </dgm:pt>
    <dgm:pt modelId="{9EB71389-1532-404F-9F35-E90128F9EF15}" type="parTrans" cxnId="{E645112C-E6AC-4672-A32E-84E84586A4A3}">
      <dgm:prSet/>
      <dgm:spPr/>
      <dgm:t>
        <a:bodyPr/>
        <a:lstStyle/>
        <a:p>
          <a:endParaRPr lang="en-US"/>
        </a:p>
      </dgm:t>
    </dgm:pt>
    <dgm:pt modelId="{3F480B6A-9775-4078-9445-78AC50D76282}" type="sibTrans" cxnId="{E645112C-E6AC-4672-A32E-84E84586A4A3}">
      <dgm:prSet/>
      <dgm:spPr/>
      <dgm:t>
        <a:bodyPr/>
        <a:lstStyle/>
        <a:p>
          <a:endParaRPr lang="en-US"/>
        </a:p>
      </dgm:t>
    </dgm:pt>
    <dgm:pt modelId="{0CF841BA-00C3-447F-AFF4-453742DA4170}">
      <dgm:prSet phldrT="[Text]" custT="1"/>
      <dgm:spPr/>
      <dgm:t>
        <a:bodyPr/>
        <a:lstStyle/>
        <a:p>
          <a:r>
            <a:rPr lang="en-US" sz="3600" b="1" kern="1200" dirty="0" smtClean="0">
              <a:effectLst>
                <a:outerShdw blurRad="38100" dist="38100" dir="2700000" algn="tl">
                  <a:srgbClr val="000000">
                    <a:alpha val="43137"/>
                  </a:srgbClr>
                </a:outerShdw>
              </a:effectLst>
              <a:latin typeface="+mj-lt"/>
              <a:ea typeface="+mj-ea"/>
              <a:cs typeface="AL-Mateen" pitchFamily="2" charset="-78"/>
            </a:rPr>
            <a:t>S</a:t>
          </a:r>
        </a:p>
        <a:p>
          <a:r>
            <a:rPr lang="en-US" sz="3600" b="1" kern="1200" dirty="0" smtClean="0">
              <a:effectLst>
                <a:outerShdw blurRad="38100" dist="38100" dir="2700000" algn="tl">
                  <a:srgbClr val="000000">
                    <a:alpha val="43137"/>
                  </a:srgbClr>
                </a:outerShdw>
              </a:effectLst>
              <a:latin typeface="+mj-lt"/>
              <a:ea typeface="+mj-ea"/>
              <a:cs typeface="AL-Mateen" pitchFamily="2" charset="-78"/>
            </a:rPr>
            <a:t>(Skills)</a:t>
          </a:r>
          <a:endParaRPr lang="en-US" sz="3600" b="1" kern="1200" dirty="0">
            <a:effectLst>
              <a:outerShdw blurRad="38100" dist="38100" dir="2700000" algn="tl">
                <a:srgbClr val="000000">
                  <a:alpha val="43137"/>
                </a:srgbClr>
              </a:outerShdw>
            </a:effectLst>
            <a:latin typeface="+mj-lt"/>
            <a:ea typeface="+mj-ea"/>
            <a:cs typeface="AL-Mateen" pitchFamily="2" charset="-78"/>
          </a:endParaRPr>
        </a:p>
      </dgm:t>
    </dgm:pt>
    <dgm:pt modelId="{ECBEB7A6-9A05-44A6-A266-8CB1CD1BA122}" type="parTrans" cxnId="{37D87E19-5AA2-455C-B6D2-C4F4E31A1545}">
      <dgm:prSet/>
      <dgm:spPr/>
      <dgm:t>
        <a:bodyPr/>
        <a:lstStyle/>
        <a:p>
          <a:endParaRPr lang="en-US"/>
        </a:p>
      </dgm:t>
    </dgm:pt>
    <dgm:pt modelId="{E449B34C-2DFE-4B63-8CA9-5C1ABDC2AD59}" type="sibTrans" cxnId="{37D87E19-5AA2-455C-B6D2-C4F4E31A1545}">
      <dgm:prSet/>
      <dgm:spPr/>
      <dgm:t>
        <a:bodyPr/>
        <a:lstStyle/>
        <a:p>
          <a:endParaRPr lang="en-US"/>
        </a:p>
      </dgm:t>
    </dgm:pt>
    <dgm:pt modelId="{556BCCB9-92F3-49E5-A327-600E1DF352EA}">
      <dgm:prSet phldrT="[Text]" custT="1"/>
      <dgm:spPr/>
      <dgm:t>
        <a:bodyPr/>
        <a:lstStyle/>
        <a:p>
          <a:r>
            <a:rPr lang="en-US" sz="4800" b="1" kern="1200" dirty="0" smtClean="0">
              <a:effectLst>
                <a:outerShdw blurRad="38100" dist="38100" dir="2700000" algn="tl">
                  <a:srgbClr val="000000">
                    <a:alpha val="43137"/>
                  </a:srgbClr>
                </a:outerShdw>
              </a:effectLst>
              <a:latin typeface="+mj-lt"/>
              <a:ea typeface="+mj-ea"/>
              <a:cs typeface="AL-Mateen" pitchFamily="2" charset="-78"/>
            </a:rPr>
            <a:t>K</a:t>
          </a:r>
        </a:p>
        <a:p>
          <a:r>
            <a:rPr lang="en-US" sz="2400" b="1" kern="1200" dirty="0" smtClean="0">
              <a:effectLst>
                <a:outerShdw blurRad="38100" dist="38100" dir="2700000" algn="tl">
                  <a:srgbClr val="000000">
                    <a:alpha val="43137"/>
                  </a:srgbClr>
                </a:outerShdw>
              </a:effectLst>
              <a:latin typeface="+mj-lt"/>
              <a:ea typeface="+mj-ea"/>
              <a:cs typeface="AL-Mateen" pitchFamily="2" charset="-78"/>
            </a:rPr>
            <a:t>(</a:t>
          </a:r>
          <a:r>
            <a:rPr lang="en-US" sz="2000" b="1" kern="1200" dirty="0" smtClean="0">
              <a:effectLst>
                <a:outerShdw blurRad="38100" dist="38100" dir="2700000" algn="tl">
                  <a:srgbClr val="000000">
                    <a:alpha val="43137"/>
                  </a:srgbClr>
                </a:outerShdw>
              </a:effectLst>
              <a:latin typeface="+mj-lt"/>
              <a:ea typeface="+mj-ea"/>
              <a:cs typeface="AL-Mateen" pitchFamily="2" charset="-78"/>
            </a:rPr>
            <a:t>Knowledge)</a:t>
          </a:r>
          <a:endParaRPr lang="en-US" sz="1600" kern="1200" dirty="0"/>
        </a:p>
      </dgm:t>
    </dgm:pt>
    <dgm:pt modelId="{EA9B2591-4FA4-4F6C-AAFC-CC5E606F07FA}" type="parTrans" cxnId="{1700E4CD-D568-43F7-A075-31758DF9837C}">
      <dgm:prSet/>
      <dgm:spPr/>
      <dgm:t>
        <a:bodyPr/>
        <a:lstStyle/>
        <a:p>
          <a:endParaRPr lang="en-US"/>
        </a:p>
      </dgm:t>
    </dgm:pt>
    <dgm:pt modelId="{7D3451A3-7975-4345-BFBD-C11AB24446F3}" type="sibTrans" cxnId="{1700E4CD-D568-43F7-A075-31758DF9837C}">
      <dgm:prSet/>
      <dgm:spPr/>
      <dgm:t>
        <a:bodyPr/>
        <a:lstStyle/>
        <a:p>
          <a:endParaRPr lang="en-US"/>
        </a:p>
      </dgm:t>
    </dgm:pt>
    <dgm:pt modelId="{02D6533E-FC51-406B-99A5-B121B2BB9B74}" type="pres">
      <dgm:prSet presAssocID="{A1FBC3C2-A2D2-4AC9-BE80-1E5ACB0FBBCC}" presName="compositeShape" presStyleCnt="0">
        <dgm:presLayoutVars>
          <dgm:chMax val="7"/>
          <dgm:dir/>
          <dgm:resizeHandles val="exact"/>
        </dgm:presLayoutVars>
      </dgm:prSet>
      <dgm:spPr/>
    </dgm:pt>
    <dgm:pt modelId="{0E1C841B-17DB-4177-B30D-56E3CF0A0F61}" type="pres">
      <dgm:prSet presAssocID="{A1FBC3C2-A2D2-4AC9-BE80-1E5ACB0FBBCC}" presName="wedge1" presStyleLbl="node1" presStyleIdx="0" presStyleCnt="3" custScaleX="100182"/>
      <dgm:spPr/>
      <dgm:t>
        <a:bodyPr/>
        <a:lstStyle/>
        <a:p>
          <a:endParaRPr lang="en-US"/>
        </a:p>
      </dgm:t>
    </dgm:pt>
    <dgm:pt modelId="{92B6C830-8A1A-42BA-8CD1-4D68E34B93B8}" type="pres">
      <dgm:prSet presAssocID="{A1FBC3C2-A2D2-4AC9-BE80-1E5ACB0FBBCC}" presName="dummy1a" presStyleCnt="0"/>
      <dgm:spPr/>
    </dgm:pt>
    <dgm:pt modelId="{A6E59947-49FD-45C3-B0B4-1627C61A5F11}" type="pres">
      <dgm:prSet presAssocID="{A1FBC3C2-A2D2-4AC9-BE80-1E5ACB0FBBCC}" presName="dummy1b" presStyleCnt="0"/>
      <dgm:spPr/>
    </dgm:pt>
    <dgm:pt modelId="{AB274014-DE35-41CA-BD65-B38E6DCAE378}" type="pres">
      <dgm:prSet presAssocID="{A1FBC3C2-A2D2-4AC9-BE80-1E5ACB0FBBCC}" presName="wedge1Tx" presStyleLbl="node1" presStyleIdx="0" presStyleCnt="3">
        <dgm:presLayoutVars>
          <dgm:chMax val="0"/>
          <dgm:chPref val="0"/>
          <dgm:bulletEnabled val="1"/>
        </dgm:presLayoutVars>
      </dgm:prSet>
      <dgm:spPr/>
      <dgm:t>
        <a:bodyPr/>
        <a:lstStyle/>
        <a:p>
          <a:endParaRPr lang="en-US"/>
        </a:p>
      </dgm:t>
    </dgm:pt>
    <dgm:pt modelId="{24310AB3-C709-4986-96CB-2107511F376A}" type="pres">
      <dgm:prSet presAssocID="{A1FBC3C2-A2D2-4AC9-BE80-1E5ACB0FBBCC}" presName="wedge2" presStyleLbl="node1" presStyleIdx="1" presStyleCnt="3" custScaleX="104301" custScaleY="100644"/>
      <dgm:spPr/>
      <dgm:t>
        <a:bodyPr/>
        <a:lstStyle/>
        <a:p>
          <a:endParaRPr lang="en-US"/>
        </a:p>
      </dgm:t>
    </dgm:pt>
    <dgm:pt modelId="{0BFDD915-6B5A-4E44-AAA0-A4D2A60C0586}" type="pres">
      <dgm:prSet presAssocID="{A1FBC3C2-A2D2-4AC9-BE80-1E5ACB0FBBCC}" presName="dummy2a" presStyleCnt="0"/>
      <dgm:spPr/>
    </dgm:pt>
    <dgm:pt modelId="{8DD7D9A5-5870-4F8B-BB71-D39786954A07}" type="pres">
      <dgm:prSet presAssocID="{A1FBC3C2-A2D2-4AC9-BE80-1E5ACB0FBBCC}" presName="dummy2b" presStyleCnt="0"/>
      <dgm:spPr/>
    </dgm:pt>
    <dgm:pt modelId="{EBE9A255-83CE-4A6E-B638-8B466E8BC6FE}" type="pres">
      <dgm:prSet presAssocID="{A1FBC3C2-A2D2-4AC9-BE80-1E5ACB0FBBCC}" presName="wedge2Tx" presStyleLbl="node1" presStyleIdx="1" presStyleCnt="3">
        <dgm:presLayoutVars>
          <dgm:chMax val="0"/>
          <dgm:chPref val="0"/>
          <dgm:bulletEnabled val="1"/>
        </dgm:presLayoutVars>
      </dgm:prSet>
      <dgm:spPr/>
      <dgm:t>
        <a:bodyPr/>
        <a:lstStyle/>
        <a:p>
          <a:endParaRPr lang="en-US"/>
        </a:p>
      </dgm:t>
    </dgm:pt>
    <dgm:pt modelId="{57A7D681-5132-42C9-ADC5-37E822D4F581}" type="pres">
      <dgm:prSet presAssocID="{A1FBC3C2-A2D2-4AC9-BE80-1E5ACB0FBBCC}" presName="wedge3" presStyleLbl="node1" presStyleIdx="2" presStyleCnt="3"/>
      <dgm:spPr/>
      <dgm:t>
        <a:bodyPr/>
        <a:lstStyle/>
        <a:p>
          <a:endParaRPr lang="en-US"/>
        </a:p>
      </dgm:t>
    </dgm:pt>
    <dgm:pt modelId="{DBFD9DCE-D034-4A17-B2B4-3CF2343E9628}" type="pres">
      <dgm:prSet presAssocID="{A1FBC3C2-A2D2-4AC9-BE80-1E5ACB0FBBCC}" presName="dummy3a" presStyleCnt="0"/>
      <dgm:spPr/>
    </dgm:pt>
    <dgm:pt modelId="{06374BA2-D4D9-4E13-B345-8BC5C61B4A95}" type="pres">
      <dgm:prSet presAssocID="{A1FBC3C2-A2D2-4AC9-BE80-1E5ACB0FBBCC}" presName="dummy3b" presStyleCnt="0"/>
      <dgm:spPr/>
    </dgm:pt>
    <dgm:pt modelId="{91488B08-C373-4923-8FE6-B7C4B0995D7D}" type="pres">
      <dgm:prSet presAssocID="{A1FBC3C2-A2D2-4AC9-BE80-1E5ACB0FBBCC}" presName="wedge3Tx" presStyleLbl="node1" presStyleIdx="2" presStyleCnt="3">
        <dgm:presLayoutVars>
          <dgm:chMax val="0"/>
          <dgm:chPref val="0"/>
          <dgm:bulletEnabled val="1"/>
        </dgm:presLayoutVars>
      </dgm:prSet>
      <dgm:spPr/>
      <dgm:t>
        <a:bodyPr/>
        <a:lstStyle/>
        <a:p>
          <a:endParaRPr lang="en-US"/>
        </a:p>
      </dgm:t>
    </dgm:pt>
    <dgm:pt modelId="{9F9BAD83-3E94-41C9-AD0D-4C7402093DE8}" type="pres">
      <dgm:prSet presAssocID="{3F480B6A-9775-4078-9445-78AC50D76282}" presName="arrowWedge1" presStyleLbl="fgSibTrans2D1" presStyleIdx="0" presStyleCnt="3"/>
      <dgm:spPr/>
    </dgm:pt>
    <dgm:pt modelId="{A727E9F0-F78E-402A-A100-EB4BC2DAFB45}" type="pres">
      <dgm:prSet presAssocID="{E449B34C-2DFE-4B63-8CA9-5C1ABDC2AD59}" presName="arrowWedge2" presStyleLbl="fgSibTrans2D1" presStyleIdx="1" presStyleCnt="3" custScaleX="90980" custScaleY="88641" custLinFactNeighborX="-1003" custLinFactNeighborY="-813"/>
      <dgm:spPr/>
    </dgm:pt>
    <dgm:pt modelId="{B13B928B-4228-4D02-B2B1-68D7A4CBAF31}" type="pres">
      <dgm:prSet presAssocID="{7D3451A3-7975-4345-BFBD-C11AB24446F3}" presName="arrowWedge3" presStyleLbl="fgSibTrans2D1" presStyleIdx="2" presStyleCnt="3"/>
      <dgm:spPr/>
    </dgm:pt>
  </dgm:ptLst>
  <dgm:cxnLst>
    <dgm:cxn modelId="{870B56DE-16DE-432E-8B70-DEFF08678A3F}" type="presOf" srcId="{0CF841BA-00C3-447F-AFF4-453742DA4170}" destId="{24310AB3-C709-4986-96CB-2107511F376A}" srcOrd="0" destOrd="0" presId="urn:microsoft.com/office/officeart/2005/8/layout/cycle8"/>
    <dgm:cxn modelId="{25AAA500-1DB3-44B6-B8F5-EA4B1189749D}" type="presOf" srcId="{556BCCB9-92F3-49E5-A327-600E1DF352EA}" destId="{57A7D681-5132-42C9-ADC5-37E822D4F581}" srcOrd="0" destOrd="0" presId="urn:microsoft.com/office/officeart/2005/8/layout/cycle8"/>
    <dgm:cxn modelId="{2255D51C-CD43-4C91-84B0-CC4750CEBC64}" type="presOf" srcId="{F05B6546-A9FE-4832-AA0A-101E126865E4}" destId="{AB274014-DE35-41CA-BD65-B38E6DCAE378}" srcOrd="1" destOrd="0" presId="urn:microsoft.com/office/officeart/2005/8/layout/cycle8"/>
    <dgm:cxn modelId="{37D87E19-5AA2-455C-B6D2-C4F4E31A1545}" srcId="{A1FBC3C2-A2D2-4AC9-BE80-1E5ACB0FBBCC}" destId="{0CF841BA-00C3-447F-AFF4-453742DA4170}" srcOrd="1" destOrd="0" parTransId="{ECBEB7A6-9A05-44A6-A266-8CB1CD1BA122}" sibTransId="{E449B34C-2DFE-4B63-8CA9-5C1ABDC2AD59}"/>
    <dgm:cxn modelId="{E3C48780-E71F-4EFE-B0A5-B8513363B52D}" type="presOf" srcId="{0CF841BA-00C3-447F-AFF4-453742DA4170}" destId="{EBE9A255-83CE-4A6E-B638-8B466E8BC6FE}" srcOrd="1" destOrd="0" presId="urn:microsoft.com/office/officeart/2005/8/layout/cycle8"/>
    <dgm:cxn modelId="{E561724B-64EB-4A25-8BC4-AB0E95D0C279}" type="presOf" srcId="{556BCCB9-92F3-49E5-A327-600E1DF352EA}" destId="{91488B08-C373-4923-8FE6-B7C4B0995D7D}" srcOrd="1" destOrd="0" presId="urn:microsoft.com/office/officeart/2005/8/layout/cycle8"/>
    <dgm:cxn modelId="{E645112C-E6AC-4672-A32E-84E84586A4A3}" srcId="{A1FBC3C2-A2D2-4AC9-BE80-1E5ACB0FBBCC}" destId="{F05B6546-A9FE-4832-AA0A-101E126865E4}" srcOrd="0" destOrd="0" parTransId="{9EB71389-1532-404F-9F35-E90128F9EF15}" sibTransId="{3F480B6A-9775-4078-9445-78AC50D76282}"/>
    <dgm:cxn modelId="{EACFE5A4-88ED-4288-B647-6EABAB823EE6}" type="presOf" srcId="{A1FBC3C2-A2D2-4AC9-BE80-1E5ACB0FBBCC}" destId="{02D6533E-FC51-406B-99A5-B121B2BB9B74}" srcOrd="0" destOrd="0" presId="urn:microsoft.com/office/officeart/2005/8/layout/cycle8"/>
    <dgm:cxn modelId="{1700E4CD-D568-43F7-A075-31758DF9837C}" srcId="{A1FBC3C2-A2D2-4AC9-BE80-1E5ACB0FBBCC}" destId="{556BCCB9-92F3-49E5-A327-600E1DF352EA}" srcOrd="2" destOrd="0" parTransId="{EA9B2591-4FA4-4F6C-AAFC-CC5E606F07FA}" sibTransId="{7D3451A3-7975-4345-BFBD-C11AB24446F3}"/>
    <dgm:cxn modelId="{C27782AE-9FDB-4F1E-8794-5B3BA133D0E9}" type="presOf" srcId="{F05B6546-A9FE-4832-AA0A-101E126865E4}" destId="{0E1C841B-17DB-4177-B30D-56E3CF0A0F61}" srcOrd="0" destOrd="0" presId="urn:microsoft.com/office/officeart/2005/8/layout/cycle8"/>
    <dgm:cxn modelId="{D5E56C6E-3CE7-4A2B-ABAF-6A45584B2E0F}" type="presParOf" srcId="{02D6533E-FC51-406B-99A5-B121B2BB9B74}" destId="{0E1C841B-17DB-4177-B30D-56E3CF0A0F61}" srcOrd="0" destOrd="0" presId="urn:microsoft.com/office/officeart/2005/8/layout/cycle8"/>
    <dgm:cxn modelId="{7350B847-C398-4F47-AB1F-8370BA3C9B29}" type="presParOf" srcId="{02D6533E-FC51-406B-99A5-B121B2BB9B74}" destId="{92B6C830-8A1A-42BA-8CD1-4D68E34B93B8}" srcOrd="1" destOrd="0" presId="urn:microsoft.com/office/officeart/2005/8/layout/cycle8"/>
    <dgm:cxn modelId="{E35138F1-5A7D-47A2-BE14-8252AE4EBAE7}" type="presParOf" srcId="{02D6533E-FC51-406B-99A5-B121B2BB9B74}" destId="{A6E59947-49FD-45C3-B0B4-1627C61A5F11}" srcOrd="2" destOrd="0" presId="urn:microsoft.com/office/officeart/2005/8/layout/cycle8"/>
    <dgm:cxn modelId="{AEE28617-BC9B-4AE9-B091-5E71AD1FEEB6}" type="presParOf" srcId="{02D6533E-FC51-406B-99A5-B121B2BB9B74}" destId="{AB274014-DE35-41CA-BD65-B38E6DCAE378}" srcOrd="3" destOrd="0" presId="urn:microsoft.com/office/officeart/2005/8/layout/cycle8"/>
    <dgm:cxn modelId="{76776A2F-1BBC-444C-BF4E-275A8D9D3287}" type="presParOf" srcId="{02D6533E-FC51-406B-99A5-B121B2BB9B74}" destId="{24310AB3-C709-4986-96CB-2107511F376A}" srcOrd="4" destOrd="0" presId="urn:microsoft.com/office/officeart/2005/8/layout/cycle8"/>
    <dgm:cxn modelId="{DC404A04-4628-40E6-9A88-AEC19E59EA46}" type="presParOf" srcId="{02D6533E-FC51-406B-99A5-B121B2BB9B74}" destId="{0BFDD915-6B5A-4E44-AAA0-A4D2A60C0586}" srcOrd="5" destOrd="0" presId="urn:microsoft.com/office/officeart/2005/8/layout/cycle8"/>
    <dgm:cxn modelId="{C3FE4A2A-7943-4C04-849F-8451BCA231B3}" type="presParOf" srcId="{02D6533E-FC51-406B-99A5-B121B2BB9B74}" destId="{8DD7D9A5-5870-4F8B-BB71-D39786954A07}" srcOrd="6" destOrd="0" presId="urn:microsoft.com/office/officeart/2005/8/layout/cycle8"/>
    <dgm:cxn modelId="{5318EE8C-F6DE-40BF-84AB-9FF10D038ACA}" type="presParOf" srcId="{02D6533E-FC51-406B-99A5-B121B2BB9B74}" destId="{EBE9A255-83CE-4A6E-B638-8B466E8BC6FE}" srcOrd="7" destOrd="0" presId="urn:microsoft.com/office/officeart/2005/8/layout/cycle8"/>
    <dgm:cxn modelId="{6588827A-9DE1-4A8F-8F1B-83C4B64D8144}" type="presParOf" srcId="{02D6533E-FC51-406B-99A5-B121B2BB9B74}" destId="{57A7D681-5132-42C9-ADC5-37E822D4F581}" srcOrd="8" destOrd="0" presId="urn:microsoft.com/office/officeart/2005/8/layout/cycle8"/>
    <dgm:cxn modelId="{60FC078E-E299-4A62-B098-9E373AD0EAA2}" type="presParOf" srcId="{02D6533E-FC51-406B-99A5-B121B2BB9B74}" destId="{DBFD9DCE-D034-4A17-B2B4-3CF2343E9628}" srcOrd="9" destOrd="0" presId="urn:microsoft.com/office/officeart/2005/8/layout/cycle8"/>
    <dgm:cxn modelId="{FBD5E026-1334-40A1-97A4-1CD8BA9C8459}" type="presParOf" srcId="{02D6533E-FC51-406B-99A5-B121B2BB9B74}" destId="{06374BA2-D4D9-4E13-B345-8BC5C61B4A95}" srcOrd="10" destOrd="0" presId="urn:microsoft.com/office/officeart/2005/8/layout/cycle8"/>
    <dgm:cxn modelId="{F833DD19-623A-4292-A16D-9E627E17F834}" type="presParOf" srcId="{02D6533E-FC51-406B-99A5-B121B2BB9B74}" destId="{91488B08-C373-4923-8FE6-B7C4B0995D7D}" srcOrd="11" destOrd="0" presId="urn:microsoft.com/office/officeart/2005/8/layout/cycle8"/>
    <dgm:cxn modelId="{5691442D-9CD5-4B2F-8538-C4519368CA99}" type="presParOf" srcId="{02D6533E-FC51-406B-99A5-B121B2BB9B74}" destId="{9F9BAD83-3E94-41C9-AD0D-4C7402093DE8}" srcOrd="12" destOrd="0" presId="urn:microsoft.com/office/officeart/2005/8/layout/cycle8"/>
    <dgm:cxn modelId="{92747965-8C30-497F-BB37-CAFB6F6BFAAC}" type="presParOf" srcId="{02D6533E-FC51-406B-99A5-B121B2BB9B74}" destId="{A727E9F0-F78E-402A-A100-EB4BC2DAFB45}" srcOrd="13" destOrd="0" presId="urn:microsoft.com/office/officeart/2005/8/layout/cycle8"/>
    <dgm:cxn modelId="{D9B9D917-0830-4D80-9C49-126A811C48E8}" type="presParOf" srcId="{02D6533E-FC51-406B-99A5-B121B2BB9B74}" destId="{B13B928B-4228-4D02-B2B1-68D7A4CBAF3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BC3C2-A2D2-4AC9-BE80-1E5ACB0FBBCC}" type="doc">
      <dgm:prSet loTypeId="urn:microsoft.com/office/officeart/2005/8/layout/cycle8" loCatId="cycle" qsTypeId="urn:microsoft.com/office/officeart/2005/8/quickstyle/3d1" qsCatId="3D" csTypeId="urn:microsoft.com/office/officeart/2005/8/colors/colorful4" csCatId="colorful" phldr="1"/>
      <dgm:spPr/>
    </dgm:pt>
    <dgm:pt modelId="{F05B6546-A9FE-4832-AA0A-101E126865E4}">
      <dgm:prSet phldrT="[Text]" custT="1"/>
      <dgm:spPr/>
      <dgm:t>
        <a:bodyPr/>
        <a:lstStyle/>
        <a:p>
          <a:r>
            <a:rPr lang="en-US" sz="3600" b="1" kern="1200" dirty="0" smtClean="0">
              <a:effectLst>
                <a:outerShdw blurRad="38100" dist="38100" dir="2700000" algn="tl">
                  <a:srgbClr val="000000">
                    <a:alpha val="43137"/>
                  </a:srgbClr>
                </a:outerShdw>
              </a:effectLst>
              <a:latin typeface="+mj-lt"/>
              <a:ea typeface="+mj-ea"/>
              <a:cs typeface="AL-Mateen" pitchFamily="2" charset="-78"/>
            </a:rPr>
            <a:t>A</a:t>
          </a:r>
        </a:p>
        <a:p>
          <a:r>
            <a:rPr lang="en-US" sz="2800" b="1" kern="1200" dirty="0" smtClean="0">
              <a:effectLst>
                <a:outerShdw blurRad="38100" dist="38100" dir="2700000" algn="tl">
                  <a:srgbClr val="000000">
                    <a:alpha val="43137"/>
                  </a:srgbClr>
                </a:outerShdw>
              </a:effectLst>
              <a:latin typeface="+mj-lt"/>
              <a:ea typeface="+mj-ea"/>
              <a:cs typeface="AL-Mateen" pitchFamily="2" charset="-78"/>
            </a:rPr>
            <a:t>(Attitudes)</a:t>
          </a:r>
          <a:endParaRPr lang="en-US" sz="2000" kern="1200" dirty="0"/>
        </a:p>
      </dgm:t>
    </dgm:pt>
    <dgm:pt modelId="{9EB71389-1532-404F-9F35-E90128F9EF15}" type="parTrans" cxnId="{E645112C-E6AC-4672-A32E-84E84586A4A3}">
      <dgm:prSet/>
      <dgm:spPr/>
      <dgm:t>
        <a:bodyPr/>
        <a:lstStyle/>
        <a:p>
          <a:endParaRPr lang="en-US"/>
        </a:p>
      </dgm:t>
    </dgm:pt>
    <dgm:pt modelId="{3F480B6A-9775-4078-9445-78AC50D76282}" type="sibTrans" cxnId="{E645112C-E6AC-4672-A32E-84E84586A4A3}">
      <dgm:prSet/>
      <dgm:spPr/>
      <dgm:t>
        <a:bodyPr/>
        <a:lstStyle/>
        <a:p>
          <a:endParaRPr lang="en-US"/>
        </a:p>
      </dgm:t>
    </dgm:pt>
    <dgm:pt modelId="{0CF841BA-00C3-447F-AFF4-453742DA4170}">
      <dgm:prSet phldrT="[Text]" custT="1"/>
      <dgm:spPr/>
      <dgm:t>
        <a:bodyPr/>
        <a:lstStyle/>
        <a:p>
          <a:r>
            <a:rPr lang="en-US" sz="3600" b="1" kern="1200" dirty="0" smtClean="0">
              <a:effectLst>
                <a:outerShdw blurRad="38100" dist="38100" dir="2700000" algn="tl">
                  <a:srgbClr val="000000">
                    <a:alpha val="43137"/>
                  </a:srgbClr>
                </a:outerShdw>
              </a:effectLst>
              <a:latin typeface="+mj-lt"/>
              <a:ea typeface="+mj-ea"/>
              <a:cs typeface="AL-Mateen" pitchFamily="2" charset="-78"/>
            </a:rPr>
            <a:t>S</a:t>
          </a:r>
        </a:p>
        <a:p>
          <a:r>
            <a:rPr lang="en-US" sz="3600" b="1" kern="1200" dirty="0" smtClean="0">
              <a:effectLst>
                <a:outerShdw blurRad="38100" dist="38100" dir="2700000" algn="tl">
                  <a:srgbClr val="000000">
                    <a:alpha val="43137"/>
                  </a:srgbClr>
                </a:outerShdw>
              </a:effectLst>
              <a:latin typeface="+mj-lt"/>
              <a:ea typeface="+mj-ea"/>
              <a:cs typeface="AL-Mateen" pitchFamily="2" charset="-78"/>
            </a:rPr>
            <a:t>(Skills)</a:t>
          </a:r>
          <a:endParaRPr lang="en-US" sz="3600" b="1" kern="1200" dirty="0">
            <a:effectLst>
              <a:outerShdw blurRad="38100" dist="38100" dir="2700000" algn="tl">
                <a:srgbClr val="000000">
                  <a:alpha val="43137"/>
                </a:srgbClr>
              </a:outerShdw>
            </a:effectLst>
            <a:latin typeface="+mj-lt"/>
            <a:ea typeface="+mj-ea"/>
            <a:cs typeface="AL-Mateen" pitchFamily="2" charset="-78"/>
          </a:endParaRPr>
        </a:p>
      </dgm:t>
    </dgm:pt>
    <dgm:pt modelId="{ECBEB7A6-9A05-44A6-A266-8CB1CD1BA122}" type="parTrans" cxnId="{37D87E19-5AA2-455C-B6D2-C4F4E31A1545}">
      <dgm:prSet/>
      <dgm:spPr/>
      <dgm:t>
        <a:bodyPr/>
        <a:lstStyle/>
        <a:p>
          <a:endParaRPr lang="en-US"/>
        </a:p>
      </dgm:t>
    </dgm:pt>
    <dgm:pt modelId="{E449B34C-2DFE-4B63-8CA9-5C1ABDC2AD59}" type="sibTrans" cxnId="{37D87E19-5AA2-455C-B6D2-C4F4E31A1545}">
      <dgm:prSet/>
      <dgm:spPr/>
      <dgm:t>
        <a:bodyPr/>
        <a:lstStyle/>
        <a:p>
          <a:endParaRPr lang="en-US"/>
        </a:p>
      </dgm:t>
    </dgm:pt>
    <dgm:pt modelId="{556BCCB9-92F3-49E5-A327-600E1DF352EA}">
      <dgm:prSet phldrT="[Text]" custT="1"/>
      <dgm:spPr/>
      <dgm:t>
        <a:bodyPr/>
        <a:lstStyle/>
        <a:p>
          <a:r>
            <a:rPr lang="en-US" sz="4800" b="1" kern="1200" dirty="0" smtClean="0">
              <a:effectLst>
                <a:outerShdw blurRad="38100" dist="38100" dir="2700000" algn="tl">
                  <a:srgbClr val="000000">
                    <a:alpha val="43137"/>
                  </a:srgbClr>
                </a:outerShdw>
              </a:effectLst>
              <a:latin typeface="+mj-lt"/>
              <a:ea typeface="+mj-ea"/>
              <a:cs typeface="AL-Mateen" pitchFamily="2" charset="-78"/>
            </a:rPr>
            <a:t>K</a:t>
          </a:r>
        </a:p>
        <a:p>
          <a:r>
            <a:rPr lang="en-US" sz="2400" b="1" kern="1200" dirty="0" smtClean="0">
              <a:effectLst>
                <a:outerShdw blurRad="38100" dist="38100" dir="2700000" algn="tl">
                  <a:srgbClr val="000000">
                    <a:alpha val="43137"/>
                  </a:srgbClr>
                </a:outerShdw>
              </a:effectLst>
              <a:latin typeface="+mj-lt"/>
              <a:ea typeface="+mj-ea"/>
              <a:cs typeface="AL-Mateen" pitchFamily="2" charset="-78"/>
            </a:rPr>
            <a:t>(</a:t>
          </a:r>
          <a:r>
            <a:rPr lang="en-US" sz="2000" b="1" kern="1200" dirty="0" smtClean="0">
              <a:effectLst>
                <a:outerShdw blurRad="38100" dist="38100" dir="2700000" algn="tl">
                  <a:srgbClr val="000000">
                    <a:alpha val="43137"/>
                  </a:srgbClr>
                </a:outerShdw>
              </a:effectLst>
              <a:latin typeface="+mj-lt"/>
              <a:ea typeface="+mj-ea"/>
              <a:cs typeface="AL-Mateen" pitchFamily="2" charset="-78"/>
            </a:rPr>
            <a:t>Knowledge)</a:t>
          </a:r>
          <a:endParaRPr lang="en-US" sz="1600" kern="1200" dirty="0"/>
        </a:p>
      </dgm:t>
    </dgm:pt>
    <dgm:pt modelId="{EA9B2591-4FA4-4F6C-AAFC-CC5E606F07FA}" type="parTrans" cxnId="{1700E4CD-D568-43F7-A075-31758DF9837C}">
      <dgm:prSet/>
      <dgm:spPr/>
      <dgm:t>
        <a:bodyPr/>
        <a:lstStyle/>
        <a:p>
          <a:endParaRPr lang="en-US"/>
        </a:p>
      </dgm:t>
    </dgm:pt>
    <dgm:pt modelId="{7D3451A3-7975-4345-BFBD-C11AB24446F3}" type="sibTrans" cxnId="{1700E4CD-D568-43F7-A075-31758DF9837C}">
      <dgm:prSet/>
      <dgm:spPr/>
      <dgm:t>
        <a:bodyPr/>
        <a:lstStyle/>
        <a:p>
          <a:endParaRPr lang="en-US"/>
        </a:p>
      </dgm:t>
    </dgm:pt>
    <dgm:pt modelId="{02D6533E-FC51-406B-99A5-B121B2BB9B74}" type="pres">
      <dgm:prSet presAssocID="{A1FBC3C2-A2D2-4AC9-BE80-1E5ACB0FBBCC}" presName="compositeShape" presStyleCnt="0">
        <dgm:presLayoutVars>
          <dgm:chMax val="7"/>
          <dgm:dir/>
          <dgm:resizeHandles val="exact"/>
        </dgm:presLayoutVars>
      </dgm:prSet>
      <dgm:spPr/>
    </dgm:pt>
    <dgm:pt modelId="{0E1C841B-17DB-4177-B30D-56E3CF0A0F61}" type="pres">
      <dgm:prSet presAssocID="{A1FBC3C2-A2D2-4AC9-BE80-1E5ACB0FBBCC}" presName="wedge1" presStyleLbl="node1" presStyleIdx="0" presStyleCnt="3" custScaleX="100182"/>
      <dgm:spPr/>
      <dgm:t>
        <a:bodyPr/>
        <a:lstStyle/>
        <a:p>
          <a:endParaRPr lang="en-US"/>
        </a:p>
      </dgm:t>
    </dgm:pt>
    <dgm:pt modelId="{92B6C830-8A1A-42BA-8CD1-4D68E34B93B8}" type="pres">
      <dgm:prSet presAssocID="{A1FBC3C2-A2D2-4AC9-BE80-1E5ACB0FBBCC}" presName="dummy1a" presStyleCnt="0"/>
      <dgm:spPr/>
    </dgm:pt>
    <dgm:pt modelId="{A6E59947-49FD-45C3-B0B4-1627C61A5F11}" type="pres">
      <dgm:prSet presAssocID="{A1FBC3C2-A2D2-4AC9-BE80-1E5ACB0FBBCC}" presName="dummy1b" presStyleCnt="0"/>
      <dgm:spPr/>
    </dgm:pt>
    <dgm:pt modelId="{AB274014-DE35-41CA-BD65-B38E6DCAE378}" type="pres">
      <dgm:prSet presAssocID="{A1FBC3C2-A2D2-4AC9-BE80-1E5ACB0FBBCC}" presName="wedge1Tx" presStyleLbl="node1" presStyleIdx="0" presStyleCnt="3">
        <dgm:presLayoutVars>
          <dgm:chMax val="0"/>
          <dgm:chPref val="0"/>
          <dgm:bulletEnabled val="1"/>
        </dgm:presLayoutVars>
      </dgm:prSet>
      <dgm:spPr/>
      <dgm:t>
        <a:bodyPr/>
        <a:lstStyle/>
        <a:p>
          <a:endParaRPr lang="en-US"/>
        </a:p>
      </dgm:t>
    </dgm:pt>
    <dgm:pt modelId="{24310AB3-C709-4986-96CB-2107511F376A}" type="pres">
      <dgm:prSet presAssocID="{A1FBC3C2-A2D2-4AC9-BE80-1E5ACB0FBBCC}" presName="wedge2" presStyleLbl="node1" presStyleIdx="1" presStyleCnt="3" custScaleX="104301" custScaleY="100644"/>
      <dgm:spPr/>
      <dgm:t>
        <a:bodyPr/>
        <a:lstStyle/>
        <a:p>
          <a:endParaRPr lang="en-US"/>
        </a:p>
      </dgm:t>
    </dgm:pt>
    <dgm:pt modelId="{0BFDD915-6B5A-4E44-AAA0-A4D2A60C0586}" type="pres">
      <dgm:prSet presAssocID="{A1FBC3C2-A2D2-4AC9-BE80-1E5ACB0FBBCC}" presName="dummy2a" presStyleCnt="0"/>
      <dgm:spPr/>
    </dgm:pt>
    <dgm:pt modelId="{8DD7D9A5-5870-4F8B-BB71-D39786954A07}" type="pres">
      <dgm:prSet presAssocID="{A1FBC3C2-A2D2-4AC9-BE80-1E5ACB0FBBCC}" presName="dummy2b" presStyleCnt="0"/>
      <dgm:spPr/>
    </dgm:pt>
    <dgm:pt modelId="{EBE9A255-83CE-4A6E-B638-8B466E8BC6FE}" type="pres">
      <dgm:prSet presAssocID="{A1FBC3C2-A2D2-4AC9-BE80-1E5ACB0FBBCC}" presName="wedge2Tx" presStyleLbl="node1" presStyleIdx="1" presStyleCnt="3">
        <dgm:presLayoutVars>
          <dgm:chMax val="0"/>
          <dgm:chPref val="0"/>
          <dgm:bulletEnabled val="1"/>
        </dgm:presLayoutVars>
      </dgm:prSet>
      <dgm:spPr/>
      <dgm:t>
        <a:bodyPr/>
        <a:lstStyle/>
        <a:p>
          <a:endParaRPr lang="en-US"/>
        </a:p>
      </dgm:t>
    </dgm:pt>
    <dgm:pt modelId="{57A7D681-5132-42C9-ADC5-37E822D4F581}" type="pres">
      <dgm:prSet presAssocID="{A1FBC3C2-A2D2-4AC9-BE80-1E5ACB0FBBCC}" presName="wedge3" presStyleLbl="node1" presStyleIdx="2" presStyleCnt="3"/>
      <dgm:spPr/>
      <dgm:t>
        <a:bodyPr/>
        <a:lstStyle/>
        <a:p>
          <a:endParaRPr lang="en-US"/>
        </a:p>
      </dgm:t>
    </dgm:pt>
    <dgm:pt modelId="{DBFD9DCE-D034-4A17-B2B4-3CF2343E9628}" type="pres">
      <dgm:prSet presAssocID="{A1FBC3C2-A2D2-4AC9-BE80-1E5ACB0FBBCC}" presName="dummy3a" presStyleCnt="0"/>
      <dgm:spPr/>
    </dgm:pt>
    <dgm:pt modelId="{06374BA2-D4D9-4E13-B345-8BC5C61B4A95}" type="pres">
      <dgm:prSet presAssocID="{A1FBC3C2-A2D2-4AC9-BE80-1E5ACB0FBBCC}" presName="dummy3b" presStyleCnt="0"/>
      <dgm:spPr/>
    </dgm:pt>
    <dgm:pt modelId="{91488B08-C373-4923-8FE6-B7C4B0995D7D}" type="pres">
      <dgm:prSet presAssocID="{A1FBC3C2-A2D2-4AC9-BE80-1E5ACB0FBBCC}" presName="wedge3Tx" presStyleLbl="node1" presStyleIdx="2" presStyleCnt="3">
        <dgm:presLayoutVars>
          <dgm:chMax val="0"/>
          <dgm:chPref val="0"/>
          <dgm:bulletEnabled val="1"/>
        </dgm:presLayoutVars>
      </dgm:prSet>
      <dgm:spPr/>
      <dgm:t>
        <a:bodyPr/>
        <a:lstStyle/>
        <a:p>
          <a:endParaRPr lang="en-US"/>
        </a:p>
      </dgm:t>
    </dgm:pt>
    <dgm:pt modelId="{9F9BAD83-3E94-41C9-AD0D-4C7402093DE8}" type="pres">
      <dgm:prSet presAssocID="{3F480B6A-9775-4078-9445-78AC50D76282}" presName="arrowWedge1" presStyleLbl="fgSibTrans2D1" presStyleIdx="0" presStyleCnt="3"/>
      <dgm:spPr/>
    </dgm:pt>
    <dgm:pt modelId="{A727E9F0-F78E-402A-A100-EB4BC2DAFB45}" type="pres">
      <dgm:prSet presAssocID="{E449B34C-2DFE-4B63-8CA9-5C1ABDC2AD59}" presName="arrowWedge2" presStyleLbl="fgSibTrans2D1" presStyleIdx="1" presStyleCnt="3" custScaleX="90980" custScaleY="88641" custLinFactNeighborX="-1003" custLinFactNeighborY="-813"/>
      <dgm:spPr/>
    </dgm:pt>
    <dgm:pt modelId="{B13B928B-4228-4D02-B2B1-68D7A4CBAF31}" type="pres">
      <dgm:prSet presAssocID="{7D3451A3-7975-4345-BFBD-C11AB24446F3}" presName="arrowWedge3" presStyleLbl="fgSibTrans2D1" presStyleIdx="2" presStyleCnt="3"/>
      <dgm:spPr/>
    </dgm:pt>
  </dgm:ptLst>
  <dgm:cxnLst>
    <dgm:cxn modelId="{467F44ED-11CB-4310-997B-96F3E1D4D66D}" type="presOf" srcId="{F05B6546-A9FE-4832-AA0A-101E126865E4}" destId="{0E1C841B-17DB-4177-B30D-56E3CF0A0F61}" srcOrd="0" destOrd="0" presId="urn:microsoft.com/office/officeart/2005/8/layout/cycle8"/>
    <dgm:cxn modelId="{C7EC2F93-6746-4D0A-A3B7-A2F6A1E600CC}" type="presOf" srcId="{A1FBC3C2-A2D2-4AC9-BE80-1E5ACB0FBBCC}" destId="{02D6533E-FC51-406B-99A5-B121B2BB9B74}" srcOrd="0" destOrd="0" presId="urn:microsoft.com/office/officeart/2005/8/layout/cycle8"/>
    <dgm:cxn modelId="{4BB10BBA-F74D-4C21-AA6F-BACC822BA4D3}" type="presOf" srcId="{0CF841BA-00C3-447F-AFF4-453742DA4170}" destId="{EBE9A255-83CE-4A6E-B638-8B466E8BC6FE}" srcOrd="1" destOrd="0" presId="urn:microsoft.com/office/officeart/2005/8/layout/cycle8"/>
    <dgm:cxn modelId="{7B2D0437-B410-4038-8ECF-D4681C3BA23D}" type="presOf" srcId="{F05B6546-A9FE-4832-AA0A-101E126865E4}" destId="{AB274014-DE35-41CA-BD65-B38E6DCAE378}" srcOrd="1" destOrd="0" presId="urn:microsoft.com/office/officeart/2005/8/layout/cycle8"/>
    <dgm:cxn modelId="{37D87E19-5AA2-455C-B6D2-C4F4E31A1545}" srcId="{A1FBC3C2-A2D2-4AC9-BE80-1E5ACB0FBBCC}" destId="{0CF841BA-00C3-447F-AFF4-453742DA4170}" srcOrd="1" destOrd="0" parTransId="{ECBEB7A6-9A05-44A6-A266-8CB1CD1BA122}" sibTransId="{E449B34C-2DFE-4B63-8CA9-5C1ABDC2AD59}"/>
    <dgm:cxn modelId="{6A352F47-B002-44BF-A343-B484F835863F}" type="presOf" srcId="{556BCCB9-92F3-49E5-A327-600E1DF352EA}" destId="{91488B08-C373-4923-8FE6-B7C4B0995D7D}" srcOrd="1" destOrd="0" presId="urn:microsoft.com/office/officeart/2005/8/layout/cycle8"/>
    <dgm:cxn modelId="{1765E5B7-FACD-4B95-9DE3-F3FB907991D5}" type="presOf" srcId="{0CF841BA-00C3-447F-AFF4-453742DA4170}" destId="{24310AB3-C709-4986-96CB-2107511F376A}" srcOrd="0" destOrd="0" presId="urn:microsoft.com/office/officeart/2005/8/layout/cycle8"/>
    <dgm:cxn modelId="{6388635B-934D-4226-A68A-4145A15614B4}" type="presOf" srcId="{556BCCB9-92F3-49E5-A327-600E1DF352EA}" destId="{57A7D681-5132-42C9-ADC5-37E822D4F581}" srcOrd="0" destOrd="0" presId="urn:microsoft.com/office/officeart/2005/8/layout/cycle8"/>
    <dgm:cxn modelId="{E645112C-E6AC-4672-A32E-84E84586A4A3}" srcId="{A1FBC3C2-A2D2-4AC9-BE80-1E5ACB0FBBCC}" destId="{F05B6546-A9FE-4832-AA0A-101E126865E4}" srcOrd="0" destOrd="0" parTransId="{9EB71389-1532-404F-9F35-E90128F9EF15}" sibTransId="{3F480B6A-9775-4078-9445-78AC50D76282}"/>
    <dgm:cxn modelId="{1700E4CD-D568-43F7-A075-31758DF9837C}" srcId="{A1FBC3C2-A2D2-4AC9-BE80-1E5ACB0FBBCC}" destId="{556BCCB9-92F3-49E5-A327-600E1DF352EA}" srcOrd="2" destOrd="0" parTransId="{EA9B2591-4FA4-4F6C-AAFC-CC5E606F07FA}" sibTransId="{7D3451A3-7975-4345-BFBD-C11AB24446F3}"/>
    <dgm:cxn modelId="{00D45E56-D9FB-4E50-9965-4102236FB2E9}" type="presParOf" srcId="{02D6533E-FC51-406B-99A5-B121B2BB9B74}" destId="{0E1C841B-17DB-4177-B30D-56E3CF0A0F61}" srcOrd="0" destOrd="0" presId="urn:microsoft.com/office/officeart/2005/8/layout/cycle8"/>
    <dgm:cxn modelId="{57ACE962-A686-41DC-B8E9-4AA1B928D689}" type="presParOf" srcId="{02D6533E-FC51-406B-99A5-B121B2BB9B74}" destId="{92B6C830-8A1A-42BA-8CD1-4D68E34B93B8}" srcOrd="1" destOrd="0" presId="urn:microsoft.com/office/officeart/2005/8/layout/cycle8"/>
    <dgm:cxn modelId="{D4769B32-4CBF-4D87-ACB3-1E685EE7395D}" type="presParOf" srcId="{02D6533E-FC51-406B-99A5-B121B2BB9B74}" destId="{A6E59947-49FD-45C3-B0B4-1627C61A5F11}" srcOrd="2" destOrd="0" presId="urn:microsoft.com/office/officeart/2005/8/layout/cycle8"/>
    <dgm:cxn modelId="{BB81D2A2-76F5-47A0-9F12-14B2A65EE738}" type="presParOf" srcId="{02D6533E-FC51-406B-99A5-B121B2BB9B74}" destId="{AB274014-DE35-41CA-BD65-B38E6DCAE378}" srcOrd="3" destOrd="0" presId="urn:microsoft.com/office/officeart/2005/8/layout/cycle8"/>
    <dgm:cxn modelId="{C518F3C7-5707-4CA8-A0F7-F6C6D4580CB4}" type="presParOf" srcId="{02D6533E-FC51-406B-99A5-B121B2BB9B74}" destId="{24310AB3-C709-4986-96CB-2107511F376A}" srcOrd="4" destOrd="0" presId="urn:microsoft.com/office/officeart/2005/8/layout/cycle8"/>
    <dgm:cxn modelId="{729D1B07-D826-4921-93F4-524FE7776FE0}" type="presParOf" srcId="{02D6533E-FC51-406B-99A5-B121B2BB9B74}" destId="{0BFDD915-6B5A-4E44-AAA0-A4D2A60C0586}" srcOrd="5" destOrd="0" presId="urn:microsoft.com/office/officeart/2005/8/layout/cycle8"/>
    <dgm:cxn modelId="{1F845163-F966-4BF1-B4FF-EC556F13069F}" type="presParOf" srcId="{02D6533E-FC51-406B-99A5-B121B2BB9B74}" destId="{8DD7D9A5-5870-4F8B-BB71-D39786954A07}" srcOrd="6" destOrd="0" presId="urn:microsoft.com/office/officeart/2005/8/layout/cycle8"/>
    <dgm:cxn modelId="{8B9DC7EB-2388-4606-B9F1-03FC3B21E1CC}" type="presParOf" srcId="{02D6533E-FC51-406B-99A5-B121B2BB9B74}" destId="{EBE9A255-83CE-4A6E-B638-8B466E8BC6FE}" srcOrd="7" destOrd="0" presId="urn:microsoft.com/office/officeart/2005/8/layout/cycle8"/>
    <dgm:cxn modelId="{48BEDB05-80AB-4359-B765-67CBB331FD64}" type="presParOf" srcId="{02D6533E-FC51-406B-99A5-B121B2BB9B74}" destId="{57A7D681-5132-42C9-ADC5-37E822D4F581}" srcOrd="8" destOrd="0" presId="urn:microsoft.com/office/officeart/2005/8/layout/cycle8"/>
    <dgm:cxn modelId="{51B1C648-6421-43CE-9241-6BD8F28E04FA}" type="presParOf" srcId="{02D6533E-FC51-406B-99A5-B121B2BB9B74}" destId="{DBFD9DCE-D034-4A17-B2B4-3CF2343E9628}" srcOrd="9" destOrd="0" presId="urn:microsoft.com/office/officeart/2005/8/layout/cycle8"/>
    <dgm:cxn modelId="{80E0CB66-BB72-43B4-A31C-AC14A068D258}" type="presParOf" srcId="{02D6533E-FC51-406B-99A5-B121B2BB9B74}" destId="{06374BA2-D4D9-4E13-B345-8BC5C61B4A95}" srcOrd="10" destOrd="0" presId="urn:microsoft.com/office/officeart/2005/8/layout/cycle8"/>
    <dgm:cxn modelId="{AA16FFE1-05FC-4015-ABF9-C3F8ECBD19D6}" type="presParOf" srcId="{02D6533E-FC51-406B-99A5-B121B2BB9B74}" destId="{91488B08-C373-4923-8FE6-B7C4B0995D7D}" srcOrd="11" destOrd="0" presId="urn:microsoft.com/office/officeart/2005/8/layout/cycle8"/>
    <dgm:cxn modelId="{DC877725-864D-475A-BD5C-EC0E86A09787}" type="presParOf" srcId="{02D6533E-FC51-406B-99A5-B121B2BB9B74}" destId="{9F9BAD83-3E94-41C9-AD0D-4C7402093DE8}" srcOrd="12" destOrd="0" presId="urn:microsoft.com/office/officeart/2005/8/layout/cycle8"/>
    <dgm:cxn modelId="{09B1BD0B-74AA-4FDF-80D1-66E950D6B3AA}" type="presParOf" srcId="{02D6533E-FC51-406B-99A5-B121B2BB9B74}" destId="{A727E9F0-F78E-402A-A100-EB4BC2DAFB45}" srcOrd="13" destOrd="0" presId="urn:microsoft.com/office/officeart/2005/8/layout/cycle8"/>
    <dgm:cxn modelId="{4C02C5B6-1641-4C8D-AE98-BB4A64A4A91E}" type="presParOf" srcId="{02D6533E-FC51-406B-99A5-B121B2BB9B74}" destId="{B13B928B-4228-4D02-B2B1-68D7A4CBAF3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C841B-17DB-4177-B30D-56E3CF0A0F61}">
      <dsp:nvSpPr>
        <dsp:cNvPr id="0" name=""/>
        <dsp:cNvSpPr/>
      </dsp:nvSpPr>
      <dsp:spPr>
        <a:xfrm>
          <a:off x="2014660" y="403427"/>
          <a:ext cx="5333989" cy="5324298"/>
        </a:xfrm>
        <a:prstGeom prst="pie">
          <a:avLst>
            <a:gd name="adj1" fmla="val 16200000"/>
            <a:gd name="adj2" fmla="val 1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mj-lt"/>
              <a:ea typeface="+mj-ea"/>
              <a:cs typeface="AL-Mateen" pitchFamily="2" charset="-78"/>
            </a:rPr>
            <a:t>A</a:t>
          </a:r>
        </a:p>
        <a:p>
          <a:pPr lvl="0" algn="ctr" defTabSz="16002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mj-lt"/>
              <a:ea typeface="+mj-ea"/>
              <a:cs typeface="AL-Mateen" pitchFamily="2" charset="-78"/>
            </a:rPr>
            <a:t>(Attitudes)</a:t>
          </a:r>
          <a:endParaRPr lang="en-US" sz="2000" kern="1200" dirty="0"/>
        </a:p>
      </dsp:txBody>
      <dsp:txXfrm>
        <a:off x="4825799" y="1531671"/>
        <a:ext cx="1904996" cy="1584612"/>
      </dsp:txXfrm>
    </dsp:sp>
    <dsp:sp modelId="{24310AB3-C709-4986-96CB-2107511F376A}">
      <dsp:nvSpPr>
        <dsp:cNvPr id="0" name=""/>
        <dsp:cNvSpPr/>
      </dsp:nvSpPr>
      <dsp:spPr>
        <a:xfrm>
          <a:off x="1795350" y="576436"/>
          <a:ext cx="5553296" cy="5358587"/>
        </a:xfrm>
        <a:prstGeom prst="pie">
          <a:avLst>
            <a:gd name="adj1" fmla="val 1800000"/>
            <a:gd name="adj2" fmla="val 9000000"/>
          </a:avLst>
        </a:prstGeom>
        <a:gradFill rotWithShape="0">
          <a:gsLst>
            <a:gs pos="0">
              <a:schemeClr val="accent4">
                <a:hueOff val="2018237"/>
                <a:satOff val="1859"/>
                <a:lumOff val="-3333"/>
                <a:alphaOff val="0"/>
                <a:satMod val="103000"/>
                <a:lumMod val="102000"/>
                <a:tint val="94000"/>
              </a:schemeClr>
            </a:gs>
            <a:gs pos="50000">
              <a:schemeClr val="accent4">
                <a:hueOff val="2018237"/>
                <a:satOff val="1859"/>
                <a:lumOff val="-3333"/>
                <a:alphaOff val="0"/>
                <a:satMod val="110000"/>
                <a:lumMod val="100000"/>
                <a:shade val="100000"/>
              </a:schemeClr>
            </a:gs>
            <a:gs pos="100000">
              <a:schemeClr val="accent4">
                <a:hueOff val="2018237"/>
                <a:satOff val="1859"/>
                <a:lumOff val="-333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mj-lt"/>
              <a:ea typeface="+mj-ea"/>
              <a:cs typeface="AL-Mateen" pitchFamily="2" charset="-78"/>
            </a:rPr>
            <a:t>S</a:t>
          </a:r>
        </a:p>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mj-lt"/>
              <a:ea typeface="+mj-ea"/>
              <a:cs typeface="AL-Mateen" pitchFamily="2" charset="-78"/>
            </a:rPr>
            <a:t>(Skills)</a:t>
          </a:r>
          <a:endParaRPr lang="en-US" sz="3600" b="1" kern="1200" dirty="0">
            <a:effectLst>
              <a:outerShdw blurRad="38100" dist="38100" dir="2700000" algn="tl">
                <a:srgbClr val="000000">
                  <a:alpha val="43137"/>
                </a:srgbClr>
              </a:outerShdw>
            </a:effectLst>
            <a:latin typeface="+mj-lt"/>
            <a:ea typeface="+mj-ea"/>
            <a:cs typeface="AL-Mateen" pitchFamily="2" charset="-78"/>
          </a:endParaRPr>
        </a:p>
      </dsp:txBody>
      <dsp:txXfrm>
        <a:off x="3117564" y="4053138"/>
        <a:ext cx="2974980" cy="1403439"/>
      </dsp:txXfrm>
    </dsp:sp>
    <dsp:sp modelId="{57A7D681-5132-42C9-ADC5-37E822D4F581}">
      <dsp:nvSpPr>
        <dsp:cNvPr id="0" name=""/>
        <dsp:cNvSpPr/>
      </dsp:nvSpPr>
      <dsp:spPr>
        <a:xfrm>
          <a:off x="1800194" y="403427"/>
          <a:ext cx="5324298" cy="5324298"/>
        </a:xfrm>
        <a:prstGeom prst="pie">
          <a:avLst>
            <a:gd name="adj1" fmla="val 9000000"/>
            <a:gd name="adj2" fmla="val 16200000"/>
          </a:avLst>
        </a:prstGeom>
        <a:gradFill rotWithShape="0">
          <a:gsLst>
            <a:gs pos="0">
              <a:schemeClr val="accent4">
                <a:hueOff val="4036475"/>
                <a:satOff val="3718"/>
                <a:lumOff val="-6666"/>
                <a:alphaOff val="0"/>
                <a:satMod val="103000"/>
                <a:lumMod val="102000"/>
                <a:tint val="94000"/>
              </a:schemeClr>
            </a:gs>
            <a:gs pos="50000">
              <a:schemeClr val="accent4">
                <a:hueOff val="4036475"/>
                <a:satOff val="3718"/>
                <a:lumOff val="-6666"/>
                <a:alphaOff val="0"/>
                <a:satMod val="110000"/>
                <a:lumMod val="100000"/>
                <a:shade val="100000"/>
              </a:schemeClr>
            </a:gs>
            <a:gs pos="100000">
              <a:schemeClr val="accent4">
                <a:hueOff val="4036475"/>
                <a:satOff val="3718"/>
                <a:lumOff val="-666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effectLst>
                <a:outerShdw blurRad="38100" dist="38100" dir="2700000" algn="tl">
                  <a:srgbClr val="000000">
                    <a:alpha val="43137"/>
                  </a:srgbClr>
                </a:outerShdw>
              </a:effectLst>
              <a:latin typeface="+mj-lt"/>
              <a:ea typeface="+mj-ea"/>
              <a:cs typeface="AL-Mateen" pitchFamily="2" charset="-78"/>
            </a:rPr>
            <a:t>K</a:t>
          </a:r>
        </a:p>
        <a:p>
          <a:pPr lvl="0" algn="ctr" defTabSz="21336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mj-lt"/>
              <a:ea typeface="+mj-ea"/>
              <a:cs typeface="AL-Mateen" pitchFamily="2" charset="-78"/>
            </a:rPr>
            <a:t>(</a:t>
          </a:r>
          <a:r>
            <a:rPr lang="en-US" sz="2000" b="1" kern="1200" dirty="0" smtClean="0">
              <a:effectLst>
                <a:outerShdw blurRad="38100" dist="38100" dir="2700000" algn="tl">
                  <a:srgbClr val="000000">
                    <a:alpha val="43137"/>
                  </a:srgbClr>
                </a:outerShdw>
              </a:effectLst>
              <a:latin typeface="+mj-lt"/>
              <a:ea typeface="+mj-ea"/>
              <a:cs typeface="AL-Mateen" pitchFamily="2" charset="-78"/>
            </a:rPr>
            <a:t>Knowledge)</a:t>
          </a:r>
          <a:endParaRPr lang="en-US" sz="1600" kern="1200" dirty="0"/>
        </a:p>
      </dsp:txBody>
      <dsp:txXfrm>
        <a:off x="2416926" y="1531671"/>
        <a:ext cx="1901535" cy="1584612"/>
      </dsp:txXfrm>
    </dsp:sp>
    <dsp:sp modelId="{9F9BAD83-3E94-41C9-AD0D-4C7402093DE8}">
      <dsp:nvSpPr>
        <dsp:cNvPr id="0" name=""/>
        <dsp:cNvSpPr/>
      </dsp:nvSpPr>
      <dsp:spPr>
        <a:xfrm>
          <a:off x="1690312" y="73827"/>
          <a:ext cx="5983497" cy="5983497"/>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27E9F0-F78E-402A-A100-EB4BC2DAFB45}">
      <dsp:nvSpPr>
        <dsp:cNvPr id="0" name=""/>
        <dsp:cNvSpPr/>
      </dsp:nvSpPr>
      <dsp:spPr>
        <a:xfrm>
          <a:off x="1789317" y="554715"/>
          <a:ext cx="5443786" cy="5303832"/>
        </a:xfrm>
        <a:prstGeom prst="circularArrow">
          <a:avLst>
            <a:gd name="adj1" fmla="val 5085"/>
            <a:gd name="adj2" fmla="val 327528"/>
            <a:gd name="adj3" fmla="val 8671970"/>
            <a:gd name="adj4" fmla="val 1800502"/>
            <a:gd name="adj5" fmla="val 5932"/>
          </a:avLst>
        </a:prstGeom>
        <a:gradFill rotWithShape="0">
          <a:gsLst>
            <a:gs pos="0">
              <a:schemeClr val="accent4">
                <a:hueOff val="2018237"/>
                <a:satOff val="1859"/>
                <a:lumOff val="-3333"/>
                <a:alphaOff val="0"/>
                <a:satMod val="103000"/>
                <a:lumMod val="102000"/>
                <a:tint val="94000"/>
              </a:schemeClr>
            </a:gs>
            <a:gs pos="50000">
              <a:schemeClr val="accent4">
                <a:hueOff val="2018237"/>
                <a:satOff val="1859"/>
                <a:lumOff val="-3333"/>
                <a:alphaOff val="0"/>
                <a:satMod val="110000"/>
                <a:lumMod val="100000"/>
                <a:shade val="100000"/>
              </a:schemeClr>
            </a:gs>
            <a:gs pos="100000">
              <a:schemeClr val="accent4">
                <a:hueOff val="2018237"/>
                <a:satOff val="1859"/>
                <a:lumOff val="-3333"/>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13B928B-4228-4D02-B2B1-68D7A4CBAF31}">
      <dsp:nvSpPr>
        <dsp:cNvPr id="0" name=""/>
        <dsp:cNvSpPr/>
      </dsp:nvSpPr>
      <dsp:spPr>
        <a:xfrm>
          <a:off x="1470155" y="73827"/>
          <a:ext cx="5983497" cy="5983497"/>
        </a:xfrm>
        <a:prstGeom prst="circularArrow">
          <a:avLst>
            <a:gd name="adj1" fmla="val 5085"/>
            <a:gd name="adj2" fmla="val 327528"/>
            <a:gd name="adj3" fmla="val 15873039"/>
            <a:gd name="adj4" fmla="val 9000000"/>
            <a:gd name="adj5" fmla="val 5932"/>
          </a:avLst>
        </a:prstGeom>
        <a:gradFill rotWithShape="0">
          <a:gsLst>
            <a:gs pos="0">
              <a:schemeClr val="accent4">
                <a:hueOff val="4036475"/>
                <a:satOff val="3718"/>
                <a:lumOff val="-6666"/>
                <a:alphaOff val="0"/>
                <a:satMod val="103000"/>
                <a:lumMod val="102000"/>
                <a:tint val="94000"/>
              </a:schemeClr>
            </a:gs>
            <a:gs pos="50000">
              <a:schemeClr val="accent4">
                <a:hueOff val="4036475"/>
                <a:satOff val="3718"/>
                <a:lumOff val="-6666"/>
                <a:alphaOff val="0"/>
                <a:satMod val="110000"/>
                <a:lumMod val="100000"/>
                <a:shade val="100000"/>
              </a:schemeClr>
            </a:gs>
            <a:gs pos="100000">
              <a:schemeClr val="accent4">
                <a:hueOff val="4036475"/>
                <a:satOff val="3718"/>
                <a:lumOff val="-6666"/>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C841B-17DB-4177-B30D-56E3CF0A0F61}">
      <dsp:nvSpPr>
        <dsp:cNvPr id="0" name=""/>
        <dsp:cNvSpPr/>
      </dsp:nvSpPr>
      <dsp:spPr>
        <a:xfrm>
          <a:off x="2014660" y="403427"/>
          <a:ext cx="5333989" cy="5324298"/>
        </a:xfrm>
        <a:prstGeom prst="pie">
          <a:avLst>
            <a:gd name="adj1" fmla="val 16200000"/>
            <a:gd name="adj2" fmla="val 1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mj-lt"/>
              <a:ea typeface="+mj-ea"/>
              <a:cs typeface="AL-Mateen" pitchFamily="2" charset="-78"/>
            </a:rPr>
            <a:t>A</a:t>
          </a:r>
        </a:p>
        <a:p>
          <a:pPr lvl="0" algn="ctr" defTabSz="16002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mj-lt"/>
              <a:ea typeface="+mj-ea"/>
              <a:cs typeface="AL-Mateen" pitchFamily="2" charset="-78"/>
            </a:rPr>
            <a:t>(Attitudes)</a:t>
          </a:r>
          <a:endParaRPr lang="en-US" sz="2000" kern="1200" dirty="0"/>
        </a:p>
      </dsp:txBody>
      <dsp:txXfrm>
        <a:off x="4825799" y="1531671"/>
        <a:ext cx="1904996" cy="1584612"/>
      </dsp:txXfrm>
    </dsp:sp>
    <dsp:sp modelId="{24310AB3-C709-4986-96CB-2107511F376A}">
      <dsp:nvSpPr>
        <dsp:cNvPr id="0" name=""/>
        <dsp:cNvSpPr/>
      </dsp:nvSpPr>
      <dsp:spPr>
        <a:xfrm>
          <a:off x="1795350" y="576436"/>
          <a:ext cx="5553296" cy="5358587"/>
        </a:xfrm>
        <a:prstGeom prst="pie">
          <a:avLst>
            <a:gd name="adj1" fmla="val 1800000"/>
            <a:gd name="adj2" fmla="val 9000000"/>
          </a:avLst>
        </a:prstGeom>
        <a:gradFill rotWithShape="0">
          <a:gsLst>
            <a:gs pos="0">
              <a:schemeClr val="accent4">
                <a:hueOff val="2018237"/>
                <a:satOff val="1859"/>
                <a:lumOff val="-3333"/>
                <a:alphaOff val="0"/>
                <a:satMod val="103000"/>
                <a:lumMod val="102000"/>
                <a:tint val="94000"/>
              </a:schemeClr>
            </a:gs>
            <a:gs pos="50000">
              <a:schemeClr val="accent4">
                <a:hueOff val="2018237"/>
                <a:satOff val="1859"/>
                <a:lumOff val="-3333"/>
                <a:alphaOff val="0"/>
                <a:satMod val="110000"/>
                <a:lumMod val="100000"/>
                <a:shade val="100000"/>
              </a:schemeClr>
            </a:gs>
            <a:gs pos="100000">
              <a:schemeClr val="accent4">
                <a:hueOff val="2018237"/>
                <a:satOff val="1859"/>
                <a:lumOff val="-333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mj-lt"/>
              <a:ea typeface="+mj-ea"/>
              <a:cs typeface="AL-Mateen" pitchFamily="2" charset="-78"/>
            </a:rPr>
            <a:t>S</a:t>
          </a:r>
        </a:p>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mj-lt"/>
              <a:ea typeface="+mj-ea"/>
              <a:cs typeface="AL-Mateen" pitchFamily="2" charset="-78"/>
            </a:rPr>
            <a:t>(Skills)</a:t>
          </a:r>
          <a:endParaRPr lang="en-US" sz="3600" b="1" kern="1200" dirty="0">
            <a:effectLst>
              <a:outerShdw blurRad="38100" dist="38100" dir="2700000" algn="tl">
                <a:srgbClr val="000000">
                  <a:alpha val="43137"/>
                </a:srgbClr>
              </a:outerShdw>
            </a:effectLst>
            <a:latin typeface="+mj-lt"/>
            <a:ea typeface="+mj-ea"/>
            <a:cs typeface="AL-Mateen" pitchFamily="2" charset="-78"/>
          </a:endParaRPr>
        </a:p>
      </dsp:txBody>
      <dsp:txXfrm>
        <a:off x="3117564" y="4053138"/>
        <a:ext cx="2974980" cy="1403439"/>
      </dsp:txXfrm>
    </dsp:sp>
    <dsp:sp modelId="{57A7D681-5132-42C9-ADC5-37E822D4F581}">
      <dsp:nvSpPr>
        <dsp:cNvPr id="0" name=""/>
        <dsp:cNvSpPr/>
      </dsp:nvSpPr>
      <dsp:spPr>
        <a:xfrm>
          <a:off x="1800194" y="403427"/>
          <a:ext cx="5324298" cy="5324298"/>
        </a:xfrm>
        <a:prstGeom prst="pie">
          <a:avLst>
            <a:gd name="adj1" fmla="val 9000000"/>
            <a:gd name="adj2" fmla="val 16200000"/>
          </a:avLst>
        </a:prstGeom>
        <a:gradFill rotWithShape="0">
          <a:gsLst>
            <a:gs pos="0">
              <a:schemeClr val="accent4">
                <a:hueOff val="4036475"/>
                <a:satOff val="3718"/>
                <a:lumOff val="-6666"/>
                <a:alphaOff val="0"/>
                <a:satMod val="103000"/>
                <a:lumMod val="102000"/>
                <a:tint val="94000"/>
              </a:schemeClr>
            </a:gs>
            <a:gs pos="50000">
              <a:schemeClr val="accent4">
                <a:hueOff val="4036475"/>
                <a:satOff val="3718"/>
                <a:lumOff val="-6666"/>
                <a:alphaOff val="0"/>
                <a:satMod val="110000"/>
                <a:lumMod val="100000"/>
                <a:shade val="100000"/>
              </a:schemeClr>
            </a:gs>
            <a:gs pos="100000">
              <a:schemeClr val="accent4">
                <a:hueOff val="4036475"/>
                <a:satOff val="3718"/>
                <a:lumOff val="-666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effectLst>
                <a:outerShdw blurRad="38100" dist="38100" dir="2700000" algn="tl">
                  <a:srgbClr val="000000">
                    <a:alpha val="43137"/>
                  </a:srgbClr>
                </a:outerShdw>
              </a:effectLst>
              <a:latin typeface="+mj-lt"/>
              <a:ea typeface="+mj-ea"/>
              <a:cs typeface="AL-Mateen" pitchFamily="2" charset="-78"/>
            </a:rPr>
            <a:t>K</a:t>
          </a:r>
        </a:p>
        <a:p>
          <a:pPr lvl="0" algn="ctr" defTabSz="21336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mj-lt"/>
              <a:ea typeface="+mj-ea"/>
              <a:cs typeface="AL-Mateen" pitchFamily="2" charset="-78"/>
            </a:rPr>
            <a:t>(</a:t>
          </a:r>
          <a:r>
            <a:rPr lang="en-US" sz="2000" b="1" kern="1200" dirty="0" smtClean="0">
              <a:effectLst>
                <a:outerShdw blurRad="38100" dist="38100" dir="2700000" algn="tl">
                  <a:srgbClr val="000000">
                    <a:alpha val="43137"/>
                  </a:srgbClr>
                </a:outerShdw>
              </a:effectLst>
              <a:latin typeface="+mj-lt"/>
              <a:ea typeface="+mj-ea"/>
              <a:cs typeface="AL-Mateen" pitchFamily="2" charset="-78"/>
            </a:rPr>
            <a:t>Knowledge)</a:t>
          </a:r>
          <a:endParaRPr lang="en-US" sz="1600" kern="1200" dirty="0"/>
        </a:p>
      </dsp:txBody>
      <dsp:txXfrm>
        <a:off x="2416926" y="1531671"/>
        <a:ext cx="1901535" cy="1584612"/>
      </dsp:txXfrm>
    </dsp:sp>
    <dsp:sp modelId="{9F9BAD83-3E94-41C9-AD0D-4C7402093DE8}">
      <dsp:nvSpPr>
        <dsp:cNvPr id="0" name=""/>
        <dsp:cNvSpPr/>
      </dsp:nvSpPr>
      <dsp:spPr>
        <a:xfrm>
          <a:off x="1690312" y="73827"/>
          <a:ext cx="5983497" cy="5983497"/>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27E9F0-F78E-402A-A100-EB4BC2DAFB45}">
      <dsp:nvSpPr>
        <dsp:cNvPr id="0" name=""/>
        <dsp:cNvSpPr/>
      </dsp:nvSpPr>
      <dsp:spPr>
        <a:xfrm>
          <a:off x="1789317" y="554715"/>
          <a:ext cx="5443786" cy="5303832"/>
        </a:xfrm>
        <a:prstGeom prst="circularArrow">
          <a:avLst>
            <a:gd name="adj1" fmla="val 5085"/>
            <a:gd name="adj2" fmla="val 327528"/>
            <a:gd name="adj3" fmla="val 8671970"/>
            <a:gd name="adj4" fmla="val 1800502"/>
            <a:gd name="adj5" fmla="val 5932"/>
          </a:avLst>
        </a:prstGeom>
        <a:gradFill rotWithShape="0">
          <a:gsLst>
            <a:gs pos="0">
              <a:schemeClr val="accent4">
                <a:hueOff val="2018237"/>
                <a:satOff val="1859"/>
                <a:lumOff val="-3333"/>
                <a:alphaOff val="0"/>
                <a:satMod val="103000"/>
                <a:lumMod val="102000"/>
                <a:tint val="94000"/>
              </a:schemeClr>
            </a:gs>
            <a:gs pos="50000">
              <a:schemeClr val="accent4">
                <a:hueOff val="2018237"/>
                <a:satOff val="1859"/>
                <a:lumOff val="-3333"/>
                <a:alphaOff val="0"/>
                <a:satMod val="110000"/>
                <a:lumMod val="100000"/>
                <a:shade val="100000"/>
              </a:schemeClr>
            </a:gs>
            <a:gs pos="100000">
              <a:schemeClr val="accent4">
                <a:hueOff val="2018237"/>
                <a:satOff val="1859"/>
                <a:lumOff val="-3333"/>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13B928B-4228-4D02-B2B1-68D7A4CBAF31}">
      <dsp:nvSpPr>
        <dsp:cNvPr id="0" name=""/>
        <dsp:cNvSpPr/>
      </dsp:nvSpPr>
      <dsp:spPr>
        <a:xfrm>
          <a:off x="1470155" y="73827"/>
          <a:ext cx="5983497" cy="5983497"/>
        </a:xfrm>
        <a:prstGeom prst="circularArrow">
          <a:avLst>
            <a:gd name="adj1" fmla="val 5085"/>
            <a:gd name="adj2" fmla="val 327528"/>
            <a:gd name="adj3" fmla="val 15873039"/>
            <a:gd name="adj4" fmla="val 9000000"/>
            <a:gd name="adj5" fmla="val 5932"/>
          </a:avLst>
        </a:prstGeom>
        <a:gradFill rotWithShape="0">
          <a:gsLst>
            <a:gs pos="0">
              <a:schemeClr val="accent4">
                <a:hueOff val="4036475"/>
                <a:satOff val="3718"/>
                <a:lumOff val="-6666"/>
                <a:alphaOff val="0"/>
                <a:satMod val="103000"/>
                <a:lumMod val="102000"/>
                <a:tint val="94000"/>
              </a:schemeClr>
            </a:gs>
            <a:gs pos="50000">
              <a:schemeClr val="accent4">
                <a:hueOff val="4036475"/>
                <a:satOff val="3718"/>
                <a:lumOff val="-6666"/>
                <a:alphaOff val="0"/>
                <a:satMod val="110000"/>
                <a:lumMod val="100000"/>
                <a:shade val="100000"/>
              </a:schemeClr>
            </a:gs>
            <a:gs pos="100000">
              <a:schemeClr val="accent4">
                <a:hueOff val="4036475"/>
                <a:satOff val="3718"/>
                <a:lumOff val="-6666"/>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C841B-17DB-4177-B30D-56E3CF0A0F61}">
      <dsp:nvSpPr>
        <dsp:cNvPr id="0" name=""/>
        <dsp:cNvSpPr/>
      </dsp:nvSpPr>
      <dsp:spPr>
        <a:xfrm>
          <a:off x="2014660" y="403427"/>
          <a:ext cx="5333989" cy="5324298"/>
        </a:xfrm>
        <a:prstGeom prst="pie">
          <a:avLst>
            <a:gd name="adj1" fmla="val 16200000"/>
            <a:gd name="adj2" fmla="val 1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mj-lt"/>
              <a:ea typeface="+mj-ea"/>
              <a:cs typeface="AL-Mateen" pitchFamily="2" charset="-78"/>
            </a:rPr>
            <a:t>A</a:t>
          </a:r>
        </a:p>
        <a:p>
          <a:pPr lvl="0" algn="ctr" defTabSz="16002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mj-lt"/>
              <a:ea typeface="+mj-ea"/>
              <a:cs typeface="AL-Mateen" pitchFamily="2" charset="-78"/>
            </a:rPr>
            <a:t>(Attitudes)</a:t>
          </a:r>
          <a:endParaRPr lang="en-US" sz="2000" kern="1200" dirty="0"/>
        </a:p>
      </dsp:txBody>
      <dsp:txXfrm>
        <a:off x="4825799" y="1531671"/>
        <a:ext cx="1904996" cy="1584612"/>
      </dsp:txXfrm>
    </dsp:sp>
    <dsp:sp modelId="{24310AB3-C709-4986-96CB-2107511F376A}">
      <dsp:nvSpPr>
        <dsp:cNvPr id="0" name=""/>
        <dsp:cNvSpPr/>
      </dsp:nvSpPr>
      <dsp:spPr>
        <a:xfrm>
          <a:off x="1795350" y="576436"/>
          <a:ext cx="5553296" cy="5358587"/>
        </a:xfrm>
        <a:prstGeom prst="pie">
          <a:avLst>
            <a:gd name="adj1" fmla="val 1800000"/>
            <a:gd name="adj2" fmla="val 9000000"/>
          </a:avLst>
        </a:prstGeom>
        <a:gradFill rotWithShape="0">
          <a:gsLst>
            <a:gs pos="0">
              <a:schemeClr val="accent4">
                <a:hueOff val="2018237"/>
                <a:satOff val="1859"/>
                <a:lumOff val="-3333"/>
                <a:alphaOff val="0"/>
                <a:satMod val="103000"/>
                <a:lumMod val="102000"/>
                <a:tint val="94000"/>
              </a:schemeClr>
            </a:gs>
            <a:gs pos="50000">
              <a:schemeClr val="accent4">
                <a:hueOff val="2018237"/>
                <a:satOff val="1859"/>
                <a:lumOff val="-3333"/>
                <a:alphaOff val="0"/>
                <a:satMod val="110000"/>
                <a:lumMod val="100000"/>
                <a:shade val="100000"/>
              </a:schemeClr>
            </a:gs>
            <a:gs pos="100000">
              <a:schemeClr val="accent4">
                <a:hueOff val="2018237"/>
                <a:satOff val="1859"/>
                <a:lumOff val="-333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mj-lt"/>
              <a:ea typeface="+mj-ea"/>
              <a:cs typeface="AL-Mateen" pitchFamily="2" charset="-78"/>
            </a:rPr>
            <a:t>S</a:t>
          </a:r>
        </a:p>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mj-lt"/>
              <a:ea typeface="+mj-ea"/>
              <a:cs typeface="AL-Mateen" pitchFamily="2" charset="-78"/>
            </a:rPr>
            <a:t>(Skills)</a:t>
          </a:r>
          <a:endParaRPr lang="en-US" sz="3600" b="1" kern="1200" dirty="0">
            <a:effectLst>
              <a:outerShdw blurRad="38100" dist="38100" dir="2700000" algn="tl">
                <a:srgbClr val="000000">
                  <a:alpha val="43137"/>
                </a:srgbClr>
              </a:outerShdw>
            </a:effectLst>
            <a:latin typeface="+mj-lt"/>
            <a:ea typeface="+mj-ea"/>
            <a:cs typeface="AL-Mateen" pitchFamily="2" charset="-78"/>
          </a:endParaRPr>
        </a:p>
      </dsp:txBody>
      <dsp:txXfrm>
        <a:off x="3117564" y="4053138"/>
        <a:ext cx="2974980" cy="1403439"/>
      </dsp:txXfrm>
    </dsp:sp>
    <dsp:sp modelId="{57A7D681-5132-42C9-ADC5-37E822D4F581}">
      <dsp:nvSpPr>
        <dsp:cNvPr id="0" name=""/>
        <dsp:cNvSpPr/>
      </dsp:nvSpPr>
      <dsp:spPr>
        <a:xfrm>
          <a:off x="1800194" y="403427"/>
          <a:ext cx="5324298" cy="5324298"/>
        </a:xfrm>
        <a:prstGeom prst="pie">
          <a:avLst>
            <a:gd name="adj1" fmla="val 9000000"/>
            <a:gd name="adj2" fmla="val 16200000"/>
          </a:avLst>
        </a:prstGeom>
        <a:gradFill rotWithShape="0">
          <a:gsLst>
            <a:gs pos="0">
              <a:schemeClr val="accent4">
                <a:hueOff val="4036475"/>
                <a:satOff val="3718"/>
                <a:lumOff val="-6666"/>
                <a:alphaOff val="0"/>
                <a:satMod val="103000"/>
                <a:lumMod val="102000"/>
                <a:tint val="94000"/>
              </a:schemeClr>
            </a:gs>
            <a:gs pos="50000">
              <a:schemeClr val="accent4">
                <a:hueOff val="4036475"/>
                <a:satOff val="3718"/>
                <a:lumOff val="-6666"/>
                <a:alphaOff val="0"/>
                <a:satMod val="110000"/>
                <a:lumMod val="100000"/>
                <a:shade val="100000"/>
              </a:schemeClr>
            </a:gs>
            <a:gs pos="100000">
              <a:schemeClr val="accent4">
                <a:hueOff val="4036475"/>
                <a:satOff val="3718"/>
                <a:lumOff val="-666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effectLst>
                <a:outerShdw blurRad="38100" dist="38100" dir="2700000" algn="tl">
                  <a:srgbClr val="000000">
                    <a:alpha val="43137"/>
                  </a:srgbClr>
                </a:outerShdw>
              </a:effectLst>
              <a:latin typeface="+mj-lt"/>
              <a:ea typeface="+mj-ea"/>
              <a:cs typeface="AL-Mateen" pitchFamily="2" charset="-78"/>
            </a:rPr>
            <a:t>K</a:t>
          </a:r>
        </a:p>
        <a:p>
          <a:pPr lvl="0" algn="ctr" defTabSz="21336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mj-lt"/>
              <a:ea typeface="+mj-ea"/>
              <a:cs typeface="AL-Mateen" pitchFamily="2" charset="-78"/>
            </a:rPr>
            <a:t>(</a:t>
          </a:r>
          <a:r>
            <a:rPr lang="en-US" sz="2000" b="1" kern="1200" dirty="0" smtClean="0">
              <a:effectLst>
                <a:outerShdw blurRad="38100" dist="38100" dir="2700000" algn="tl">
                  <a:srgbClr val="000000">
                    <a:alpha val="43137"/>
                  </a:srgbClr>
                </a:outerShdw>
              </a:effectLst>
              <a:latin typeface="+mj-lt"/>
              <a:ea typeface="+mj-ea"/>
              <a:cs typeface="AL-Mateen" pitchFamily="2" charset="-78"/>
            </a:rPr>
            <a:t>Knowledge)</a:t>
          </a:r>
          <a:endParaRPr lang="en-US" sz="1600" kern="1200" dirty="0"/>
        </a:p>
      </dsp:txBody>
      <dsp:txXfrm>
        <a:off x="2416926" y="1531671"/>
        <a:ext cx="1901535" cy="1584612"/>
      </dsp:txXfrm>
    </dsp:sp>
    <dsp:sp modelId="{9F9BAD83-3E94-41C9-AD0D-4C7402093DE8}">
      <dsp:nvSpPr>
        <dsp:cNvPr id="0" name=""/>
        <dsp:cNvSpPr/>
      </dsp:nvSpPr>
      <dsp:spPr>
        <a:xfrm>
          <a:off x="1690312" y="73827"/>
          <a:ext cx="5983497" cy="5983497"/>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27E9F0-F78E-402A-A100-EB4BC2DAFB45}">
      <dsp:nvSpPr>
        <dsp:cNvPr id="0" name=""/>
        <dsp:cNvSpPr/>
      </dsp:nvSpPr>
      <dsp:spPr>
        <a:xfrm>
          <a:off x="1789317" y="554715"/>
          <a:ext cx="5443786" cy="5303832"/>
        </a:xfrm>
        <a:prstGeom prst="circularArrow">
          <a:avLst>
            <a:gd name="adj1" fmla="val 5085"/>
            <a:gd name="adj2" fmla="val 327528"/>
            <a:gd name="adj3" fmla="val 8671970"/>
            <a:gd name="adj4" fmla="val 1800502"/>
            <a:gd name="adj5" fmla="val 5932"/>
          </a:avLst>
        </a:prstGeom>
        <a:gradFill rotWithShape="0">
          <a:gsLst>
            <a:gs pos="0">
              <a:schemeClr val="accent4">
                <a:hueOff val="2018237"/>
                <a:satOff val="1859"/>
                <a:lumOff val="-3333"/>
                <a:alphaOff val="0"/>
                <a:satMod val="103000"/>
                <a:lumMod val="102000"/>
                <a:tint val="94000"/>
              </a:schemeClr>
            </a:gs>
            <a:gs pos="50000">
              <a:schemeClr val="accent4">
                <a:hueOff val="2018237"/>
                <a:satOff val="1859"/>
                <a:lumOff val="-3333"/>
                <a:alphaOff val="0"/>
                <a:satMod val="110000"/>
                <a:lumMod val="100000"/>
                <a:shade val="100000"/>
              </a:schemeClr>
            </a:gs>
            <a:gs pos="100000">
              <a:schemeClr val="accent4">
                <a:hueOff val="2018237"/>
                <a:satOff val="1859"/>
                <a:lumOff val="-3333"/>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13B928B-4228-4D02-B2B1-68D7A4CBAF31}">
      <dsp:nvSpPr>
        <dsp:cNvPr id="0" name=""/>
        <dsp:cNvSpPr/>
      </dsp:nvSpPr>
      <dsp:spPr>
        <a:xfrm>
          <a:off x="1470155" y="73827"/>
          <a:ext cx="5983497" cy="5983497"/>
        </a:xfrm>
        <a:prstGeom prst="circularArrow">
          <a:avLst>
            <a:gd name="adj1" fmla="val 5085"/>
            <a:gd name="adj2" fmla="val 327528"/>
            <a:gd name="adj3" fmla="val 15873039"/>
            <a:gd name="adj4" fmla="val 9000000"/>
            <a:gd name="adj5" fmla="val 5932"/>
          </a:avLst>
        </a:prstGeom>
        <a:gradFill rotWithShape="0">
          <a:gsLst>
            <a:gs pos="0">
              <a:schemeClr val="accent4">
                <a:hueOff val="4036475"/>
                <a:satOff val="3718"/>
                <a:lumOff val="-6666"/>
                <a:alphaOff val="0"/>
                <a:satMod val="103000"/>
                <a:lumMod val="102000"/>
                <a:tint val="94000"/>
              </a:schemeClr>
            </a:gs>
            <a:gs pos="50000">
              <a:schemeClr val="accent4">
                <a:hueOff val="4036475"/>
                <a:satOff val="3718"/>
                <a:lumOff val="-6666"/>
                <a:alphaOff val="0"/>
                <a:satMod val="110000"/>
                <a:lumMod val="100000"/>
                <a:shade val="100000"/>
              </a:schemeClr>
            </a:gs>
            <a:gs pos="100000">
              <a:schemeClr val="accent4">
                <a:hueOff val="4036475"/>
                <a:satOff val="3718"/>
                <a:lumOff val="-6666"/>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387FF-0651-46E1-9B15-C22408CEB934}" type="datetimeFigureOut">
              <a:rPr lang="en-US" smtClean="0"/>
              <a:t>3/9/2023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76F58-643E-4D2D-9886-1106E555D4B9}" type="slidenum">
              <a:rPr lang="en-US" smtClean="0"/>
              <a:t>‹#›</a:t>
            </a:fld>
            <a:endParaRPr lang="en-US"/>
          </a:p>
        </p:txBody>
      </p:sp>
    </p:spTree>
    <p:extLst>
      <p:ext uri="{BB962C8B-B14F-4D97-AF65-F5344CB8AC3E}">
        <p14:creationId xmlns:p14="http://schemas.microsoft.com/office/powerpoint/2010/main" val="135520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6F58-643E-4D2D-9886-1106E555D4B9}" type="slidenum">
              <a:rPr lang="en-US" smtClean="0"/>
              <a:t>5</a:t>
            </a:fld>
            <a:endParaRPr lang="en-US"/>
          </a:p>
        </p:txBody>
      </p:sp>
    </p:spTree>
    <p:extLst>
      <p:ext uri="{BB962C8B-B14F-4D97-AF65-F5344CB8AC3E}">
        <p14:creationId xmlns:p14="http://schemas.microsoft.com/office/powerpoint/2010/main" val="163527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87FED-6B57-4470-8785-DA7421CB7E2B}" type="slidenum">
              <a:rPr lang="en-US" smtClean="0">
                <a:latin typeface="Times New Roman" pitchFamily="18" charset="0"/>
              </a:rPr>
              <a:pPr eaLnBrk="1" hangingPunct="1"/>
              <a:t>33</a:t>
            </a:fld>
            <a:endParaRPr lang="en-US" smtClean="0">
              <a:latin typeface="Times New Roman" pitchFamily="18" charset="0"/>
            </a:endParaRPr>
          </a:p>
        </p:txBody>
      </p:sp>
      <p:sp>
        <p:nvSpPr>
          <p:cNvPr id="33792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C16CED-8697-4E81-995D-9B3E98BB1734}" type="slidenum">
              <a:rPr lang="en-US" smtClean="0">
                <a:latin typeface="Times New Roman" pitchFamily="18" charset="0"/>
              </a:rPr>
              <a:pPr eaLnBrk="1" hangingPunct="1"/>
              <a:t>34</a:t>
            </a:fld>
            <a:endParaRPr lang="en-US" smtClean="0">
              <a:latin typeface="Times New Roman" pitchFamily="18" charset="0"/>
            </a:endParaRPr>
          </a:p>
        </p:txBody>
      </p:sp>
      <p:sp>
        <p:nvSpPr>
          <p:cNvPr id="34099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5EB259-A112-4C66-85C7-2C181F59E7AF}" type="slidenum">
              <a:rPr lang="en-US" smtClean="0">
                <a:latin typeface="Times New Roman" pitchFamily="18" charset="0"/>
              </a:rPr>
              <a:pPr eaLnBrk="1" hangingPunct="1"/>
              <a:t>35</a:t>
            </a:fld>
            <a:endParaRPr lang="en-US" smtClean="0">
              <a:latin typeface="Times New Roman" pitchFamily="18" charset="0"/>
            </a:endParaRPr>
          </a:p>
        </p:txBody>
      </p:sp>
      <p:sp>
        <p:nvSpPr>
          <p:cNvPr id="33997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84F875-9FB4-4A98-8B5A-5406C3F7F086}" type="slidenum">
              <a:rPr lang="en-US" smtClean="0">
                <a:latin typeface="Times New Roman" pitchFamily="18" charset="0"/>
              </a:rPr>
              <a:pPr eaLnBrk="1" hangingPunct="1"/>
              <a:t>36</a:t>
            </a:fld>
            <a:endParaRPr lang="en-US" smtClean="0">
              <a:latin typeface="Times New Roman" pitchFamily="18" charset="0"/>
            </a:endParaRPr>
          </a:p>
        </p:txBody>
      </p:sp>
      <p:sp>
        <p:nvSpPr>
          <p:cNvPr id="34201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pic>
        <p:nvPicPr>
          <p:cNvPr id="342021" name="Picture 4" descr="coo37861_03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876800"/>
            <a:ext cx="5410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1C845-14B4-404E-9EF8-99E6EAF02E33}" type="slidenum">
              <a:rPr lang="en-US" smtClean="0"/>
              <a:t>19</a:t>
            </a:fld>
            <a:endParaRPr lang="en-US" dirty="0"/>
          </a:p>
        </p:txBody>
      </p:sp>
    </p:spTree>
    <p:extLst>
      <p:ext uri="{BB962C8B-B14F-4D97-AF65-F5344CB8AC3E}">
        <p14:creationId xmlns:p14="http://schemas.microsoft.com/office/powerpoint/2010/main" val="295433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A28194-AF25-4D4E-82E8-294576F085F6}" type="slidenum">
              <a:rPr lang="en-US" smtClean="0">
                <a:latin typeface="Times New Roman" pitchFamily="18" charset="0"/>
              </a:rPr>
              <a:pPr eaLnBrk="1" hangingPunct="1"/>
              <a:t>22</a:t>
            </a:fld>
            <a:endParaRPr lang="en-US" smtClean="0">
              <a:latin typeface="Times New Roman" pitchFamily="18" charset="0"/>
            </a:endParaRPr>
          </a:p>
        </p:txBody>
      </p:sp>
      <p:sp>
        <p:nvSpPr>
          <p:cNvPr id="32870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0EAF06-3C0C-4EBA-BE52-1EA860D68B85}" type="slidenum">
              <a:rPr lang="en-US" smtClean="0">
                <a:latin typeface="Times New Roman" pitchFamily="18" charset="0"/>
              </a:rPr>
              <a:pPr eaLnBrk="1" hangingPunct="1"/>
              <a:t>24</a:t>
            </a:fld>
            <a:endParaRPr lang="en-US" smtClean="0">
              <a:latin typeface="Times New Roman" pitchFamily="18" charset="0"/>
            </a:endParaRPr>
          </a:p>
        </p:txBody>
      </p:sp>
      <p:sp>
        <p:nvSpPr>
          <p:cNvPr id="3307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68606C-BD37-4332-8D72-9732B7573E10}" type="slidenum">
              <a:rPr lang="en-US" smtClean="0">
                <a:latin typeface="Times New Roman" pitchFamily="18" charset="0"/>
              </a:rPr>
              <a:pPr eaLnBrk="1" hangingPunct="1"/>
              <a:t>26</a:t>
            </a:fld>
            <a:endParaRPr lang="en-US" smtClean="0">
              <a:latin typeface="Times New Roman" pitchFamily="18" charset="0"/>
            </a:endParaRPr>
          </a:p>
        </p:txBody>
      </p:sp>
      <p:sp>
        <p:nvSpPr>
          <p:cNvPr id="33689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C17978-8D98-43EA-847A-7F8C1EA0AB6F}" type="slidenum">
              <a:rPr lang="en-US" smtClean="0">
                <a:latin typeface="Times New Roman" pitchFamily="18" charset="0"/>
              </a:rPr>
              <a:pPr eaLnBrk="1" hangingPunct="1"/>
              <a:t>28</a:t>
            </a:fld>
            <a:endParaRPr lang="en-US" smtClean="0">
              <a:latin typeface="Times New Roman" pitchFamily="18" charset="0"/>
            </a:endParaRPr>
          </a:p>
        </p:txBody>
      </p:sp>
      <p:sp>
        <p:nvSpPr>
          <p:cNvPr id="33177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6A6783-FC06-4BDE-A568-E8EAF4EEF69D}" type="slidenum">
              <a:rPr lang="en-US" smtClean="0">
                <a:latin typeface="Times New Roman" pitchFamily="18" charset="0"/>
              </a:rPr>
              <a:pPr eaLnBrk="1" hangingPunct="1"/>
              <a:t>29</a:t>
            </a:fld>
            <a:endParaRPr lang="en-US" smtClean="0">
              <a:latin typeface="Times New Roman" pitchFamily="18" charset="0"/>
            </a:endParaRPr>
          </a:p>
        </p:txBody>
      </p:sp>
      <p:sp>
        <p:nvSpPr>
          <p:cNvPr id="332803" name="Rectangle 8"/>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4" name="Rectangle 9"/>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2805" name="Rectangle 10"/>
          <p:cNvSpPr>
            <a:spLocks noChangeArrowheads="1"/>
          </p:cNvSpPr>
          <p:nvPr/>
        </p:nvSpPr>
        <p:spPr bwMode="auto">
          <a:xfrm>
            <a:off x="838200" y="44958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pPr>
            <a:r>
              <a:rPr lang="en-US" sz="1200"/>
              <a:t>This slide provides an example of a deductive argument.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202EDC-6F51-4671-990A-2A4A9E0DD808}" type="slidenum">
              <a:rPr lang="en-US" smtClean="0">
                <a:latin typeface="Times New Roman" pitchFamily="18" charset="0"/>
              </a:rPr>
              <a:pPr eaLnBrk="1" hangingPunct="1"/>
              <a:t>30</a:t>
            </a:fld>
            <a:endParaRPr lang="en-US" smtClean="0">
              <a:latin typeface="Times New Roman" pitchFamily="18" charset="0"/>
            </a:endParaRPr>
          </a:p>
        </p:txBody>
      </p:sp>
      <p:sp>
        <p:nvSpPr>
          <p:cNvPr id="3338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F4A345-1BEA-4E93-8557-E376360341A8}" type="slidenum">
              <a:rPr lang="en-US" smtClean="0">
                <a:latin typeface="Times New Roman" pitchFamily="18" charset="0"/>
              </a:rPr>
              <a:pPr eaLnBrk="1" hangingPunct="1"/>
              <a:t>31</a:t>
            </a:fld>
            <a:endParaRPr lang="en-US" smtClean="0">
              <a:latin typeface="Times New Roman" pitchFamily="18" charset="0"/>
            </a:endParaRPr>
          </a:p>
        </p:txBody>
      </p:sp>
      <p:sp>
        <p:nvSpPr>
          <p:cNvPr id="33587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35EDB3-1646-4F0C-AEC2-F250787A3775}"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946220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F9DD2-4BA5-4FCE-A0D1-B4E4562FEC72}"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72508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98497-59B5-4028-88B4-161D2B16FBF7}"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1575190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6038"/>
            <a:ext cx="7620000" cy="1173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40005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600200"/>
            <a:ext cx="40005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229100"/>
            <a:ext cx="40005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0"/>
            <a:ext cx="2133600" cy="476250"/>
          </a:xfrm>
        </p:spPr>
        <p:txBody>
          <a:bodyPr/>
          <a:lstStyle>
            <a:lvl1pPr>
              <a:defRPr/>
            </a:lvl1pPr>
          </a:lstStyle>
          <a:p>
            <a:pPr>
              <a:defRPr/>
            </a:pPr>
            <a:r>
              <a:rPr lang="en-US"/>
              <a:t>4-</a:t>
            </a:r>
            <a:fld id="{8C5E4163-874E-4159-A573-1E707D7DEAD7}" type="slidenum">
              <a:rPr lang="en-US"/>
              <a:pPr>
                <a:defRPr/>
              </a:pPr>
              <a:t>‹#›</a:t>
            </a:fld>
            <a:endParaRPr lang="en-US"/>
          </a:p>
        </p:txBody>
      </p:sp>
    </p:spTree>
    <p:extLst>
      <p:ext uri="{BB962C8B-B14F-4D97-AF65-F5344CB8AC3E}">
        <p14:creationId xmlns:p14="http://schemas.microsoft.com/office/powerpoint/2010/main" val="23609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498602"/>
            <a:ext cx="5257800"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3505200" y="4927600"/>
            <a:ext cx="52578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202226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6075BDE-2C81-4820-BF77-79EA1DBF6A94}" type="datetime1">
              <a:rPr lang="en-US" smtClean="0">
                <a:solidFill>
                  <a:srgbClr val="000000">
                    <a:lumMod val="65000"/>
                    <a:lumOff val="35000"/>
                  </a:srgbClr>
                </a:solidFill>
              </a:rPr>
              <a:t>3/9/2023</a:t>
            </a:fld>
            <a:endParaRPr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DA60BA0E-20D0-4E7C-B286-26C960A6788F}"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214786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445000"/>
            <a:ext cx="5257800"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609600" y="3124201"/>
            <a:ext cx="52578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58461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382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ED6F31F-5D88-408E-A053-424F21DA10FE}" type="datetime1">
              <a:rPr lang="en-US" smtClean="0">
                <a:solidFill>
                  <a:srgbClr val="000000">
                    <a:lumMod val="65000"/>
                    <a:lumOff val="35000"/>
                  </a:srgbClr>
                </a:solidFill>
              </a:rPr>
              <a:t>3/9/2023</a:t>
            </a:fld>
            <a:endParaRPr>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EB37DED6-D4C7-42EE-AB49-D2E39E64FDE4}"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131467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8382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7244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85F43F0-F4C9-488F-A1AD-008B148E24BA}" type="datetime1">
              <a:rPr lang="en-US" smtClean="0">
                <a:solidFill>
                  <a:srgbClr val="000000">
                    <a:lumMod val="65000"/>
                    <a:lumOff val="35000"/>
                  </a:srgbClr>
                </a:solidFill>
              </a:rPr>
              <a:t>3/9/2023</a:t>
            </a:fld>
            <a:endParaRPr>
              <a:solidFill>
                <a:srgbClr val="000000">
                  <a:lumMod val="65000"/>
                  <a:lumOff val="35000"/>
                </a:srgbClr>
              </a:solidFill>
            </a:endParaRPr>
          </a:p>
        </p:txBody>
      </p:sp>
      <p:sp>
        <p:nvSpPr>
          <p:cNvPr id="8" name="Footer Placeholder 7"/>
          <p:cNvSpPr>
            <a:spLocks noGrp="1"/>
          </p:cNvSpPr>
          <p:nvPr>
            <p:ph type="ftr" sz="quarter" idx="11"/>
          </p:nvPr>
        </p:nvSpPr>
        <p:spPr/>
        <p:txBody>
          <a:bodyPr/>
          <a:lstStyle/>
          <a:p>
            <a:endParaRPr>
              <a:solidFill>
                <a:srgbClr val="000000">
                  <a:lumMod val="65000"/>
                  <a:lumOff val="35000"/>
                </a:srgbClr>
              </a:solidFill>
            </a:endParaRPr>
          </a:p>
        </p:txBody>
      </p:sp>
      <p:sp>
        <p:nvSpPr>
          <p:cNvPr id="9" name="Slide Number Placeholder 8"/>
          <p:cNvSpPr>
            <a:spLocks noGrp="1"/>
          </p:cNvSpPr>
          <p:nvPr>
            <p:ph type="sldNum" sz="quarter" idx="12"/>
          </p:nvPr>
        </p:nvSpPr>
        <p:spPr/>
        <p:txBody>
          <a:bodyPr/>
          <a:lstStyle/>
          <a:p>
            <a:fld id="{EB37DED6-D4C7-42EE-AB49-D2E39E64FDE4}"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5782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3B6B4E8-ACF4-4A9B-829F-051298D8CE7D}" type="datetime1">
              <a:rPr lang="en-US" smtClean="0">
                <a:solidFill>
                  <a:srgbClr val="000000">
                    <a:lumMod val="65000"/>
                    <a:lumOff val="35000"/>
                  </a:srgbClr>
                </a:solidFill>
              </a:rPr>
              <a:t>3/9/2023</a:t>
            </a:fld>
            <a:endParaRPr>
              <a:solidFill>
                <a:srgbClr val="000000">
                  <a:lumMod val="65000"/>
                  <a:lumOff val="35000"/>
                </a:srgbClr>
              </a:solidFill>
            </a:endParaRPr>
          </a:p>
        </p:txBody>
      </p:sp>
      <p:sp>
        <p:nvSpPr>
          <p:cNvPr id="4" name="Footer Placeholder 3"/>
          <p:cNvSpPr>
            <a:spLocks noGrp="1"/>
          </p:cNvSpPr>
          <p:nvPr>
            <p:ph type="ftr" sz="quarter" idx="11"/>
          </p:nvPr>
        </p:nvSpPr>
        <p:spPr/>
        <p:txBody>
          <a:bodyPr/>
          <a:lstStyle/>
          <a:p>
            <a:endParaRPr>
              <a:solidFill>
                <a:srgbClr val="000000">
                  <a:lumMod val="65000"/>
                  <a:lumOff val="35000"/>
                </a:srgbClr>
              </a:solidFill>
            </a:endParaRPr>
          </a:p>
        </p:txBody>
      </p:sp>
      <p:sp>
        <p:nvSpPr>
          <p:cNvPr id="5" name="Slide Number Placeholder 4"/>
          <p:cNvSpPr>
            <a:spLocks noGrp="1"/>
          </p:cNvSpPr>
          <p:nvPr>
            <p:ph type="sldNum" sz="quarter" idx="12"/>
          </p:nvPr>
        </p:nvSpPr>
        <p:spPr/>
        <p:txBody>
          <a:bodyPr/>
          <a:lstStyle/>
          <a:p>
            <a:fld id="{EB37DED6-D4C7-42EE-AB49-D2E39E64FDE4}"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121917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BD435-7BA2-42F4-ABC9-513F676D745F}" type="datetime1">
              <a:rPr lang="en-US" smtClean="0">
                <a:solidFill>
                  <a:srgbClr val="000000">
                    <a:lumMod val="65000"/>
                    <a:lumOff val="35000"/>
                  </a:srgbClr>
                </a:solidFill>
              </a:rPr>
              <a:t>3/9/2023</a:t>
            </a:fld>
            <a:endParaRPr>
              <a:solidFill>
                <a:srgbClr val="000000">
                  <a:lumMod val="65000"/>
                  <a:lumOff val="35000"/>
                </a:srgbClr>
              </a:solidFill>
            </a:endParaRPr>
          </a:p>
        </p:txBody>
      </p:sp>
      <p:sp>
        <p:nvSpPr>
          <p:cNvPr id="3" name="Footer Placeholder 2"/>
          <p:cNvSpPr>
            <a:spLocks noGrp="1"/>
          </p:cNvSpPr>
          <p:nvPr>
            <p:ph type="ftr" sz="quarter" idx="11"/>
          </p:nvPr>
        </p:nvSpPr>
        <p:spPr/>
        <p:txBody>
          <a:bodyPr/>
          <a:lstStyle/>
          <a:p>
            <a:endParaRPr>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EB37DED6-D4C7-42EE-AB49-D2E39E64FDE4}"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167681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E20E1-022F-4DCC-B8AC-F39F96B17CCD}"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391032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sz="2400">
              <a:solidFill>
                <a:srgbClr val="FFFFFF"/>
              </a:solidFill>
            </a:endParaRPr>
          </a:p>
        </p:txBody>
      </p:sp>
      <p:sp>
        <p:nvSpPr>
          <p:cNvPr id="2" name="Title 1"/>
          <p:cNvSpPr>
            <a:spLocks noGrp="1"/>
          </p:cNvSpPr>
          <p:nvPr>
            <p:ph type="title"/>
          </p:nvPr>
        </p:nvSpPr>
        <p:spPr>
          <a:xfrm>
            <a:off x="228601" y="1701800"/>
            <a:ext cx="2514600"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228601" y="4648200"/>
            <a:ext cx="25146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3352800" y="482600"/>
            <a:ext cx="51054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2D120AD-0632-4E14-BF51-F619D372AA3F}" type="datetime1">
              <a:rPr lang="en-US" smtClean="0">
                <a:solidFill>
                  <a:srgbClr val="000000">
                    <a:lumMod val="65000"/>
                    <a:lumOff val="35000"/>
                  </a:srgbClr>
                </a:solidFill>
              </a:rPr>
              <a:t>3/9/2023</a:t>
            </a:fld>
            <a:endParaRPr>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DFBB78A-01B4-41F2-96B0-677A4A282832}"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156225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sz="2400">
              <a:solidFill>
                <a:srgbClr val="FFFFFF"/>
              </a:solidFill>
            </a:endParaRPr>
          </a:p>
        </p:txBody>
      </p:sp>
      <p:sp>
        <p:nvSpPr>
          <p:cNvPr id="2" name="Title 1"/>
          <p:cNvSpPr>
            <a:spLocks noGrp="1"/>
          </p:cNvSpPr>
          <p:nvPr>
            <p:ph type="title"/>
          </p:nvPr>
        </p:nvSpPr>
        <p:spPr>
          <a:xfrm>
            <a:off x="1828800" y="4800600"/>
            <a:ext cx="5486400"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828800" y="279402"/>
            <a:ext cx="54864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7E196-5086-441F-8FAB-E1256C6ABCFF}" type="datetime1">
              <a:rPr lang="en-US" smtClean="0">
                <a:solidFill>
                  <a:srgbClr val="000000">
                    <a:lumMod val="65000"/>
                    <a:lumOff val="35000"/>
                  </a:srgbClr>
                </a:solidFill>
              </a:rPr>
              <a:t>3/9/2023</a:t>
            </a:fld>
            <a:endParaRPr>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DFBB78A-01B4-41F2-96B0-677A4A282832}"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294787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01F20F6-ECBD-4034-8327-1BDC2642C214}" type="datetime1">
              <a:rPr lang="en-US" smtClean="0">
                <a:solidFill>
                  <a:srgbClr val="000000">
                    <a:lumMod val="65000"/>
                    <a:lumOff val="35000"/>
                  </a:srgbClr>
                </a:solidFill>
              </a:rPr>
              <a:t>3/9/2023</a:t>
            </a:fld>
            <a:endParaRPr>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591C5AD9-787D-40FA-8A4D-16A055B9AF81}"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90470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274639"/>
            <a:ext cx="106680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9"/>
            <a:ext cx="6400800"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5A14719-065B-4A4E-AB2F-1191B50DA429}" type="datetime1">
              <a:rPr lang="en-US" smtClean="0">
                <a:solidFill>
                  <a:srgbClr val="000000">
                    <a:lumMod val="65000"/>
                    <a:lumOff val="35000"/>
                  </a:srgbClr>
                </a:solidFill>
              </a:rPr>
              <a:t>3/9/2023</a:t>
            </a:fld>
            <a:endParaRPr>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591C5AD9-787D-40FA-8A4D-16A055B9AF81}"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366377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77D04-E303-474A-9334-3B9AA2AD6FF1}"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4036862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3D1DF-513F-4C1A-AE12-D6FDAD00BF9A}"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355534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76D8B-1D88-41D0-AADA-47E85E64CD83}" type="datetime1">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428071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AA28C3-51A6-4A16-952C-DD34113E8746}" type="datetime1">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1278184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7FF28-F985-4464-87A1-842576A1DD18}" type="datetime1">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1571621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2B02F-F4FB-4648-9BA6-FFF4052AF2DC}"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733918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BE47F-4CA0-4027-8E97-2A50ECBDE559}"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3269530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5244C-D92A-4DE5-96FD-46FB675D36E9}" type="datetime1">
              <a:rPr lang="en-US" smtClean="0"/>
              <a:t>3/9/2023</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E18CC-72AF-49C8-8497-2A62E57A25C5}" type="slidenum">
              <a:rPr lang="en-US" smtClean="0"/>
              <a:t>‹#›</a:t>
            </a:fld>
            <a:endParaRPr lang="en-US"/>
          </a:p>
        </p:txBody>
      </p:sp>
    </p:spTree>
    <p:extLst>
      <p:ext uri="{BB962C8B-B14F-4D97-AF65-F5344CB8AC3E}">
        <p14:creationId xmlns:p14="http://schemas.microsoft.com/office/powerpoint/2010/main" val="262806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sz="2400">
              <a:solidFill>
                <a:srgbClr val="FFFFFF"/>
              </a:solidFill>
            </a:endParaRPr>
          </a:p>
        </p:txBody>
      </p:sp>
      <p:sp>
        <p:nvSpPr>
          <p:cNvPr id="2" name="Title Placeholder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pPr defTabSz="1218987"/>
            <a:fld id="{B06E64F5-3D94-435F-83BB-7A89E059424A}" type="datetime1">
              <a:rPr lang="en-US" smtClean="0">
                <a:solidFill>
                  <a:srgbClr val="000000">
                    <a:lumMod val="65000"/>
                    <a:lumOff val="35000"/>
                  </a:srgbClr>
                </a:solidFill>
              </a:rPr>
              <a:t>3/9/2023</a:t>
            </a:fld>
            <a:endParaRPr lang="en-US">
              <a:solidFill>
                <a:srgbClr val="000000">
                  <a:lumMod val="65000"/>
                  <a:lumOff val="35000"/>
                </a:srgbClr>
              </a:solidFill>
            </a:endParaRPr>
          </a:p>
        </p:txBody>
      </p:sp>
      <p:sp>
        <p:nvSpPr>
          <p:cNvPr id="5" name="Footer Placeholder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pPr defTabSz="1218987"/>
            <a:endParaRPr lang="en-US">
              <a:solidFill>
                <a:srgbClr val="000000">
                  <a:lumMod val="65000"/>
                  <a:lumOff val="35000"/>
                </a:srgbClr>
              </a:solidFill>
            </a:endParaRPr>
          </a:p>
        </p:txBody>
      </p:sp>
      <p:sp>
        <p:nvSpPr>
          <p:cNvPr id="6" name="Slide Number Placeholder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pPr defTabSz="1218987"/>
            <a:fld id="{EB37DED6-D4C7-42EE-AB49-D2E39E64FDE4}" type="slidenum">
              <a:rPr lang="en-US" smtClean="0">
                <a:solidFill>
                  <a:srgbClr val="000000">
                    <a:lumMod val="65000"/>
                    <a:lumOff val="35000"/>
                  </a:srgbClr>
                </a:solidFill>
              </a:rPr>
              <a:pPr defTabSz="1218987"/>
              <a:t>‹#›</a:t>
            </a:fld>
            <a:endParaRPr lang="en-US">
              <a:solidFill>
                <a:srgbClr val="000000">
                  <a:lumMod val="65000"/>
                  <a:lumOff val="35000"/>
                </a:srgbClr>
              </a:solidFill>
            </a:endParaRPr>
          </a:p>
        </p:txBody>
      </p:sp>
    </p:spTree>
    <p:extLst>
      <p:ext uri="{BB962C8B-B14F-4D97-AF65-F5344CB8AC3E}">
        <p14:creationId xmlns:p14="http://schemas.microsoft.com/office/powerpoint/2010/main" val="4289139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55CA-FF52-4B03-AD3F-8695539F6040}"/>
              </a:ext>
            </a:extLst>
          </p:cNvPr>
          <p:cNvSpPr>
            <a:spLocks noGrp="1"/>
          </p:cNvSpPr>
          <p:nvPr>
            <p:ph type="title"/>
          </p:nvPr>
        </p:nvSpPr>
        <p:spPr/>
        <p:txBody>
          <a:bodyPr/>
          <a:lstStyle/>
          <a:p>
            <a:endParaRPr lang="ar-EG"/>
          </a:p>
        </p:txBody>
      </p:sp>
      <p:sp>
        <p:nvSpPr>
          <p:cNvPr id="3" name="Text Placeholder 2">
            <a:extLst>
              <a:ext uri="{FF2B5EF4-FFF2-40B4-BE49-F238E27FC236}">
                <a16:creationId xmlns:a16="http://schemas.microsoft.com/office/drawing/2014/main" id="{1555A712-3DC9-499E-A226-A4E628F135F0}"/>
              </a:ext>
            </a:extLst>
          </p:cNvPr>
          <p:cNvSpPr>
            <a:spLocks noGrp="1"/>
          </p:cNvSpPr>
          <p:nvPr>
            <p:ph type="body" idx="1"/>
          </p:nvPr>
        </p:nvSpPr>
        <p:spPr/>
        <p:txBody>
          <a:bodyPr/>
          <a:lstStyle/>
          <a:p>
            <a:endParaRPr lang="ar-EG"/>
          </a:p>
        </p:txBody>
      </p:sp>
      <p:pic>
        <p:nvPicPr>
          <p:cNvPr id="5" name="Picture 4" descr="A close up of a logo&#10;&#10;Description generated with very high confidence">
            <a:extLst>
              <a:ext uri="{FF2B5EF4-FFF2-40B4-BE49-F238E27FC236}">
                <a16:creationId xmlns:a16="http://schemas.microsoft.com/office/drawing/2014/main" id="{852074C1-0A3B-44A4-ABB5-B78220E900B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101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4000" dirty="0" smtClean="0">
                <a:solidFill>
                  <a:schemeClr val="accent1"/>
                </a:solidFill>
              </a:rPr>
              <a:t>Definition of Business Research </a:t>
            </a:r>
          </a:p>
        </p:txBody>
      </p:sp>
      <p:sp>
        <p:nvSpPr>
          <p:cNvPr id="16387" name="Rectangle 3"/>
          <p:cNvSpPr>
            <a:spLocks noGrp="1" noChangeAspect="1" noChangeArrowheads="1"/>
          </p:cNvSpPr>
          <p:nvPr>
            <p:ph idx="1"/>
          </p:nvPr>
        </p:nvSpPr>
        <p:spPr>
          <a:xfrm>
            <a:off x="685800" y="1752604"/>
            <a:ext cx="7772400" cy="1819275"/>
          </a:xfrm>
        </p:spPr>
        <p:txBody>
          <a:bodyPr/>
          <a:lstStyle/>
          <a:p>
            <a:pPr eaLnBrk="1" hangingPunct="1"/>
            <a:r>
              <a:rPr lang="en-US" sz="2400" b="1" dirty="0" smtClean="0"/>
              <a:t>Business research</a:t>
            </a:r>
            <a:r>
              <a:rPr lang="en-US" sz="2400" dirty="0" smtClean="0"/>
              <a:t>: an </a:t>
            </a:r>
            <a:r>
              <a:rPr lang="en-US" sz="2400" b="1" dirty="0" smtClean="0"/>
              <a:t>organized</a:t>
            </a:r>
            <a:r>
              <a:rPr lang="en-US" sz="2400" dirty="0" smtClean="0"/>
              <a:t>, </a:t>
            </a:r>
            <a:r>
              <a:rPr lang="en-US" sz="2400" b="1" dirty="0" smtClean="0"/>
              <a:t>systematic</a:t>
            </a:r>
            <a:r>
              <a:rPr lang="en-US" sz="2400" dirty="0" smtClean="0"/>
              <a:t>, </a:t>
            </a:r>
            <a:r>
              <a:rPr lang="en-US" sz="2400" b="1" dirty="0" smtClean="0"/>
              <a:t>data-based</a:t>
            </a:r>
            <a:r>
              <a:rPr lang="en-US" sz="2400" dirty="0" smtClean="0"/>
              <a:t>, </a:t>
            </a:r>
            <a:r>
              <a:rPr lang="en-US" sz="2400" b="1" dirty="0" smtClean="0"/>
              <a:t>critical</a:t>
            </a:r>
            <a:r>
              <a:rPr lang="en-US" sz="2400" dirty="0" smtClean="0"/>
              <a:t>, </a:t>
            </a:r>
            <a:r>
              <a:rPr lang="en-US" sz="2400" b="1" dirty="0" smtClean="0"/>
              <a:t>objective</a:t>
            </a:r>
            <a:r>
              <a:rPr lang="en-US" sz="2400" dirty="0" smtClean="0"/>
              <a:t>, scientific inquiry or investigation into a </a:t>
            </a:r>
            <a:r>
              <a:rPr lang="en-US" sz="2400" b="1" dirty="0" smtClean="0"/>
              <a:t>specific problem</a:t>
            </a:r>
            <a:r>
              <a:rPr lang="en-US" sz="2400" dirty="0" smtClean="0"/>
              <a:t>, undertaken with the </a:t>
            </a:r>
            <a:r>
              <a:rPr lang="en-US" sz="2400" b="1" dirty="0" smtClean="0"/>
              <a:t>purpose of finding answers</a:t>
            </a:r>
            <a:r>
              <a:rPr lang="en-US" sz="2400" dirty="0" smtClean="0"/>
              <a:t> or solutions to it. </a:t>
            </a:r>
            <a:endParaRPr lang="en-GB" sz="2400" dirty="0" smtClean="0"/>
          </a:p>
        </p:txBody>
      </p:sp>
      <p:sp>
        <p:nvSpPr>
          <p:cNvPr id="16389" name="Rectangle 4"/>
          <p:cNvSpPr>
            <a:spLocks noChangeArrowheads="1"/>
          </p:cNvSpPr>
          <p:nvPr/>
        </p:nvSpPr>
        <p:spPr bwMode="auto">
          <a:xfrm>
            <a:off x="714375" y="3786188"/>
            <a:ext cx="80010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Font typeface="Wingdings" pitchFamily="2" charset="2"/>
              <a:buChar char="§"/>
            </a:pPr>
            <a:r>
              <a:rPr lang="en-US" sz="2400" dirty="0">
                <a:latin typeface="Times New Roman" pitchFamily="18" charset="0"/>
              </a:rPr>
              <a:t>A process of determining, </a:t>
            </a:r>
            <a:r>
              <a:rPr lang="en-US" sz="2400" b="1" dirty="0">
                <a:latin typeface="Times New Roman" pitchFamily="18" charset="0"/>
              </a:rPr>
              <a:t>acquiring</a:t>
            </a:r>
            <a:r>
              <a:rPr lang="en-US" sz="2400" dirty="0">
                <a:latin typeface="Times New Roman" pitchFamily="18" charset="0"/>
              </a:rPr>
              <a:t>, </a:t>
            </a:r>
            <a:r>
              <a:rPr lang="en-US" sz="2400" b="1" dirty="0">
                <a:latin typeface="Times New Roman" pitchFamily="18" charset="0"/>
              </a:rPr>
              <a:t>analyzing</a:t>
            </a:r>
            <a:r>
              <a:rPr lang="en-US" sz="2400" dirty="0">
                <a:latin typeface="Times New Roman" pitchFamily="18" charset="0"/>
              </a:rPr>
              <a:t>,  </a:t>
            </a:r>
            <a:r>
              <a:rPr lang="en-US" sz="2400" b="1" dirty="0">
                <a:latin typeface="Times New Roman" pitchFamily="18" charset="0"/>
              </a:rPr>
              <a:t>synthesizing</a:t>
            </a:r>
            <a:r>
              <a:rPr lang="en-US" sz="2400" dirty="0">
                <a:latin typeface="Times New Roman" pitchFamily="18" charset="0"/>
              </a:rPr>
              <a:t>, and </a:t>
            </a:r>
            <a:r>
              <a:rPr lang="en-US" sz="2400" b="1" dirty="0">
                <a:latin typeface="Times New Roman" pitchFamily="18" charset="0"/>
              </a:rPr>
              <a:t>disseminating</a:t>
            </a:r>
            <a:r>
              <a:rPr lang="en-US" sz="2400" dirty="0">
                <a:latin typeface="Times New Roman" pitchFamily="18" charset="0"/>
              </a:rPr>
              <a:t> </a:t>
            </a:r>
            <a:r>
              <a:rPr lang="en-US" sz="2400" b="1" dirty="0">
                <a:latin typeface="Times New Roman" pitchFamily="18" charset="0"/>
              </a:rPr>
              <a:t>relevant business data</a:t>
            </a:r>
            <a:r>
              <a:rPr lang="en-US" sz="2400" dirty="0">
                <a:latin typeface="Times New Roman" pitchFamily="18" charset="0"/>
              </a:rPr>
              <a:t>, information, and insights </a:t>
            </a:r>
            <a:r>
              <a:rPr lang="en-US" sz="2400" b="1" dirty="0">
                <a:latin typeface="Times New Roman" pitchFamily="18" charset="0"/>
              </a:rPr>
              <a:t>to decision makers </a:t>
            </a:r>
            <a:r>
              <a:rPr lang="en-US" sz="2400" dirty="0">
                <a:latin typeface="Times New Roman" pitchFamily="18" charset="0"/>
              </a:rPr>
              <a:t>in ways that</a:t>
            </a:r>
            <a:br>
              <a:rPr lang="en-US" sz="2400" dirty="0">
                <a:latin typeface="Times New Roman" pitchFamily="18" charset="0"/>
              </a:rPr>
            </a:br>
            <a:r>
              <a:rPr lang="en-US" sz="2400" dirty="0">
                <a:latin typeface="Times New Roman" pitchFamily="18" charset="0"/>
              </a:rPr>
              <a:t>mobilize the organization to take appropriate business actions that, in turn, maximize business performance</a:t>
            </a:r>
          </a:p>
          <a:p>
            <a:pPr marL="342900" indent="-342900">
              <a:spcBef>
                <a:spcPct val="20000"/>
              </a:spcBef>
              <a:buClr>
                <a:schemeClr val="accent2"/>
              </a:buClr>
              <a:buFont typeface="Wingdings" pitchFamily="2" charset="2"/>
              <a:buChar char="§"/>
            </a:pPr>
            <a:endParaRPr lang="en-US" sz="2400" dirty="0">
              <a:latin typeface="Times New Roman" pitchFamily="18" charset="0"/>
            </a:endParaRPr>
          </a:p>
        </p:txBody>
      </p:sp>
    </p:spTree>
    <p:extLst>
      <p:ext uri="{BB962C8B-B14F-4D97-AF65-F5344CB8AC3E}">
        <p14:creationId xmlns:p14="http://schemas.microsoft.com/office/powerpoint/2010/main" val="34567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en-US" dirty="0" smtClean="0">
                <a:solidFill>
                  <a:schemeClr val="accent1"/>
                </a:solidFill>
              </a:rPr>
              <a:t>The Business Research Process</a:t>
            </a:r>
          </a:p>
        </p:txBody>
      </p:sp>
      <p:sp>
        <p:nvSpPr>
          <p:cNvPr id="2" name="Rectangle 1"/>
          <p:cNvSpPr/>
          <p:nvPr/>
        </p:nvSpPr>
        <p:spPr>
          <a:xfrm>
            <a:off x="734291" y="2057400"/>
            <a:ext cx="1905000" cy="1143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Problem Definition</a:t>
            </a:r>
            <a:endParaRPr lang="en-US" sz="2400" b="1" dirty="0">
              <a:solidFill>
                <a:schemeClr val="tx1"/>
              </a:solidFill>
            </a:endParaRPr>
          </a:p>
        </p:txBody>
      </p:sp>
      <p:sp>
        <p:nvSpPr>
          <p:cNvPr id="6" name="Rectangle 5"/>
          <p:cNvSpPr/>
          <p:nvPr/>
        </p:nvSpPr>
        <p:spPr>
          <a:xfrm>
            <a:off x="3134591" y="2057400"/>
            <a:ext cx="1905000" cy="1143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Literature Review</a:t>
            </a:r>
            <a:endParaRPr lang="en-US" sz="2400" b="1" dirty="0">
              <a:solidFill>
                <a:schemeClr val="tx1"/>
              </a:solidFill>
            </a:endParaRPr>
          </a:p>
        </p:txBody>
      </p:sp>
      <p:sp>
        <p:nvSpPr>
          <p:cNvPr id="7" name="Rectangle 6"/>
          <p:cNvSpPr/>
          <p:nvPr/>
        </p:nvSpPr>
        <p:spPr>
          <a:xfrm>
            <a:off x="5486401" y="2071255"/>
            <a:ext cx="1905000" cy="1143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Hypothesis</a:t>
            </a:r>
          </a:p>
        </p:txBody>
      </p:sp>
      <p:sp>
        <p:nvSpPr>
          <p:cNvPr id="8" name="Rectangle 7"/>
          <p:cNvSpPr/>
          <p:nvPr/>
        </p:nvSpPr>
        <p:spPr>
          <a:xfrm>
            <a:off x="720436" y="3886200"/>
            <a:ext cx="1905000" cy="1143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Data Collection</a:t>
            </a:r>
            <a:endParaRPr lang="en-US" sz="2400" b="1" dirty="0">
              <a:solidFill>
                <a:schemeClr val="tx1"/>
              </a:solidFill>
            </a:endParaRPr>
          </a:p>
        </p:txBody>
      </p:sp>
      <p:sp>
        <p:nvSpPr>
          <p:cNvPr id="9" name="Rectangle 8"/>
          <p:cNvSpPr/>
          <p:nvPr/>
        </p:nvSpPr>
        <p:spPr>
          <a:xfrm>
            <a:off x="3286991" y="3858491"/>
            <a:ext cx="1600200" cy="1143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Data Analysis</a:t>
            </a:r>
            <a:endParaRPr lang="en-US" sz="2400" b="1" dirty="0">
              <a:solidFill>
                <a:schemeClr val="tx1"/>
              </a:solidFill>
            </a:endParaRPr>
          </a:p>
        </p:txBody>
      </p:sp>
      <p:sp>
        <p:nvSpPr>
          <p:cNvPr id="10" name="Rectangle 9"/>
          <p:cNvSpPr/>
          <p:nvPr/>
        </p:nvSpPr>
        <p:spPr>
          <a:xfrm>
            <a:off x="5420591" y="3886200"/>
            <a:ext cx="1905000" cy="1143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Conclusion</a:t>
            </a:r>
            <a:endParaRPr lang="en-US" sz="2400" b="1" dirty="0">
              <a:solidFill>
                <a:schemeClr val="tx1"/>
              </a:solidFill>
            </a:endParaRPr>
          </a:p>
        </p:txBody>
      </p:sp>
      <p:cxnSp>
        <p:nvCxnSpPr>
          <p:cNvPr id="4" name="Straight Connector 3"/>
          <p:cNvCxnSpPr/>
          <p:nvPr/>
        </p:nvCxnSpPr>
        <p:spPr>
          <a:xfrm>
            <a:off x="228600" y="3581400"/>
            <a:ext cx="8001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942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dirty="0" smtClean="0">
                <a:solidFill>
                  <a:schemeClr val="accent1"/>
                </a:solidFill>
              </a:rPr>
              <a:t>Applied versus Basic Research</a:t>
            </a:r>
          </a:p>
        </p:txBody>
      </p:sp>
      <p:sp>
        <p:nvSpPr>
          <p:cNvPr id="17411" name="Rectangle 3"/>
          <p:cNvSpPr>
            <a:spLocks noGrp="1" noChangeAspect="1" noChangeArrowheads="1"/>
          </p:cNvSpPr>
          <p:nvPr>
            <p:ph idx="1"/>
          </p:nvPr>
        </p:nvSpPr>
        <p:spPr/>
        <p:txBody>
          <a:bodyPr/>
          <a:lstStyle/>
          <a:p>
            <a:pPr eaLnBrk="1" hangingPunct="1"/>
            <a:r>
              <a:rPr lang="en-US" b="1" i="1" dirty="0" smtClean="0"/>
              <a:t>Basic research: </a:t>
            </a:r>
            <a:r>
              <a:rPr lang="en-US" dirty="0" smtClean="0"/>
              <a:t> generates a body of knowledge by trying to comprehend how certain </a:t>
            </a:r>
            <a:r>
              <a:rPr lang="en-US" b="1" dirty="0" smtClean="0"/>
              <a:t>Phenomena</a:t>
            </a:r>
            <a:r>
              <a:rPr lang="en-US" dirty="0" smtClean="0"/>
              <a:t> that occur in organizations can be described</a:t>
            </a:r>
            <a:r>
              <a:rPr lang="en-US" dirty="0"/>
              <a:t> </a:t>
            </a:r>
            <a:r>
              <a:rPr lang="en-US" dirty="0" smtClean="0"/>
              <a:t>or analyzed. </a:t>
            </a:r>
          </a:p>
          <a:p>
            <a:pPr eaLnBrk="1" hangingPunct="1"/>
            <a:r>
              <a:rPr lang="en-US" b="1" i="1" dirty="0" smtClean="0"/>
              <a:t>Applied research: </a:t>
            </a:r>
            <a:r>
              <a:rPr lang="en-US" dirty="0" smtClean="0"/>
              <a:t> solves a current </a:t>
            </a:r>
            <a:r>
              <a:rPr lang="en-US" b="1" dirty="0"/>
              <a:t>P</a:t>
            </a:r>
            <a:r>
              <a:rPr lang="en-US" b="1" dirty="0" smtClean="0"/>
              <a:t>roblem</a:t>
            </a:r>
            <a:r>
              <a:rPr lang="en-US" dirty="0" smtClean="0"/>
              <a:t> faced by the manager in the work setting, demanding a timely solution. </a:t>
            </a:r>
          </a:p>
        </p:txBody>
      </p:sp>
    </p:spTree>
    <p:extLst>
      <p:ext uri="{BB962C8B-B14F-4D97-AF65-F5344CB8AC3E}">
        <p14:creationId xmlns:p14="http://schemas.microsoft.com/office/powerpoint/2010/main" val="1589745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sz="4000" dirty="0" smtClean="0">
                <a:solidFill>
                  <a:schemeClr val="accent1"/>
                </a:solidFill>
              </a:rPr>
              <a:t>Examples of Research Areas in Business</a:t>
            </a:r>
          </a:p>
        </p:txBody>
      </p:sp>
      <p:sp>
        <p:nvSpPr>
          <p:cNvPr id="19459" name="Rectangle 3"/>
          <p:cNvSpPr>
            <a:spLocks noGrp="1" noChangeAspect="1" noChangeArrowheads="1"/>
          </p:cNvSpPr>
          <p:nvPr>
            <p:ph idx="1"/>
          </p:nvPr>
        </p:nvSpPr>
        <p:spPr/>
        <p:txBody>
          <a:bodyPr/>
          <a:lstStyle/>
          <a:p>
            <a:pPr eaLnBrk="1" hangingPunct="1"/>
            <a:r>
              <a:rPr lang="en-US" dirty="0" smtClean="0"/>
              <a:t>Absenteeism</a:t>
            </a:r>
          </a:p>
          <a:p>
            <a:pPr eaLnBrk="1" hangingPunct="1"/>
            <a:r>
              <a:rPr lang="en-US" dirty="0" smtClean="0"/>
              <a:t>Communication</a:t>
            </a:r>
          </a:p>
          <a:p>
            <a:pPr eaLnBrk="1" hangingPunct="1"/>
            <a:r>
              <a:rPr lang="en-US" dirty="0" smtClean="0"/>
              <a:t>Motivation</a:t>
            </a:r>
          </a:p>
          <a:p>
            <a:pPr eaLnBrk="1" hangingPunct="1"/>
            <a:r>
              <a:rPr lang="en-US" dirty="0" smtClean="0"/>
              <a:t>Consumer decision making</a:t>
            </a:r>
          </a:p>
          <a:p>
            <a:pPr eaLnBrk="1" hangingPunct="1"/>
            <a:r>
              <a:rPr lang="en-US" dirty="0" smtClean="0"/>
              <a:t>Customer satisfaction</a:t>
            </a:r>
          </a:p>
          <a:p>
            <a:pPr eaLnBrk="1" hangingPunct="1"/>
            <a:r>
              <a:rPr lang="en-US" dirty="0" smtClean="0"/>
              <a:t>Budget allocations</a:t>
            </a:r>
          </a:p>
          <a:p>
            <a:pPr eaLnBrk="1" hangingPunct="1"/>
            <a:r>
              <a:rPr lang="en-US" dirty="0" smtClean="0"/>
              <a:t>Organizational Performance</a:t>
            </a:r>
          </a:p>
        </p:txBody>
      </p:sp>
    </p:spTree>
    <p:extLst>
      <p:ext uri="{BB962C8B-B14F-4D97-AF65-F5344CB8AC3E}">
        <p14:creationId xmlns:p14="http://schemas.microsoft.com/office/powerpoint/2010/main" val="1930062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en-US" sz="4000" dirty="0" smtClean="0">
                <a:solidFill>
                  <a:schemeClr val="accent1"/>
                </a:solidFill>
              </a:rPr>
              <a:t>Why managers should know about research</a:t>
            </a:r>
          </a:p>
        </p:txBody>
      </p:sp>
      <p:sp>
        <p:nvSpPr>
          <p:cNvPr id="20483" name="Rectangle 3"/>
          <p:cNvSpPr>
            <a:spLocks noGrp="1" noChangeAspect="1" noChangeArrowheads="1"/>
          </p:cNvSpPr>
          <p:nvPr>
            <p:ph idx="1"/>
          </p:nvPr>
        </p:nvSpPr>
        <p:spPr/>
        <p:txBody>
          <a:bodyPr>
            <a:normAutofit lnSpcReduction="10000"/>
          </a:bodyPr>
          <a:lstStyle/>
          <a:p>
            <a:pPr eaLnBrk="1" hangingPunct="1">
              <a:lnSpc>
                <a:spcPct val="90000"/>
              </a:lnSpc>
            </a:pPr>
            <a:r>
              <a:rPr lang="en-US" sz="2800" dirty="0" smtClean="0"/>
              <a:t>Being knowledgeable about research and research methods helps professional managers to</a:t>
            </a:r>
            <a:r>
              <a:rPr lang="en-US" sz="2400" dirty="0" smtClean="0"/>
              <a:t>: </a:t>
            </a:r>
          </a:p>
          <a:p>
            <a:pPr lvl="1" eaLnBrk="1" hangingPunct="1">
              <a:lnSpc>
                <a:spcPct val="90000"/>
              </a:lnSpc>
            </a:pPr>
            <a:r>
              <a:rPr lang="en-US" sz="2400" b="1" dirty="0" smtClean="0"/>
              <a:t>Identify</a:t>
            </a:r>
            <a:r>
              <a:rPr lang="en-US" sz="2400" dirty="0" smtClean="0"/>
              <a:t> and </a:t>
            </a:r>
            <a:r>
              <a:rPr lang="en-US" sz="2400" b="1" dirty="0" smtClean="0"/>
              <a:t>effectively solve problems </a:t>
            </a:r>
            <a:r>
              <a:rPr lang="en-US" sz="2400" dirty="0" smtClean="0"/>
              <a:t>in the work setting. </a:t>
            </a:r>
          </a:p>
          <a:p>
            <a:pPr lvl="1" eaLnBrk="1" hangingPunct="1">
              <a:lnSpc>
                <a:spcPct val="90000"/>
              </a:lnSpc>
            </a:pPr>
            <a:r>
              <a:rPr lang="en-US" sz="2400" dirty="0" smtClean="0"/>
              <a:t>Know how to discriminate </a:t>
            </a:r>
            <a:r>
              <a:rPr lang="en-US" sz="2400" b="1" dirty="0" smtClean="0"/>
              <a:t>good from bad research</a:t>
            </a:r>
            <a:r>
              <a:rPr lang="en-US" sz="2400" dirty="0" smtClean="0"/>
              <a:t>. </a:t>
            </a:r>
          </a:p>
          <a:p>
            <a:pPr lvl="1" eaLnBrk="1" hangingPunct="1">
              <a:lnSpc>
                <a:spcPct val="90000"/>
              </a:lnSpc>
            </a:pPr>
            <a:r>
              <a:rPr lang="en-US" sz="2400" dirty="0" smtClean="0"/>
              <a:t>Appreciate the multiple influences and effects of factors on a situation. </a:t>
            </a:r>
          </a:p>
          <a:p>
            <a:pPr lvl="1" eaLnBrk="1" hangingPunct="1">
              <a:lnSpc>
                <a:spcPct val="90000"/>
              </a:lnSpc>
            </a:pPr>
            <a:r>
              <a:rPr lang="en-US" sz="2400" b="1" dirty="0" smtClean="0"/>
              <a:t>Take calculated risks </a:t>
            </a:r>
            <a:r>
              <a:rPr lang="en-US" sz="2400" dirty="0" smtClean="0"/>
              <a:t>in decision making. </a:t>
            </a:r>
          </a:p>
          <a:p>
            <a:pPr lvl="1" eaLnBrk="1" hangingPunct="1">
              <a:lnSpc>
                <a:spcPct val="90000"/>
              </a:lnSpc>
            </a:pPr>
            <a:r>
              <a:rPr lang="en-US" sz="2400" b="1" dirty="0" smtClean="0"/>
              <a:t>Relate to hired researchers </a:t>
            </a:r>
            <a:r>
              <a:rPr lang="en-US" sz="2400" dirty="0" smtClean="0"/>
              <a:t>and consultants </a:t>
            </a:r>
            <a:r>
              <a:rPr lang="en-US" sz="2400" b="1" dirty="0" smtClean="0"/>
              <a:t>more effectively. </a:t>
            </a:r>
          </a:p>
          <a:p>
            <a:pPr lvl="1" eaLnBrk="1" hangingPunct="1">
              <a:lnSpc>
                <a:spcPct val="90000"/>
              </a:lnSpc>
            </a:pPr>
            <a:r>
              <a:rPr lang="en-US" sz="2400" b="1" dirty="0" smtClean="0"/>
              <a:t>Combine experience with scientific knowledge </a:t>
            </a:r>
            <a:r>
              <a:rPr lang="en-US" sz="2400" dirty="0" smtClean="0"/>
              <a:t>while making decisions</a:t>
            </a:r>
            <a:r>
              <a:rPr lang="en-US" sz="2000" dirty="0" smtClean="0"/>
              <a:t>. </a:t>
            </a:r>
          </a:p>
        </p:txBody>
      </p:sp>
    </p:spTree>
    <p:extLst>
      <p:ext uri="{BB962C8B-B14F-4D97-AF65-F5344CB8AC3E}">
        <p14:creationId xmlns:p14="http://schemas.microsoft.com/office/powerpoint/2010/main" val="2004211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smtClean="0">
                <a:solidFill>
                  <a:schemeClr val="accent1"/>
                </a:solidFill>
              </a:rPr>
              <a:t>The Manager–Researcher Relationship </a:t>
            </a:r>
          </a:p>
        </p:txBody>
      </p:sp>
      <p:sp>
        <p:nvSpPr>
          <p:cNvPr id="21507" name="Rectangle 3"/>
          <p:cNvSpPr>
            <a:spLocks noGrp="1" noChangeAspect="1" noChangeArrowheads="1"/>
          </p:cNvSpPr>
          <p:nvPr>
            <p:ph idx="1"/>
          </p:nvPr>
        </p:nvSpPr>
        <p:spPr/>
        <p:txBody>
          <a:bodyPr/>
          <a:lstStyle/>
          <a:p>
            <a:pPr eaLnBrk="1" hangingPunct="1"/>
            <a:r>
              <a:rPr lang="en-US" dirty="0" smtClean="0"/>
              <a:t>Each should know his/her role</a:t>
            </a:r>
          </a:p>
          <a:p>
            <a:pPr eaLnBrk="1" hangingPunct="1"/>
            <a:r>
              <a:rPr lang="en-US" dirty="0" smtClean="0"/>
              <a:t>Trust levels</a:t>
            </a:r>
          </a:p>
          <a:p>
            <a:pPr eaLnBrk="1" hangingPunct="1"/>
            <a:r>
              <a:rPr lang="en-US" dirty="0" smtClean="0"/>
              <a:t>Value system</a:t>
            </a:r>
          </a:p>
          <a:p>
            <a:pPr eaLnBrk="1" hangingPunct="1"/>
            <a:r>
              <a:rPr lang="en-US" dirty="0" smtClean="0"/>
              <a:t>Acceptance of findings and implementation</a:t>
            </a:r>
          </a:p>
          <a:p>
            <a:pPr eaLnBrk="1" hangingPunct="1"/>
            <a:r>
              <a:rPr lang="en-US" dirty="0" smtClean="0"/>
              <a:t>Issues of inside versus outside researchers/consultants</a:t>
            </a:r>
          </a:p>
        </p:txBody>
      </p:sp>
    </p:spTree>
    <p:extLst>
      <p:ext uri="{BB962C8B-B14F-4D97-AF65-F5344CB8AC3E}">
        <p14:creationId xmlns:p14="http://schemas.microsoft.com/office/powerpoint/2010/main" val="126809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solidFill>
                  <a:schemeClr val="accent1"/>
                </a:solidFill>
              </a:rPr>
              <a:t>Internal Researchers</a:t>
            </a:r>
          </a:p>
        </p:txBody>
      </p:sp>
      <p:sp>
        <p:nvSpPr>
          <p:cNvPr id="31747" name="Rectangle 3"/>
          <p:cNvSpPr>
            <a:spLocks noGrp="1" noChangeAspect="1" noChangeArrowheads="1"/>
          </p:cNvSpPr>
          <p:nvPr>
            <p:ph idx="1"/>
          </p:nvPr>
        </p:nvSpPr>
        <p:spPr/>
        <p:txBody>
          <a:bodyPr>
            <a:normAutofit lnSpcReduction="10000"/>
          </a:bodyPr>
          <a:lstStyle/>
          <a:p>
            <a:pPr eaLnBrk="1" hangingPunct="1"/>
            <a:r>
              <a:rPr lang="en-US" dirty="0" smtClean="0"/>
              <a:t>Advantages:</a:t>
            </a:r>
          </a:p>
          <a:p>
            <a:pPr lvl="1" eaLnBrk="1" hangingPunct="1"/>
            <a:r>
              <a:rPr lang="en-US" dirty="0" smtClean="0"/>
              <a:t>Better acceptance from staff</a:t>
            </a:r>
          </a:p>
          <a:p>
            <a:pPr lvl="1" eaLnBrk="1" hangingPunct="1"/>
            <a:r>
              <a:rPr lang="en-US" dirty="0" smtClean="0"/>
              <a:t>Knowledge about organization</a:t>
            </a:r>
          </a:p>
          <a:p>
            <a:pPr lvl="1" eaLnBrk="1" hangingPunct="1"/>
            <a:r>
              <a:rPr lang="en-US" dirty="0" smtClean="0"/>
              <a:t>Would be an integral part of implementation and evaluation of the research recommendations.</a:t>
            </a:r>
          </a:p>
          <a:p>
            <a:pPr eaLnBrk="1" hangingPunct="1"/>
            <a:r>
              <a:rPr lang="en-US" dirty="0" smtClean="0"/>
              <a:t>Disadvantages</a:t>
            </a:r>
          </a:p>
          <a:p>
            <a:pPr lvl="1" eaLnBrk="1" hangingPunct="1"/>
            <a:r>
              <a:rPr lang="en-US" dirty="0" smtClean="0"/>
              <a:t>Less fresh ideas</a:t>
            </a:r>
          </a:p>
          <a:p>
            <a:pPr lvl="1" eaLnBrk="1" hangingPunct="1"/>
            <a:r>
              <a:rPr lang="en-US" dirty="0" smtClean="0"/>
              <a:t>Power politics could prevail</a:t>
            </a:r>
          </a:p>
          <a:p>
            <a:pPr lvl="1" eaLnBrk="1" hangingPunct="1"/>
            <a:r>
              <a:rPr lang="en-US" dirty="0" smtClean="0"/>
              <a:t>Possibly not valued as “expert” by staff</a:t>
            </a:r>
          </a:p>
        </p:txBody>
      </p:sp>
    </p:spTree>
    <p:extLst>
      <p:ext uri="{BB962C8B-B14F-4D97-AF65-F5344CB8AC3E}">
        <p14:creationId xmlns:p14="http://schemas.microsoft.com/office/powerpoint/2010/main" val="3521333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solidFill>
                  <a:schemeClr val="accent1"/>
                </a:solidFill>
              </a:rPr>
              <a:t>External Researchers</a:t>
            </a:r>
          </a:p>
        </p:txBody>
      </p:sp>
      <p:sp>
        <p:nvSpPr>
          <p:cNvPr id="32771" name="Rectangle 3"/>
          <p:cNvSpPr>
            <a:spLocks noGrp="1" noChangeAspect="1" noChangeArrowheads="1"/>
          </p:cNvSpPr>
          <p:nvPr>
            <p:ph idx="1"/>
          </p:nvPr>
        </p:nvSpPr>
        <p:spPr/>
        <p:txBody>
          <a:bodyPr>
            <a:normAutofit fontScale="92500"/>
          </a:bodyPr>
          <a:lstStyle/>
          <a:p>
            <a:pPr eaLnBrk="1" hangingPunct="1">
              <a:lnSpc>
                <a:spcPct val="90000"/>
              </a:lnSpc>
            </a:pPr>
            <a:r>
              <a:rPr lang="en-US" smtClean="0"/>
              <a:t>Advantages</a:t>
            </a:r>
          </a:p>
          <a:p>
            <a:pPr lvl="1" eaLnBrk="1" hangingPunct="1">
              <a:lnSpc>
                <a:spcPct val="90000"/>
              </a:lnSpc>
            </a:pPr>
            <a:r>
              <a:rPr lang="en-US" smtClean="0"/>
              <a:t>Divergent and convergent thinking</a:t>
            </a:r>
          </a:p>
          <a:p>
            <a:pPr lvl="1" eaLnBrk="1" hangingPunct="1">
              <a:lnSpc>
                <a:spcPct val="90000"/>
              </a:lnSpc>
            </a:pPr>
            <a:r>
              <a:rPr lang="en-US" smtClean="0"/>
              <a:t>Experience from several situations in different organizations</a:t>
            </a:r>
          </a:p>
          <a:p>
            <a:pPr lvl="1" eaLnBrk="1" hangingPunct="1">
              <a:lnSpc>
                <a:spcPct val="90000"/>
              </a:lnSpc>
            </a:pPr>
            <a:r>
              <a:rPr lang="en-US" smtClean="0"/>
              <a:t>Better technical training, usually</a:t>
            </a:r>
          </a:p>
          <a:p>
            <a:pPr eaLnBrk="1" hangingPunct="1">
              <a:lnSpc>
                <a:spcPct val="90000"/>
              </a:lnSpc>
            </a:pPr>
            <a:r>
              <a:rPr lang="en-US" smtClean="0"/>
              <a:t>Disadvantages</a:t>
            </a:r>
          </a:p>
          <a:p>
            <a:pPr lvl="1" eaLnBrk="1" hangingPunct="1">
              <a:lnSpc>
                <a:spcPct val="90000"/>
              </a:lnSpc>
            </a:pPr>
            <a:r>
              <a:rPr lang="en-US" smtClean="0"/>
              <a:t>Takes time to know and understand the organization</a:t>
            </a:r>
          </a:p>
          <a:p>
            <a:pPr lvl="1" eaLnBrk="1" hangingPunct="1">
              <a:lnSpc>
                <a:spcPct val="90000"/>
              </a:lnSpc>
            </a:pPr>
            <a:r>
              <a:rPr lang="en-US" smtClean="0"/>
              <a:t>Rapport and cooperation from staff not easy</a:t>
            </a:r>
          </a:p>
          <a:p>
            <a:pPr lvl="1" eaLnBrk="1" hangingPunct="1">
              <a:lnSpc>
                <a:spcPct val="90000"/>
              </a:lnSpc>
            </a:pPr>
            <a:r>
              <a:rPr lang="en-US" smtClean="0"/>
              <a:t>Not available for evaluation and implementation</a:t>
            </a:r>
          </a:p>
          <a:p>
            <a:pPr lvl="1" eaLnBrk="1" hangingPunct="1">
              <a:lnSpc>
                <a:spcPct val="90000"/>
              </a:lnSpc>
            </a:pPr>
            <a:r>
              <a:rPr lang="en-US" smtClean="0"/>
              <a:t>Costs</a:t>
            </a:r>
          </a:p>
        </p:txBody>
      </p:sp>
    </p:spTree>
    <p:extLst>
      <p:ext uri="{BB962C8B-B14F-4D97-AF65-F5344CB8AC3E}">
        <p14:creationId xmlns:p14="http://schemas.microsoft.com/office/powerpoint/2010/main" val="1443480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E2BC2AB-1AAF-4F15-AC5C-7872773FBC73}" type="slidenum">
              <a:rPr lang="en-GB" sz="1400">
                <a:latin typeface="Times New Roman" pitchFamily="18" charset="0"/>
              </a:rPr>
              <a:pPr algn="r" eaLnBrk="1" hangingPunct="1"/>
              <a:t>18</a:t>
            </a:fld>
            <a:endParaRPr lang="en-GB" sz="1400">
              <a:latin typeface="Times New Roman" pitchFamily="18" charset="0"/>
            </a:endParaRPr>
          </a:p>
        </p:txBody>
      </p:sp>
      <p:sp>
        <p:nvSpPr>
          <p:cNvPr id="35844" name="Rectangle 2"/>
          <p:cNvSpPr>
            <a:spLocks noGrp="1" noChangeArrowheads="1"/>
          </p:cNvSpPr>
          <p:nvPr>
            <p:ph type="ctrTitle" idx="4294967295"/>
          </p:nvPr>
        </p:nvSpPr>
        <p:spPr>
          <a:xfrm>
            <a:off x="685800" y="1676400"/>
            <a:ext cx="7772400" cy="1143000"/>
          </a:xfrm>
        </p:spPr>
        <p:txBody>
          <a:bodyPr/>
          <a:lstStyle/>
          <a:p>
            <a:r>
              <a:rPr lang="en-US" b="1" dirty="0" smtClean="0">
                <a:solidFill>
                  <a:srgbClr val="FF0000"/>
                </a:solidFill>
              </a:rPr>
              <a:t>Chapter 2 </a:t>
            </a:r>
          </a:p>
        </p:txBody>
      </p:sp>
      <p:sp>
        <p:nvSpPr>
          <p:cNvPr id="35845" name="Rectangle 3"/>
          <p:cNvSpPr>
            <a:spLocks noGrp="1" noChangeAspect="1" noChangeArrowheads="1"/>
          </p:cNvSpPr>
          <p:nvPr>
            <p:ph type="subTitle" idx="4294967295"/>
          </p:nvPr>
        </p:nvSpPr>
        <p:spPr>
          <a:xfrm>
            <a:off x="1295400" y="3124200"/>
            <a:ext cx="6400800" cy="1752600"/>
          </a:xfrm>
        </p:spPr>
        <p:txBody>
          <a:bodyPr/>
          <a:lstStyle/>
          <a:p>
            <a:pPr marL="0" indent="0" algn="ctr">
              <a:buFont typeface="Wingdings" pitchFamily="2" charset="2"/>
              <a:buNone/>
            </a:pPr>
            <a:r>
              <a:rPr lang="en-US" dirty="0" smtClean="0"/>
              <a:t>Scientific Investigation, </a:t>
            </a:r>
          </a:p>
          <a:p>
            <a:pPr marL="0" indent="0" algn="ctr">
              <a:buFont typeface="Wingdings" pitchFamily="2" charset="2"/>
              <a:buNone/>
            </a:pPr>
            <a:r>
              <a:rPr lang="en-US" b="1" dirty="0" smtClean="0"/>
              <a:t>Thinking like a Researcher</a:t>
            </a:r>
          </a:p>
        </p:txBody>
      </p:sp>
    </p:spTree>
    <p:extLst>
      <p:ext uri="{BB962C8B-B14F-4D97-AF65-F5344CB8AC3E}">
        <p14:creationId xmlns:p14="http://schemas.microsoft.com/office/powerpoint/2010/main" val="79876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6"/>
            <a:ext cx="1600200" cy="2223653"/>
          </a:xfrm>
          <a:prstGeom prst="rect">
            <a:avLst/>
          </a:prstGeom>
        </p:spPr>
        <p:style>
          <a:lnRef idx="2">
            <a:schemeClr val="dk1"/>
          </a:lnRef>
          <a:fillRef idx="1">
            <a:schemeClr val="lt1"/>
          </a:fillRef>
          <a:effectRef idx="0">
            <a:schemeClr val="dk1"/>
          </a:effectRef>
          <a:fontRef idx="minor">
            <a:schemeClr val="dk1"/>
          </a:fontRef>
        </p:style>
        <p:txBody>
          <a:bodyPr lIns="87236" tIns="43613" rIns="87236" bIns="43613" rtlCol="0" anchor="ctr"/>
          <a:lstStyle/>
          <a:p>
            <a:r>
              <a:rPr lang="en-US" sz="1700" b="1" dirty="0"/>
              <a:t>2.</a:t>
            </a:r>
            <a:r>
              <a:rPr lang="en-US" sz="1700" b="1" u="sng" dirty="0"/>
              <a:t>Management Function :</a:t>
            </a:r>
          </a:p>
          <a:p>
            <a:pPr marL="272609" indent="-272609">
              <a:buFont typeface="Arial" pitchFamily="34" charset="0"/>
              <a:buChar char="•"/>
            </a:pPr>
            <a:r>
              <a:rPr lang="en-US" sz="1700" dirty="0"/>
              <a:t>Planning</a:t>
            </a:r>
          </a:p>
          <a:p>
            <a:pPr marL="272609" indent="-272609">
              <a:buFont typeface="Arial" pitchFamily="34" charset="0"/>
              <a:buChar char="•"/>
            </a:pPr>
            <a:r>
              <a:rPr lang="en-US" sz="1700" dirty="0"/>
              <a:t>Organizing</a:t>
            </a:r>
          </a:p>
          <a:p>
            <a:pPr marL="272609" indent="-272609">
              <a:buFont typeface="Arial" pitchFamily="34" charset="0"/>
              <a:buChar char="•"/>
            </a:pPr>
            <a:r>
              <a:rPr lang="en-US" sz="1700" dirty="0"/>
              <a:t>Leading</a:t>
            </a:r>
          </a:p>
          <a:p>
            <a:pPr marL="272609" indent="-272609">
              <a:buFont typeface="Arial" pitchFamily="34" charset="0"/>
              <a:buChar char="•"/>
            </a:pPr>
            <a:r>
              <a:rPr lang="en-US" sz="1700" dirty="0"/>
              <a:t>Controlling</a:t>
            </a:r>
          </a:p>
        </p:txBody>
      </p:sp>
      <p:cxnSp>
        <p:nvCxnSpPr>
          <p:cNvPr id="4" name="Straight Arrow Connector 3"/>
          <p:cNvCxnSpPr/>
          <p:nvPr/>
        </p:nvCxnSpPr>
        <p:spPr>
          <a:xfrm>
            <a:off x="1828800" y="6324600"/>
            <a:ext cx="7086600" cy="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flipV="1">
            <a:off x="1828800" y="152400"/>
            <a:ext cx="0" cy="617220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1959430" y="152400"/>
            <a:ext cx="2185920" cy="685800"/>
          </a:xfrm>
          <a:prstGeom prst="rect">
            <a:avLst/>
          </a:prstGeom>
        </p:spPr>
        <p:style>
          <a:lnRef idx="2">
            <a:schemeClr val="dk1"/>
          </a:lnRef>
          <a:fillRef idx="1">
            <a:schemeClr val="lt1"/>
          </a:fillRef>
          <a:effectRef idx="0">
            <a:schemeClr val="dk1"/>
          </a:effectRef>
          <a:fontRef idx="minor">
            <a:schemeClr val="dk1"/>
          </a:fontRef>
        </p:style>
        <p:txBody>
          <a:bodyPr lIns="87236" tIns="43613" rIns="87236" bIns="43613" rtlCol="0" anchor="ctr"/>
          <a:lstStyle/>
          <a:p>
            <a:r>
              <a:rPr lang="en-US" sz="1700" b="1" u="sng" dirty="0"/>
              <a:t>1.Organization</a:t>
            </a:r>
          </a:p>
          <a:p>
            <a:r>
              <a:rPr lang="en-US" sz="1700" dirty="0"/>
              <a:t>Sole/ LLC/ Corporate</a:t>
            </a:r>
          </a:p>
        </p:txBody>
      </p:sp>
      <p:sp>
        <p:nvSpPr>
          <p:cNvPr id="12" name="Rectangle 11"/>
          <p:cNvSpPr/>
          <p:nvPr/>
        </p:nvSpPr>
        <p:spPr>
          <a:xfrm>
            <a:off x="3880323" y="1066800"/>
            <a:ext cx="2718520" cy="609600"/>
          </a:xfrm>
          <a:prstGeom prst="rect">
            <a:avLst/>
          </a:prstGeom>
          <a:ln/>
        </p:spPr>
        <p:style>
          <a:lnRef idx="2">
            <a:schemeClr val="dk1"/>
          </a:lnRef>
          <a:fillRef idx="1">
            <a:schemeClr val="lt1"/>
          </a:fillRef>
          <a:effectRef idx="0">
            <a:schemeClr val="dk1"/>
          </a:effectRef>
          <a:fontRef idx="minor">
            <a:schemeClr val="dk1"/>
          </a:fontRef>
        </p:style>
        <p:txBody>
          <a:bodyPr lIns="87236" tIns="43613" rIns="87236" bIns="43613" rtlCol="0" anchor="ctr"/>
          <a:lstStyle/>
          <a:p>
            <a:pPr algn="ctr"/>
            <a:r>
              <a:rPr lang="en-US" b="1" dirty="0" smtClean="0"/>
              <a:t>4. </a:t>
            </a:r>
            <a:r>
              <a:rPr lang="en-US" b="1" u="sng" dirty="0" smtClean="0"/>
              <a:t>Business Function</a:t>
            </a:r>
          </a:p>
        </p:txBody>
      </p:sp>
      <p:sp>
        <p:nvSpPr>
          <p:cNvPr id="13" name="Rectangle 12"/>
          <p:cNvSpPr/>
          <p:nvPr/>
        </p:nvSpPr>
        <p:spPr>
          <a:xfrm>
            <a:off x="7015032" y="152400"/>
            <a:ext cx="1905000" cy="914400"/>
          </a:xfrm>
          <a:prstGeom prst="rect">
            <a:avLst/>
          </a:prstGeom>
        </p:spPr>
        <p:style>
          <a:lnRef idx="2">
            <a:schemeClr val="dk1"/>
          </a:lnRef>
          <a:fillRef idx="1">
            <a:schemeClr val="lt1"/>
          </a:fillRef>
          <a:effectRef idx="0">
            <a:schemeClr val="dk1"/>
          </a:effectRef>
          <a:fontRef idx="minor">
            <a:schemeClr val="dk1"/>
          </a:fontRef>
        </p:style>
        <p:txBody>
          <a:bodyPr lIns="87236" tIns="43613" rIns="87236" bIns="43613" rtlCol="0" anchor="ctr"/>
          <a:lstStyle/>
          <a:p>
            <a:pPr algn="ctr"/>
            <a:r>
              <a:rPr lang="en-US" sz="1700" b="1" dirty="0"/>
              <a:t>5. </a:t>
            </a:r>
            <a:r>
              <a:rPr lang="en-US" sz="1700" b="1" u="sng" dirty="0"/>
              <a:t>Geographical</a:t>
            </a:r>
          </a:p>
        </p:txBody>
      </p:sp>
      <p:sp>
        <p:nvSpPr>
          <p:cNvPr id="14" name="Rectangle 13"/>
          <p:cNvSpPr/>
          <p:nvPr/>
        </p:nvSpPr>
        <p:spPr>
          <a:xfrm>
            <a:off x="6807715" y="1600200"/>
            <a:ext cx="2031490" cy="609600"/>
          </a:xfrm>
          <a:prstGeom prst="rect">
            <a:avLst/>
          </a:prstGeom>
        </p:spPr>
        <p:style>
          <a:lnRef idx="2">
            <a:schemeClr val="dk1"/>
          </a:lnRef>
          <a:fillRef idx="1">
            <a:schemeClr val="lt1"/>
          </a:fillRef>
          <a:effectRef idx="0">
            <a:schemeClr val="dk1"/>
          </a:effectRef>
          <a:fontRef idx="minor">
            <a:schemeClr val="dk1"/>
          </a:fontRef>
        </p:style>
        <p:txBody>
          <a:bodyPr lIns="87236" tIns="43613" rIns="87236" bIns="43613" rtlCol="0" anchor="ctr"/>
          <a:lstStyle/>
          <a:p>
            <a:r>
              <a:rPr lang="en-US" sz="1700" b="1" dirty="0"/>
              <a:t>6. </a:t>
            </a:r>
            <a:r>
              <a:rPr lang="en-US" sz="1700" b="1" u="sng" dirty="0"/>
              <a:t>Industry</a:t>
            </a:r>
          </a:p>
          <a:p>
            <a:pPr marL="272609" indent="-272609">
              <a:buFont typeface="Arial" pitchFamily="34" charset="0"/>
              <a:buChar char="•"/>
            </a:pPr>
            <a:r>
              <a:rPr lang="en-US" sz="1700" dirty="0"/>
              <a:t>Sector</a:t>
            </a:r>
          </a:p>
        </p:txBody>
      </p:sp>
      <p:sp>
        <p:nvSpPr>
          <p:cNvPr id="15" name="TextBox 14"/>
          <p:cNvSpPr txBox="1"/>
          <p:nvPr/>
        </p:nvSpPr>
        <p:spPr>
          <a:xfrm>
            <a:off x="1951322" y="1803870"/>
            <a:ext cx="1905000" cy="872908"/>
          </a:xfrm>
          <a:prstGeom prst="rect">
            <a:avLst/>
          </a:prstGeom>
          <a:ln/>
        </p:spPr>
        <p:style>
          <a:lnRef idx="2">
            <a:schemeClr val="dk1"/>
          </a:lnRef>
          <a:fillRef idx="1">
            <a:schemeClr val="lt1"/>
          </a:fillRef>
          <a:effectRef idx="0">
            <a:schemeClr val="dk1"/>
          </a:effectRef>
          <a:fontRef idx="minor">
            <a:schemeClr val="dk1"/>
          </a:fontRef>
        </p:style>
        <p:txBody>
          <a:bodyPr wrap="square" lIns="87236" tIns="43613" rIns="87236" bIns="43613" rtlCol="0">
            <a:spAutoFit/>
          </a:bodyPr>
          <a:lstStyle/>
          <a:p>
            <a:r>
              <a:rPr lang="en-US" sz="1700" b="1" dirty="0"/>
              <a:t>3. </a:t>
            </a:r>
            <a:r>
              <a:rPr lang="en-US" sz="1700" b="1" u="sng" dirty="0"/>
              <a:t>Organizational level</a:t>
            </a:r>
          </a:p>
          <a:p>
            <a:pPr marL="272609" indent="-272609">
              <a:buFont typeface="Arial" pitchFamily="34" charset="0"/>
              <a:buChar char="•"/>
            </a:pPr>
            <a:r>
              <a:rPr lang="en-US" sz="1700" dirty="0"/>
              <a:t>Executives</a:t>
            </a:r>
          </a:p>
        </p:txBody>
      </p:sp>
      <p:sp>
        <p:nvSpPr>
          <p:cNvPr id="16" name="Rectangle 15"/>
          <p:cNvSpPr/>
          <p:nvPr/>
        </p:nvSpPr>
        <p:spPr>
          <a:xfrm>
            <a:off x="1746231" y="6428513"/>
            <a:ext cx="1905000" cy="304800"/>
          </a:xfrm>
          <a:prstGeom prst="rect">
            <a:avLst/>
          </a:prstGeom>
          <a:ln/>
        </p:spPr>
        <p:style>
          <a:lnRef idx="2">
            <a:schemeClr val="dk1"/>
          </a:lnRef>
          <a:fillRef idx="1">
            <a:schemeClr val="lt1"/>
          </a:fillRef>
          <a:effectRef idx="0">
            <a:schemeClr val="dk1"/>
          </a:effectRef>
          <a:fontRef idx="minor">
            <a:schemeClr val="dk1"/>
          </a:fontRef>
        </p:style>
        <p:txBody>
          <a:bodyPr lIns="87236" tIns="43613" rIns="87236" bIns="43613" rtlCol="0" anchor="ctr"/>
          <a:lstStyle/>
          <a:p>
            <a:pPr algn="ctr"/>
            <a:r>
              <a:rPr lang="en-US" b="1" dirty="0" smtClean="0"/>
              <a:t>9. </a:t>
            </a:r>
            <a:r>
              <a:rPr lang="en-US" b="1" u="sng" dirty="0" smtClean="0"/>
              <a:t>Time</a:t>
            </a:r>
            <a:endParaRPr lang="en-US" b="1" u="sng" dirty="0"/>
          </a:p>
        </p:txBody>
      </p:sp>
      <p:cxnSp>
        <p:nvCxnSpPr>
          <p:cNvPr id="17" name="Straight Connector 16"/>
          <p:cNvCxnSpPr/>
          <p:nvPr/>
        </p:nvCxnSpPr>
        <p:spPr>
          <a:xfrm>
            <a:off x="2362202" y="3031979"/>
            <a:ext cx="5778691" cy="0"/>
          </a:xfrm>
          <a:prstGeom prst="line">
            <a:avLst/>
          </a:prstGeom>
          <a:ln w="28575">
            <a:solidFill>
              <a:schemeClr val="tx1"/>
            </a:solidFill>
            <a:prstDash val="lgDash"/>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a:off x="2061391" y="4797519"/>
            <a:ext cx="6854011" cy="3085"/>
          </a:xfrm>
          <a:prstGeom prst="line">
            <a:avLst/>
          </a:prstGeom>
          <a:ln w="28575">
            <a:solidFill>
              <a:schemeClr val="tx1"/>
            </a:solidFill>
            <a:prstDash val="lgDash"/>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a:xfrm>
            <a:off x="2061390" y="5638800"/>
            <a:ext cx="6777816" cy="0"/>
          </a:xfrm>
          <a:prstGeom prst="line">
            <a:avLst/>
          </a:prstGeom>
          <a:ln w="28575">
            <a:solidFill>
              <a:schemeClr val="tx1"/>
            </a:solidFill>
            <a:prstDash val="lgDash"/>
          </a:ln>
        </p:spPr>
        <p:style>
          <a:lnRef idx="1">
            <a:schemeClr val="accent3"/>
          </a:lnRef>
          <a:fillRef idx="0">
            <a:schemeClr val="accent3"/>
          </a:fillRef>
          <a:effectRef idx="0">
            <a:schemeClr val="accent3"/>
          </a:effectRef>
          <a:fontRef idx="minor">
            <a:schemeClr val="tx1"/>
          </a:fontRef>
        </p:style>
      </p:cxnSp>
      <p:sp>
        <p:nvSpPr>
          <p:cNvPr id="21" name="Oval 20"/>
          <p:cNvSpPr/>
          <p:nvPr/>
        </p:nvSpPr>
        <p:spPr>
          <a:xfrm>
            <a:off x="2061389" y="2884714"/>
            <a:ext cx="6324600" cy="30099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87236" tIns="43613" rIns="87236" bIns="43613" rtlCol="0" anchor="ctr"/>
          <a:lstStyle/>
          <a:p>
            <a:pPr algn="ctr"/>
            <a:endParaRPr lang="en-US" dirty="0"/>
          </a:p>
        </p:txBody>
      </p:sp>
      <p:sp>
        <p:nvSpPr>
          <p:cNvPr id="22" name="Oval 21"/>
          <p:cNvSpPr/>
          <p:nvPr/>
        </p:nvSpPr>
        <p:spPr>
          <a:xfrm>
            <a:off x="2635959" y="3485513"/>
            <a:ext cx="5175460" cy="1676400"/>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lIns="87236" tIns="43613" rIns="87236" bIns="43613" rtlCol="0" anchor="ctr"/>
          <a:lstStyle/>
          <a:p>
            <a:pPr algn="ctr"/>
            <a:endParaRPr lang="en-US" dirty="0"/>
          </a:p>
        </p:txBody>
      </p:sp>
      <p:cxnSp>
        <p:nvCxnSpPr>
          <p:cNvPr id="23" name="Straight Connector 22"/>
          <p:cNvCxnSpPr/>
          <p:nvPr/>
        </p:nvCxnSpPr>
        <p:spPr>
          <a:xfrm flipH="1">
            <a:off x="2736239" y="1676400"/>
            <a:ext cx="1676400" cy="4090514"/>
          </a:xfrm>
          <a:prstGeom prst="line">
            <a:avLst/>
          </a:prstGeom>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3211558" y="1690634"/>
            <a:ext cx="1524000" cy="4090514"/>
          </a:xfrm>
          <a:prstGeom prst="line">
            <a:avLst/>
          </a:prstGeom>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3651232" y="1676404"/>
            <a:ext cx="1465054" cy="4291899"/>
          </a:xfrm>
          <a:prstGeom prst="line">
            <a:avLst/>
          </a:prstGeom>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5304925" y="1690634"/>
            <a:ext cx="1210849" cy="4090514"/>
          </a:xfrm>
          <a:prstGeom prst="line">
            <a:avLst/>
          </a:prstGeom>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5666015" y="1692559"/>
            <a:ext cx="1389317" cy="4103831"/>
          </a:xfrm>
          <a:prstGeom prst="line">
            <a:avLst/>
          </a:prstGeom>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6028398" y="1676400"/>
            <a:ext cx="1529630" cy="3972814"/>
          </a:xfrm>
          <a:prstGeom prst="line">
            <a:avLst/>
          </a:prstGeom>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H="1">
            <a:off x="5118828" y="1692557"/>
            <a:ext cx="107403" cy="4317233"/>
          </a:xfrm>
          <a:prstGeom prst="line">
            <a:avLst/>
          </a:prstGeom>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7574970" y="2510138"/>
            <a:ext cx="1447800" cy="872908"/>
          </a:xfrm>
          <a:prstGeom prst="rect">
            <a:avLst/>
          </a:prstGeom>
        </p:spPr>
        <p:style>
          <a:lnRef idx="2">
            <a:schemeClr val="dk1"/>
          </a:lnRef>
          <a:fillRef idx="1">
            <a:schemeClr val="lt1"/>
          </a:fillRef>
          <a:effectRef idx="0">
            <a:schemeClr val="dk1"/>
          </a:effectRef>
          <a:fontRef idx="minor">
            <a:schemeClr val="dk1"/>
          </a:fontRef>
        </p:style>
        <p:txBody>
          <a:bodyPr wrap="square" lIns="87236" tIns="43613" rIns="87236" bIns="43613" rtlCol="0">
            <a:spAutoFit/>
          </a:bodyPr>
          <a:lstStyle/>
          <a:p>
            <a:r>
              <a:rPr lang="en-US" sz="1700" b="1" dirty="0"/>
              <a:t>7. </a:t>
            </a:r>
            <a:r>
              <a:rPr lang="en-US" sz="1700" b="1" u="sng" dirty="0"/>
              <a:t>External Environment</a:t>
            </a:r>
          </a:p>
          <a:p>
            <a:r>
              <a:rPr lang="en-US" sz="1700" dirty="0"/>
              <a:t>P.E.S.T</a:t>
            </a:r>
          </a:p>
        </p:txBody>
      </p:sp>
      <p:sp>
        <p:nvSpPr>
          <p:cNvPr id="59" name="TextBox 58"/>
          <p:cNvSpPr txBox="1"/>
          <p:nvPr/>
        </p:nvSpPr>
        <p:spPr>
          <a:xfrm>
            <a:off x="7456714" y="4448786"/>
            <a:ext cx="1566056" cy="1611572"/>
          </a:xfrm>
          <a:prstGeom prst="rect">
            <a:avLst/>
          </a:prstGeom>
        </p:spPr>
        <p:style>
          <a:lnRef idx="2">
            <a:schemeClr val="dk1"/>
          </a:lnRef>
          <a:fillRef idx="1">
            <a:schemeClr val="lt1"/>
          </a:fillRef>
          <a:effectRef idx="0">
            <a:schemeClr val="dk1"/>
          </a:effectRef>
          <a:fontRef idx="minor">
            <a:schemeClr val="dk1"/>
          </a:fontRef>
        </p:style>
        <p:txBody>
          <a:bodyPr wrap="square" lIns="87236" tIns="43613" rIns="87236" bIns="43613" rtlCol="0">
            <a:spAutoFit/>
          </a:bodyPr>
          <a:lstStyle/>
          <a:p>
            <a:r>
              <a:rPr lang="en-US" sz="1700" b="1" dirty="0"/>
              <a:t>8. </a:t>
            </a:r>
            <a:r>
              <a:rPr lang="en-US" sz="1700" b="1" u="sng" dirty="0"/>
              <a:t>Internal Environment</a:t>
            </a:r>
          </a:p>
          <a:p>
            <a:pPr marL="272609" indent="-272609">
              <a:buFont typeface="Arial" pitchFamily="34" charset="0"/>
              <a:buChar char="•"/>
            </a:pPr>
            <a:r>
              <a:rPr lang="en-US" sz="1700" dirty="0"/>
              <a:t>Customers</a:t>
            </a:r>
          </a:p>
          <a:p>
            <a:pPr marL="272609" indent="-272609">
              <a:buFont typeface="Arial" pitchFamily="34" charset="0"/>
              <a:buChar char="•"/>
            </a:pPr>
            <a:r>
              <a:rPr lang="en-US" sz="1700" dirty="0"/>
              <a:t>Suppliers</a:t>
            </a:r>
          </a:p>
          <a:p>
            <a:pPr marL="272609" indent="-272609">
              <a:buFont typeface="Arial" pitchFamily="34" charset="0"/>
              <a:buChar char="•"/>
            </a:pPr>
            <a:r>
              <a:rPr lang="en-US" sz="1700" dirty="0"/>
              <a:t>Employee</a:t>
            </a:r>
          </a:p>
          <a:p>
            <a:pPr marL="272609" indent="-272609">
              <a:buFont typeface="Arial" pitchFamily="34" charset="0"/>
              <a:buChar char="•"/>
            </a:pPr>
            <a:r>
              <a:rPr lang="en-US" sz="1400" dirty="0">
                <a:solidFill>
                  <a:schemeClr val="tx1">
                    <a:lumMod val="65000"/>
                    <a:lumOff val="35000"/>
                  </a:schemeClr>
                </a:solidFill>
              </a:rPr>
              <a:t>Stakeholders</a:t>
            </a:r>
          </a:p>
        </p:txBody>
      </p:sp>
      <p:cxnSp>
        <p:nvCxnSpPr>
          <p:cNvPr id="60" name="Straight Arrow Connector 59"/>
          <p:cNvCxnSpPr/>
          <p:nvPr/>
        </p:nvCxnSpPr>
        <p:spPr>
          <a:xfrm flipH="1">
            <a:off x="7166768" y="2858074"/>
            <a:ext cx="412170" cy="407573"/>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61" name="Straight Arrow Connector 60"/>
          <p:cNvCxnSpPr/>
          <p:nvPr/>
        </p:nvCxnSpPr>
        <p:spPr>
          <a:xfrm flipH="1" flipV="1">
            <a:off x="6150428" y="5161917"/>
            <a:ext cx="1306286" cy="605001"/>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62" name="TextBox 61"/>
          <p:cNvSpPr txBox="1"/>
          <p:nvPr/>
        </p:nvSpPr>
        <p:spPr>
          <a:xfrm>
            <a:off x="783772" y="5083323"/>
            <a:ext cx="1461696" cy="362889"/>
          </a:xfrm>
          <a:prstGeom prst="rect">
            <a:avLst/>
          </a:prstGeom>
        </p:spPr>
        <p:style>
          <a:lnRef idx="2">
            <a:schemeClr val="dk1"/>
          </a:lnRef>
          <a:fillRef idx="1">
            <a:schemeClr val="lt1"/>
          </a:fillRef>
          <a:effectRef idx="0">
            <a:schemeClr val="dk1"/>
          </a:effectRef>
          <a:fontRef idx="minor">
            <a:schemeClr val="dk1"/>
          </a:fontRef>
        </p:style>
        <p:txBody>
          <a:bodyPr wrap="square" lIns="87236" tIns="43613" rIns="87236" bIns="43613" rtlCol="0">
            <a:spAutoFit/>
          </a:bodyPr>
          <a:lstStyle>
            <a:defPPr>
              <a:defRPr lang="en-US"/>
            </a:defPPr>
            <a:lvl1pPr marL="285750" indent="-285750">
              <a:buFont typeface="Arial"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700" dirty="0"/>
              <a:t>Workers</a:t>
            </a:r>
          </a:p>
        </p:txBody>
      </p:sp>
      <p:sp>
        <p:nvSpPr>
          <p:cNvPr id="63" name="TextBox 62"/>
          <p:cNvSpPr txBox="1"/>
          <p:nvPr/>
        </p:nvSpPr>
        <p:spPr>
          <a:xfrm>
            <a:off x="101534" y="4070819"/>
            <a:ext cx="2130039" cy="611298"/>
          </a:xfrm>
          <a:prstGeom prst="rect">
            <a:avLst/>
          </a:prstGeom>
        </p:spPr>
        <p:style>
          <a:lnRef idx="2">
            <a:schemeClr val="dk1"/>
          </a:lnRef>
          <a:fillRef idx="1">
            <a:schemeClr val="lt1"/>
          </a:fillRef>
          <a:effectRef idx="0">
            <a:schemeClr val="dk1"/>
          </a:effectRef>
          <a:fontRef idx="minor">
            <a:schemeClr val="dk1"/>
          </a:fontRef>
        </p:style>
        <p:txBody>
          <a:bodyPr wrap="square" lIns="87236" tIns="43613" rIns="87236" bIns="43613" rtlCol="0" anchor="ctr">
            <a:spAutoFit/>
          </a:bodyPr>
          <a:lstStyle/>
          <a:p>
            <a:pPr marL="285750" indent="-285750">
              <a:buFont typeface="Arial" pitchFamily="34" charset="0"/>
              <a:buChar char="•"/>
            </a:pPr>
            <a:r>
              <a:rPr lang="en-US" sz="1700" dirty="0" smtClean="0"/>
              <a:t>Middle </a:t>
            </a:r>
            <a:r>
              <a:rPr lang="en-US" sz="1700" dirty="0"/>
              <a:t>&amp; frontline managers</a:t>
            </a:r>
          </a:p>
        </p:txBody>
      </p:sp>
      <p:sp>
        <p:nvSpPr>
          <p:cNvPr id="53" name="TextBox 52"/>
          <p:cNvSpPr txBox="1"/>
          <p:nvPr/>
        </p:nvSpPr>
        <p:spPr>
          <a:xfrm rot="3946560">
            <a:off x="6622917" y="3530667"/>
            <a:ext cx="784230" cy="365077"/>
          </a:xfrm>
          <a:prstGeom prst="rect">
            <a:avLst/>
          </a:prstGeom>
          <a:noFill/>
        </p:spPr>
        <p:txBody>
          <a:bodyPr wrap="square" lIns="87236" tIns="43613" rIns="87236" bIns="43613" rtlCol="0">
            <a:spAutoFit/>
          </a:bodyPr>
          <a:lstStyle/>
          <a:p>
            <a:r>
              <a:rPr lang="en-US" dirty="0">
                <a:solidFill>
                  <a:schemeClr val="tx1">
                    <a:lumMod val="95000"/>
                    <a:lumOff val="5000"/>
                  </a:schemeClr>
                </a:solidFill>
              </a:rPr>
              <a:t>R&amp;D</a:t>
            </a:r>
          </a:p>
        </p:txBody>
      </p:sp>
      <p:sp>
        <p:nvSpPr>
          <p:cNvPr id="64" name="TextBox 63"/>
          <p:cNvSpPr txBox="1"/>
          <p:nvPr/>
        </p:nvSpPr>
        <p:spPr>
          <a:xfrm>
            <a:off x="783772" y="3433956"/>
            <a:ext cx="1447800" cy="362889"/>
          </a:xfrm>
          <a:prstGeom prst="rect">
            <a:avLst/>
          </a:prstGeom>
          <a:ln/>
        </p:spPr>
        <p:style>
          <a:lnRef idx="2">
            <a:schemeClr val="dk1"/>
          </a:lnRef>
          <a:fillRef idx="1">
            <a:schemeClr val="lt1"/>
          </a:fillRef>
          <a:effectRef idx="0">
            <a:schemeClr val="dk1"/>
          </a:effectRef>
          <a:fontRef idx="minor">
            <a:schemeClr val="dk1"/>
          </a:fontRef>
        </p:style>
        <p:txBody>
          <a:bodyPr wrap="square" lIns="87236" tIns="43613" rIns="87236" bIns="43613" rtlCol="0">
            <a:spAutoFit/>
          </a:bodyPr>
          <a:lstStyle/>
          <a:p>
            <a:pPr marL="272609" indent="-272609">
              <a:buFont typeface="Arial" pitchFamily="34" charset="0"/>
              <a:buChar char="•"/>
            </a:pPr>
            <a:r>
              <a:rPr lang="en-US" dirty="0" smtClean="0"/>
              <a:t>Seniors</a:t>
            </a:r>
            <a:endParaRPr lang="en-US" dirty="0"/>
          </a:p>
        </p:txBody>
      </p:sp>
      <p:sp>
        <p:nvSpPr>
          <p:cNvPr id="52" name="TextBox 51"/>
          <p:cNvSpPr txBox="1"/>
          <p:nvPr/>
        </p:nvSpPr>
        <p:spPr>
          <a:xfrm rot="4164623">
            <a:off x="5350557" y="3795932"/>
            <a:ext cx="2611808" cy="365077"/>
          </a:xfrm>
          <a:prstGeom prst="rect">
            <a:avLst/>
          </a:prstGeom>
          <a:noFill/>
        </p:spPr>
        <p:txBody>
          <a:bodyPr wrap="square" lIns="87236" tIns="43613" rIns="87236" bIns="43613" rtlCol="0">
            <a:spAutoFit/>
          </a:bodyPr>
          <a:lstStyle>
            <a:defPPr>
              <a:defRPr lang="en-US"/>
            </a:defPPr>
            <a:lvl1pPr>
              <a:defRPr>
                <a:solidFill>
                  <a:schemeClr val="bg2">
                    <a:lumMod val="25000"/>
                  </a:schemeClr>
                </a:solidFill>
              </a:defRPr>
            </a:lvl1pPr>
          </a:lstStyle>
          <a:p>
            <a:r>
              <a:rPr lang="en-US" dirty="0">
                <a:solidFill>
                  <a:schemeClr val="tx1">
                    <a:lumMod val="95000"/>
                    <a:lumOff val="5000"/>
                  </a:schemeClr>
                </a:solidFill>
              </a:rPr>
              <a:t>Information Technology</a:t>
            </a:r>
          </a:p>
        </p:txBody>
      </p:sp>
      <p:sp>
        <p:nvSpPr>
          <p:cNvPr id="51" name="TextBox 50"/>
          <p:cNvSpPr txBox="1"/>
          <p:nvPr/>
        </p:nvSpPr>
        <p:spPr>
          <a:xfrm rot="4368001">
            <a:off x="5090708" y="3962706"/>
            <a:ext cx="2328068" cy="365077"/>
          </a:xfrm>
          <a:prstGeom prst="rect">
            <a:avLst/>
          </a:prstGeom>
          <a:noFill/>
        </p:spPr>
        <p:txBody>
          <a:bodyPr wrap="square" lIns="87236" tIns="43613" rIns="87236" bIns="43613" rtlCol="0">
            <a:spAutoFit/>
          </a:bodyPr>
          <a:lstStyle/>
          <a:p>
            <a:r>
              <a:rPr lang="en-US" dirty="0" smtClean="0">
                <a:solidFill>
                  <a:schemeClr val="tx1">
                    <a:lumMod val="95000"/>
                    <a:lumOff val="5000"/>
                  </a:schemeClr>
                </a:solidFill>
              </a:rPr>
              <a:t>Finance &amp; Accounting</a:t>
            </a:r>
            <a:endParaRPr lang="en-US" dirty="0">
              <a:solidFill>
                <a:schemeClr val="tx1">
                  <a:lumMod val="95000"/>
                  <a:lumOff val="5000"/>
                </a:schemeClr>
              </a:solidFill>
            </a:endParaRPr>
          </a:p>
        </p:txBody>
      </p:sp>
      <p:sp>
        <p:nvSpPr>
          <p:cNvPr id="54" name="TextBox 53"/>
          <p:cNvSpPr txBox="1"/>
          <p:nvPr/>
        </p:nvSpPr>
        <p:spPr>
          <a:xfrm rot="16393992">
            <a:off x="3803565" y="3650353"/>
            <a:ext cx="2358788" cy="365077"/>
          </a:xfrm>
          <a:prstGeom prst="rect">
            <a:avLst/>
          </a:prstGeom>
          <a:noFill/>
        </p:spPr>
        <p:txBody>
          <a:bodyPr wrap="square" lIns="87236" tIns="43613" rIns="87236" bIns="43613" rtlCol="0">
            <a:spAutoFit/>
          </a:bodyPr>
          <a:lstStyle/>
          <a:p>
            <a:r>
              <a:rPr lang="en-US" dirty="0" smtClean="0">
                <a:solidFill>
                  <a:schemeClr val="tx1">
                    <a:lumMod val="95000"/>
                    <a:lumOff val="5000"/>
                  </a:schemeClr>
                </a:solidFill>
              </a:rPr>
              <a:t>Human Resources</a:t>
            </a:r>
            <a:endParaRPr lang="en-US" dirty="0">
              <a:solidFill>
                <a:schemeClr val="tx1">
                  <a:lumMod val="95000"/>
                  <a:lumOff val="5000"/>
                </a:schemeClr>
              </a:solidFill>
            </a:endParaRPr>
          </a:p>
        </p:txBody>
      </p:sp>
      <p:sp>
        <p:nvSpPr>
          <p:cNvPr id="42" name="TextBox 41"/>
          <p:cNvSpPr txBox="1"/>
          <p:nvPr/>
        </p:nvSpPr>
        <p:spPr>
          <a:xfrm rot="17367502">
            <a:off x="3120408" y="3755032"/>
            <a:ext cx="2105055" cy="365077"/>
          </a:xfrm>
          <a:prstGeom prst="rect">
            <a:avLst/>
          </a:prstGeom>
          <a:noFill/>
        </p:spPr>
        <p:txBody>
          <a:bodyPr wrap="square" lIns="87236" tIns="43613" rIns="87236" bIns="43613" rtlCol="0">
            <a:spAutoFit/>
          </a:bodyPr>
          <a:lstStyle/>
          <a:p>
            <a:r>
              <a:rPr lang="en-US" dirty="0" smtClean="0">
                <a:solidFill>
                  <a:schemeClr val="tx1">
                    <a:lumMod val="95000"/>
                    <a:lumOff val="5000"/>
                  </a:schemeClr>
                </a:solidFill>
              </a:rPr>
              <a:t>Marketing/ Sales</a:t>
            </a:r>
            <a:endParaRPr lang="en-US" dirty="0">
              <a:solidFill>
                <a:schemeClr val="tx1">
                  <a:lumMod val="95000"/>
                  <a:lumOff val="5000"/>
                </a:schemeClr>
              </a:solidFill>
            </a:endParaRPr>
          </a:p>
        </p:txBody>
      </p:sp>
      <p:sp>
        <p:nvSpPr>
          <p:cNvPr id="33" name="TextBox 32"/>
          <p:cNvSpPr txBox="1"/>
          <p:nvPr/>
        </p:nvSpPr>
        <p:spPr>
          <a:xfrm rot="17597247">
            <a:off x="2862513" y="3632070"/>
            <a:ext cx="1957110" cy="365077"/>
          </a:xfrm>
          <a:prstGeom prst="rect">
            <a:avLst/>
          </a:prstGeom>
          <a:noFill/>
        </p:spPr>
        <p:txBody>
          <a:bodyPr wrap="square" lIns="87236" tIns="43613" rIns="87236" bIns="43613" rtlCol="0">
            <a:spAutoFit/>
          </a:bodyPr>
          <a:lstStyle/>
          <a:p>
            <a:r>
              <a:rPr lang="en-US" dirty="0" smtClean="0">
                <a:solidFill>
                  <a:schemeClr val="tx1">
                    <a:lumMod val="95000"/>
                    <a:lumOff val="5000"/>
                  </a:schemeClr>
                </a:solidFill>
              </a:rPr>
              <a:t>Products/ Service</a:t>
            </a:r>
            <a:endParaRPr lang="en-US" dirty="0">
              <a:solidFill>
                <a:schemeClr val="tx1">
                  <a:lumMod val="95000"/>
                  <a:lumOff val="5000"/>
                </a:schemeClr>
              </a:solidFill>
            </a:endParaRPr>
          </a:p>
        </p:txBody>
      </p:sp>
      <p:sp>
        <p:nvSpPr>
          <p:cNvPr id="32" name="TextBox 31"/>
          <p:cNvSpPr txBox="1"/>
          <p:nvPr/>
        </p:nvSpPr>
        <p:spPr>
          <a:xfrm rot="17531709">
            <a:off x="2230579" y="3437002"/>
            <a:ext cx="2396438" cy="365077"/>
          </a:xfrm>
          <a:prstGeom prst="rect">
            <a:avLst/>
          </a:prstGeom>
          <a:noFill/>
        </p:spPr>
        <p:txBody>
          <a:bodyPr wrap="square" lIns="87236" tIns="43613" rIns="87236" bIns="43613" rtlCol="0">
            <a:spAutoFit/>
          </a:bodyPr>
          <a:lstStyle/>
          <a:p>
            <a:r>
              <a:rPr lang="en-US" dirty="0" smtClean="0">
                <a:solidFill>
                  <a:schemeClr val="tx1">
                    <a:lumMod val="95000"/>
                    <a:lumOff val="5000"/>
                  </a:schemeClr>
                </a:solidFill>
              </a:rPr>
              <a:t>Experience/ knowledge</a:t>
            </a:r>
            <a:endParaRPr lang="en-US" dirty="0">
              <a:solidFill>
                <a:schemeClr val="tx1">
                  <a:lumMod val="95000"/>
                  <a:lumOff val="5000"/>
                </a:schemeClr>
              </a:solidFill>
            </a:endParaRPr>
          </a:p>
        </p:txBody>
      </p:sp>
      <p:cxnSp>
        <p:nvCxnSpPr>
          <p:cNvPr id="38" name="Straight Connector 37"/>
          <p:cNvCxnSpPr/>
          <p:nvPr/>
        </p:nvCxnSpPr>
        <p:spPr>
          <a:xfrm>
            <a:off x="2362201" y="3796841"/>
            <a:ext cx="6369728" cy="0"/>
          </a:xfrm>
          <a:prstGeom prst="line">
            <a:avLst/>
          </a:prstGeom>
          <a:ln w="28575">
            <a:solidFill>
              <a:schemeClr val="tx1"/>
            </a:solidFill>
            <a:prstDash val="lgDash"/>
          </a:ln>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3750980" y="6333203"/>
            <a:ext cx="5371538" cy="400110"/>
          </a:xfrm>
          <a:prstGeom prst="rect">
            <a:avLst/>
          </a:prstGeom>
          <a:noFill/>
          <a:ln w="25400">
            <a:solidFill>
              <a:schemeClr val="tx1"/>
            </a:solidFill>
          </a:ln>
        </p:spPr>
        <p:txBody>
          <a:bodyPr wrap="square" rtlCol="0">
            <a:spAutoFit/>
          </a:bodyPr>
          <a:lstStyle/>
          <a:p>
            <a:r>
              <a:rPr lang="en-US" sz="2000" b="1" dirty="0" smtClean="0">
                <a:solidFill>
                  <a:schemeClr val="tx2">
                    <a:lumMod val="60000"/>
                    <a:lumOff val="40000"/>
                  </a:schemeClr>
                </a:solidFill>
              </a:rPr>
              <a:t>9 Element model Developed By </a:t>
            </a:r>
            <a:r>
              <a:rPr lang="en-US" sz="2000" b="1" dirty="0" err="1" smtClean="0">
                <a:solidFill>
                  <a:schemeClr val="tx2">
                    <a:lumMod val="60000"/>
                    <a:lumOff val="40000"/>
                  </a:schemeClr>
                </a:solidFill>
              </a:rPr>
              <a:t>Dr</a:t>
            </a:r>
            <a:r>
              <a:rPr lang="en-US" sz="2000" b="1" dirty="0" smtClean="0">
                <a:solidFill>
                  <a:schemeClr val="tx2">
                    <a:lumMod val="60000"/>
                    <a:lumOff val="40000"/>
                  </a:schemeClr>
                </a:solidFill>
              </a:rPr>
              <a:t> Ashraf </a:t>
            </a:r>
            <a:r>
              <a:rPr lang="en-US" sz="2000" b="1" dirty="0" err="1" smtClean="0">
                <a:solidFill>
                  <a:schemeClr val="tx2">
                    <a:lumMod val="60000"/>
                    <a:lumOff val="40000"/>
                  </a:schemeClr>
                </a:solidFill>
              </a:rPr>
              <a:t>Elsafty</a:t>
            </a:r>
            <a:endParaRPr lang="en-US" sz="2000" b="1" dirty="0">
              <a:solidFill>
                <a:schemeClr val="tx2">
                  <a:lumMod val="60000"/>
                  <a:lumOff val="40000"/>
                </a:schemeClr>
              </a:solidFill>
            </a:endParaRPr>
          </a:p>
        </p:txBody>
      </p:sp>
    </p:spTree>
    <p:extLst>
      <p:ext uri="{BB962C8B-B14F-4D97-AF65-F5344CB8AC3E}">
        <p14:creationId xmlns:p14="http://schemas.microsoft.com/office/powerpoint/2010/main" val="1799446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356992" cy="3675856"/>
          </a:xfrm>
        </p:spPr>
        <p:txBody>
          <a:bodyPr>
            <a:normAutofit/>
          </a:bodyPr>
          <a:lstStyle/>
          <a:p>
            <a:r>
              <a:rPr lang="en-US" b="1" dirty="0">
                <a:solidFill>
                  <a:schemeClr val="tx2"/>
                </a:solidFill>
              </a:rPr>
              <a:t>Business Research Methodology</a:t>
            </a:r>
            <a:r>
              <a:rPr lang="en-US" dirty="0">
                <a:solidFill>
                  <a:schemeClr val="accent5">
                    <a:lumMod val="75000"/>
                  </a:schemeClr>
                </a:solidFill>
                <a:latin typeface="Century Gothic" panose="020B0502020202020204" pitchFamily="34" charset="0"/>
              </a:rPr>
              <a:t/>
            </a:r>
            <a:br>
              <a:rPr lang="en-US" dirty="0">
                <a:solidFill>
                  <a:schemeClr val="accent5">
                    <a:lumMod val="75000"/>
                  </a:schemeClr>
                </a:solidFill>
                <a:latin typeface="Century Gothic" panose="020B0502020202020204" pitchFamily="34" charset="0"/>
              </a:rPr>
            </a:br>
            <a:r>
              <a:rPr lang="en-US" b="1" dirty="0">
                <a:solidFill>
                  <a:schemeClr val="tx2"/>
                </a:solidFill>
              </a:rPr>
              <a:t>By:</a:t>
            </a:r>
            <a:r>
              <a:rPr lang="en-US" dirty="0" smtClean="0"/>
              <a:t/>
            </a:r>
            <a:br>
              <a:rPr lang="en-US" dirty="0" smtClean="0"/>
            </a:br>
            <a:r>
              <a:rPr lang="en-US" b="1" dirty="0">
                <a:solidFill>
                  <a:schemeClr val="tx2"/>
                </a:solidFill>
              </a:rPr>
              <a:t>Dr. Ashraf Shaarawy</a:t>
            </a:r>
          </a:p>
        </p:txBody>
      </p:sp>
    </p:spTree>
    <p:extLst>
      <p:ext uri="{BB962C8B-B14F-4D97-AF65-F5344CB8AC3E}">
        <p14:creationId xmlns:p14="http://schemas.microsoft.com/office/powerpoint/2010/main" val="368902515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1295400"/>
            <a:ext cx="8562889" cy="4236522"/>
          </a:xfrm>
          <a:prstGeom prst="rect">
            <a:avLst/>
          </a:prstGeom>
        </p:spPr>
      </p:pic>
    </p:spTree>
    <p:extLst>
      <p:ext uri="{BB962C8B-B14F-4D97-AF65-F5344CB8AC3E}">
        <p14:creationId xmlns:p14="http://schemas.microsoft.com/office/powerpoint/2010/main" val="187822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a:t>
            </a:r>
            <a:endParaRPr lang="en-US" dirty="0"/>
          </a:p>
        </p:txBody>
      </p:sp>
      <p:sp>
        <p:nvSpPr>
          <p:cNvPr id="3" name="Content Placeholder 2"/>
          <p:cNvSpPr>
            <a:spLocks noGrp="1"/>
          </p:cNvSpPr>
          <p:nvPr>
            <p:ph sz="half" idx="1"/>
          </p:nvPr>
        </p:nvSpPr>
        <p:spPr>
          <a:xfrm>
            <a:off x="457200" y="1600204"/>
            <a:ext cx="8001000" cy="4525963"/>
          </a:xfrm>
        </p:spPr>
        <p:txBody>
          <a:bodyPr/>
          <a:lstStyle/>
          <a:p>
            <a:r>
              <a:rPr lang="en-US" dirty="0"/>
              <a:t>Suggest Problem that you face in your </a:t>
            </a:r>
            <a:r>
              <a:rPr lang="en-US" dirty="0" smtClean="0"/>
              <a:t>company and determine its possible causes using the model above.</a:t>
            </a:r>
            <a:endParaRPr lang="en-US" dirty="0"/>
          </a:p>
        </p:txBody>
      </p:sp>
    </p:spTree>
    <p:extLst>
      <p:ext uri="{BB962C8B-B14F-4D97-AF65-F5344CB8AC3E}">
        <p14:creationId xmlns:p14="http://schemas.microsoft.com/office/powerpoint/2010/main" val="4221503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Grp="1" noChangeArrowheads="1"/>
          </p:cNvSpPr>
          <p:nvPr>
            <p:ph type="title"/>
          </p:nvPr>
        </p:nvSpPr>
        <p:spPr/>
        <p:txBody>
          <a:bodyPr/>
          <a:lstStyle/>
          <a:p>
            <a:r>
              <a:rPr lang="en-US" dirty="0" smtClean="0">
                <a:solidFill>
                  <a:schemeClr val="accent1"/>
                </a:solidFill>
              </a:rPr>
              <a:t>Language of Research</a:t>
            </a:r>
          </a:p>
        </p:txBody>
      </p:sp>
      <p:sp>
        <p:nvSpPr>
          <p:cNvPr id="13320" name="AutoShape 8"/>
          <p:cNvSpPr>
            <a:spLocks noChangeArrowheads="1"/>
          </p:cNvSpPr>
          <p:nvPr/>
        </p:nvSpPr>
        <p:spPr bwMode="auto">
          <a:xfrm>
            <a:off x="6313488" y="1544064"/>
            <a:ext cx="2201862" cy="1230313"/>
          </a:xfrm>
          <a:prstGeom prst="roundRect">
            <a:avLst>
              <a:gd name="adj" fmla="val 16667"/>
            </a:avLst>
          </a:prstGeom>
          <a:solidFill>
            <a:srgbClr val="FFAE0D"/>
          </a:solidFill>
          <a:ln w="38100">
            <a:solidFill>
              <a:schemeClr val="tx1"/>
            </a:solidFill>
            <a:round/>
            <a:headEnd/>
            <a:tailEnd/>
          </a:ln>
        </p:spPr>
        <p:txBody>
          <a:bodyPr anchor="ctr"/>
          <a:lstStyle/>
          <a:p>
            <a:pPr algn="ctr"/>
            <a:r>
              <a:rPr lang="en-US" sz="2400"/>
              <a:t>Variables</a:t>
            </a:r>
          </a:p>
        </p:txBody>
      </p:sp>
      <p:sp>
        <p:nvSpPr>
          <p:cNvPr id="13321" name="AutoShape 9">
            <a:hlinkHover r:id="" action="ppaction://macro?name=changecolor"/>
          </p:cNvPr>
          <p:cNvSpPr>
            <a:spLocks noChangeArrowheads="1"/>
          </p:cNvSpPr>
          <p:nvPr/>
        </p:nvSpPr>
        <p:spPr bwMode="auto">
          <a:xfrm>
            <a:off x="609602" y="2971800"/>
            <a:ext cx="2201863" cy="1189038"/>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p>
            <a:pPr algn="ctr">
              <a:defRPr/>
            </a:pPr>
            <a:r>
              <a:rPr lang="en-US" sz="2400">
                <a:latin typeface="Arial" pitchFamily="34" charset="0"/>
              </a:rPr>
              <a:t>Models</a:t>
            </a:r>
          </a:p>
        </p:txBody>
      </p:sp>
      <p:grpSp>
        <p:nvGrpSpPr>
          <p:cNvPr id="2" name="Group 16"/>
          <p:cNvGrpSpPr>
            <a:grpSpLocks/>
          </p:cNvGrpSpPr>
          <p:nvPr/>
        </p:nvGrpSpPr>
        <p:grpSpPr bwMode="auto">
          <a:xfrm>
            <a:off x="609600" y="4467229"/>
            <a:ext cx="2935288" cy="1171575"/>
            <a:chOff x="288" y="2592"/>
            <a:chExt cx="1920" cy="816"/>
          </a:xfrm>
        </p:grpSpPr>
        <p:sp>
          <p:nvSpPr>
            <p:cNvPr id="13329" name="AutoShape 17"/>
            <p:cNvSpPr>
              <a:spLocks noChangeArrowheads="1"/>
            </p:cNvSpPr>
            <p:nvPr/>
          </p:nvSpPr>
          <p:spPr bwMode="auto">
            <a:xfrm>
              <a:off x="288" y="2592"/>
              <a:ext cx="1440" cy="816"/>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p>
              <a:pPr algn="ctr">
                <a:defRPr/>
              </a:pPr>
              <a:r>
                <a:rPr lang="en-US" sz="2400">
                  <a:latin typeface="Arial" pitchFamily="34" charset="0"/>
                </a:rPr>
                <a:t>Theory</a:t>
              </a:r>
            </a:p>
          </p:txBody>
        </p:sp>
        <p:sp>
          <p:nvSpPr>
            <p:cNvPr id="38933" name="Line 18"/>
            <p:cNvSpPr>
              <a:spLocks noChangeShapeType="1"/>
            </p:cNvSpPr>
            <p:nvPr/>
          </p:nvSpPr>
          <p:spPr bwMode="auto">
            <a:xfrm flipV="1">
              <a:off x="1728" y="2832"/>
              <a:ext cx="48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34" name="Line 22"/>
          <p:cNvSpPr>
            <a:spLocks noChangeShapeType="1"/>
          </p:cNvSpPr>
          <p:nvPr/>
        </p:nvSpPr>
        <p:spPr bwMode="auto">
          <a:xfrm>
            <a:off x="2819400" y="3581400"/>
            <a:ext cx="609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Oval 23"/>
          <p:cNvSpPr>
            <a:spLocks noChangeArrowheads="1"/>
          </p:cNvSpPr>
          <p:nvPr/>
        </p:nvSpPr>
        <p:spPr bwMode="auto">
          <a:xfrm>
            <a:off x="3352802" y="3124204"/>
            <a:ext cx="2543175" cy="2257425"/>
          </a:xfrm>
          <a:prstGeom prst="ellipse">
            <a:avLst/>
          </a:prstGeom>
          <a:gradFill rotWithShape="0">
            <a:gsLst>
              <a:gs pos="0">
                <a:srgbClr val="FFAE0D"/>
              </a:gs>
              <a:gs pos="100000">
                <a:srgbClr val="DFF5DF"/>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p>
            <a:pPr algn="ctr">
              <a:defRPr/>
            </a:pPr>
            <a:r>
              <a:rPr lang="en-US" sz="2800" b="1">
                <a:latin typeface="Arial" pitchFamily="34" charset="0"/>
              </a:rPr>
              <a:t>Terms used</a:t>
            </a:r>
          </a:p>
          <a:p>
            <a:pPr algn="ctr">
              <a:defRPr/>
            </a:pPr>
            <a:r>
              <a:rPr lang="en-US" sz="2800" b="1">
                <a:latin typeface="Arial" pitchFamily="34" charset="0"/>
              </a:rPr>
              <a:t>in research</a:t>
            </a:r>
          </a:p>
        </p:txBody>
      </p:sp>
      <p:sp>
        <p:nvSpPr>
          <p:cNvPr id="13336" name="AutoShape 24"/>
          <p:cNvSpPr>
            <a:spLocks noChangeArrowheads="1"/>
          </p:cNvSpPr>
          <p:nvPr/>
        </p:nvSpPr>
        <p:spPr bwMode="auto">
          <a:xfrm>
            <a:off x="3581402" y="1600200"/>
            <a:ext cx="2201863" cy="1189038"/>
          </a:xfrm>
          <a:prstGeom prst="roundRect">
            <a:avLst>
              <a:gd name="adj" fmla="val 16667"/>
            </a:avLst>
          </a:prstGeom>
          <a:solidFill>
            <a:srgbClr val="FFAE0D"/>
          </a:solidFill>
          <a:ln w="38100">
            <a:solidFill>
              <a:schemeClr val="tx1"/>
            </a:solidFill>
            <a:round/>
            <a:headEnd/>
            <a:tailEnd/>
          </a:ln>
        </p:spPr>
        <p:txBody>
          <a:bodyPr anchor="ctr"/>
          <a:lstStyle/>
          <a:p>
            <a:pPr algn="ctr"/>
            <a:r>
              <a:rPr lang="en-US" sz="2400"/>
              <a:t>Constructs</a:t>
            </a:r>
          </a:p>
        </p:txBody>
      </p:sp>
      <p:sp>
        <p:nvSpPr>
          <p:cNvPr id="13337" name="AutoShape 25"/>
          <p:cNvSpPr>
            <a:spLocks noChangeArrowheads="1"/>
          </p:cNvSpPr>
          <p:nvPr/>
        </p:nvSpPr>
        <p:spPr bwMode="auto">
          <a:xfrm>
            <a:off x="6324602" y="2971800"/>
            <a:ext cx="2201863" cy="1189038"/>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p>
            <a:pPr algn="ctr">
              <a:defRPr/>
            </a:pPr>
            <a:r>
              <a:rPr lang="en-US" sz="2400">
                <a:latin typeface="Arial" pitchFamily="34" charset="0"/>
              </a:rPr>
              <a:t>Operational</a:t>
            </a:r>
          </a:p>
          <a:p>
            <a:pPr algn="ctr">
              <a:defRPr/>
            </a:pPr>
            <a:r>
              <a:rPr lang="en-US" sz="2400">
                <a:latin typeface="Arial" pitchFamily="34" charset="0"/>
              </a:rPr>
              <a:t>definitions</a:t>
            </a:r>
          </a:p>
        </p:txBody>
      </p:sp>
      <p:sp>
        <p:nvSpPr>
          <p:cNvPr id="13338" name="AutoShape 26"/>
          <p:cNvSpPr>
            <a:spLocks noChangeArrowheads="1"/>
          </p:cNvSpPr>
          <p:nvPr/>
        </p:nvSpPr>
        <p:spPr bwMode="auto">
          <a:xfrm>
            <a:off x="6166644" y="5143500"/>
            <a:ext cx="2495550" cy="990600"/>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p>
            <a:pPr algn="ctr">
              <a:defRPr/>
            </a:pPr>
            <a:r>
              <a:rPr lang="en-US" sz="2400">
                <a:latin typeface="Arial" pitchFamily="34" charset="0"/>
              </a:rPr>
              <a:t>Propositions/</a:t>
            </a:r>
          </a:p>
          <a:p>
            <a:pPr algn="ctr">
              <a:defRPr/>
            </a:pPr>
            <a:r>
              <a:rPr lang="en-US" sz="2400">
                <a:latin typeface="Arial" pitchFamily="34" charset="0"/>
              </a:rPr>
              <a:t>Hypotheses</a:t>
            </a:r>
          </a:p>
        </p:txBody>
      </p:sp>
      <p:sp>
        <p:nvSpPr>
          <p:cNvPr id="13341" name="AutoShape 29"/>
          <p:cNvSpPr>
            <a:spLocks noChangeArrowheads="1"/>
          </p:cNvSpPr>
          <p:nvPr/>
        </p:nvSpPr>
        <p:spPr bwMode="auto">
          <a:xfrm>
            <a:off x="609602" y="1600200"/>
            <a:ext cx="2201863" cy="1189038"/>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p>
            <a:pPr algn="ctr">
              <a:defRPr/>
            </a:pPr>
            <a:r>
              <a:rPr lang="en-US" sz="2400">
                <a:latin typeface="Arial" pitchFamily="34" charset="0"/>
              </a:rPr>
              <a:t>Concepts</a:t>
            </a:r>
          </a:p>
        </p:txBody>
      </p:sp>
      <p:sp>
        <p:nvSpPr>
          <p:cNvPr id="13342" name="Line 30"/>
          <p:cNvSpPr>
            <a:spLocks noChangeShapeType="1"/>
          </p:cNvSpPr>
          <p:nvPr/>
        </p:nvSpPr>
        <p:spPr bwMode="auto">
          <a:xfrm>
            <a:off x="2895600" y="2667000"/>
            <a:ext cx="9144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4" name="Line 32"/>
          <p:cNvSpPr>
            <a:spLocks noChangeShapeType="1"/>
          </p:cNvSpPr>
          <p:nvPr/>
        </p:nvSpPr>
        <p:spPr bwMode="auto">
          <a:xfrm rot="6837260">
            <a:off x="5849146" y="3702847"/>
            <a:ext cx="492125" cy="3000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3346" name="AutoShape 34"/>
          <p:cNvCxnSpPr>
            <a:cxnSpLocks noChangeShapeType="1"/>
            <a:endCxn id="13335" idx="0"/>
          </p:cNvCxnSpPr>
          <p:nvPr/>
        </p:nvCxnSpPr>
        <p:spPr bwMode="auto">
          <a:xfrm>
            <a:off x="4610100" y="2781300"/>
            <a:ext cx="14288" cy="3238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3347" name="AutoShape 35"/>
          <p:cNvCxnSpPr>
            <a:cxnSpLocks noChangeShapeType="1"/>
          </p:cNvCxnSpPr>
          <p:nvPr/>
        </p:nvCxnSpPr>
        <p:spPr bwMode="auto">
          <a:xfrm flipV="1">
            <a:off x="5700230" y="2159217"/>
            <a:ext cx="613258" cy="148141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3348" name="AutoShape 36"/>
          <p:cNvCxnSpPr>
            <a:cxnSpLocks noChangeShapeType="1"/>
            <a:endCxn id="13338" idx="0"/>
          </p:cNvCxnSpPr>
          <p:nvPr/>
        </p:nvCxnSpPr>
        <p:spPr bwMode="auto">
          <a:xfrm>
            <a:off x="5895976" y="4648200"/>
            <a:ext cx="1518444" cy="49530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36704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35"/>
                                        </p:tgtEl>
                                        <p:attrNameLst>
                                          <p:attrName>style.visibility</p:attrName>
                                        </p:attrNameLst>
                                      </p:cBhvr>
                                      <p:to>
                                        <p:strVal val="visible"/>
                                      </p:to>
                                    </p:set>
                                    <p:animEffect transition="in" filter="blinds(horizontal)">
                                      <p:cBhvr>
                                        <p:cTn id="7" dur="500"/>
                                        <p:tgtEl>
                                          <p:spTgt spid="133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42"/>
                                        </p:tgtEl>
                                        <p:attrNameLst>
                                          <p:attrName>style.visibility</p:attrName>
                                        </p:attrNameLst>
                                      </p:cBhvr>
                                      <p:to>
                                        <p:strVal val="visible"/>
                                      </p:to>
                                    </p:set>
                                    <p:animEffect transition="in" filter="blinds(horizontal)">
                                      <p:cBhvr>
                                        <p:cTn id="12" dur="500"/>
                                        <p:tgtEl>
                                          <p:spTgt spid="1334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341"/>
                                        </p:tgtEl>
                                        <p:attrNameLst>
                                          <p:attrName>style.visibility</p:attrName>
                                        </p:attrNameLst>
                                      </p:cBhvr>
                                      <p:to>
                                        <p:strVal val="visible"/>
                                      </p:to>
                                    </p:set>
                                    <p:animEffect transition="in" filter="blinds(horizontal)">
                                      <p:cBhvr>
                                        <p:cTn id="15" dur="500"/>
                                        <p:tgtEl>
                                          <p:spTgt spid="133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3346"/>
                                        </p:tgtEl>
                                        <p:attrNameLst>
                                          <p:attrName>style.visibility</p:attrName>
                                        </p:attrNameLst>
                                      </p:cBhvr>
                                      <p:to>
                                        <p:strVal val="visible"/>
                                      </p:to>
                                    </p:set>
                                    <p:animEffect transition="in" filter="blinds(horizontal)">
                                      <p:cBhvr>
                                        <p:cTn id="20" dur="500"/>
                                        <p:tgtEl>
                                          <p:spTgt spid="1334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336"/>
                                        </p:tgtEl>
                                        <p:attrNameLst>
                                          <p:attrName>style.visibility</p:attrName>
                                        </p:attrNameLst>
                                      </p:cBhvr>
                                      <p:to>
                                        <p:strVal val="visible"/>
                                      </p:to>
                                    </p:set>
                                    <p:animEffect transition="in" filter="blinds(horizontal)">
                                      <p:cBhvr>
                                        <p:cTn id="23" dur="500"/>
                                        <p:tgtEl>
                                          <p:spTgt spid="1333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344"/>
                                        </p:tgtEl>
                                        <p:attrNameLst>
                                          <p:attrName>style.visibility</p:attrName>
                                        </p:attrNameLst>
                                      </p:cBhvr>
                                      <p:to>
                                        <p:strVal val="visible"/>
                                      </p:to>
                                    </p:set>
                                    <p:animEffect transition="in" filter="blinds(horizontal)">
                                      <p:cBhvr>
                                        <p:cTn id="28" dur="500"/>
                                        <p:tgtEl>
                                          <p:spTgt spid="1334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337"/>
                                        </p:tgtEl>
                                        <p:attrNameLst>
                                          <p:attrName>style.visibility</p:attrName>
                                        </p:attrNameLst>
                                      </p:cBhvr>
                                      <p:to>
                                        <p:strVal val="visible"/>
                                      </p:to>
                                    </p:set>
                                    <p:animEffect transition="in" filter="blinds(horizontal)">
                                      <p:cBhvr>
                                        <p:cTn id="31" dur="500"/>
                                        <p:tgtEl>
                                          <p:spTgt spid="133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3347"/>
                                        </p:tgtEl>
                                        <p:attrNameLst>
                                          <p:attrName>style.visibility</p:attrName>
                                        </p:attrNameLst>
                                      </p:cBhvr>
                                      <p:to>
                                        <p:strVal val="visible"/>
                                      </p:to>
                                    </p:set>
                                    <p:animEffect transition="in" filter="blinds(horizontal)">
                                      <p:cBhvr>
                                        <p:cTn id="36" dur="500"/>
                                        <p:tgtEl>
                                          <p:spTgt spid="1334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320"/>
                                        </p:tgtEl>
                                        <p:attrNameLst>
                                          <p:attrName>style.visibility</p:attrName>
                                        </p:attrNameLst>
                                      </p:cBhvr>
                                      <p:to>
                                        <p:strVal val="visible"/>
                                      </p:to>
                                    </p:set>
                                    <p:animEffect transition="in" filter="blinds(horizontal)">
                                      <p:cBhvr>
                                        <p:cTn id="39" dur="500"/>
                                        <p:tgtEl>
                                          <p:spTgt spid="133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3348"/>
                                        </p:tgtEl>
                                        <p:attrNameLst>
                                          <p:attrName>style.visibility</p:attrName>
                                        </p:attrNameLst>
                                      </p:cBhvr>
                                      <p:to>
                                        <p:strVal val="visible"/>
                                      </p:to>
                                    </p:set>
                                    <p:animEffect transition="in" filter="blinds(horizontal)">
                                      <p:cBhvr>
                                        <p:cTn id="44" dur="500"/>
                                        <p:tgtEl>
                                          <p:spTgt spid="1334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3338"/>
                                        </p:tgtEl>
                                        <p:attrNameLst>
                                          <p:attrName>style.visibility</p:attrName>
                                        </p:attrNameLst>
                                      </p:cBhvr>
                                      <p:to>
                                        <p:strVal val="visible"/>
                                      </p:to>
                                    </p:set>
                                    <p:animEffect transition="in" filter="blinds(horizontal)">
                                      <p:cBhvr>
                                        <p:cTn id="47" dur="500"/>
                                        <p:tgtEl>
                                          <p:spTgt spid="1333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334"/>
                                        </p:tgtEl>
                                        <p:attrNameLst>
                                          <p:attrName>style.visibility</p:attrName>
                                        </p:attrNameLst>
                                      </p:cBhvr>
                                      <p:to>
                                        <p:strVal val="visible"/>
                                      </p:to>
                                    </p:set>
                                    <p:animEffect transition="in" filter="blinds(horizontal)">
                                      <p:cBhvr>
                                        <p:cTn id="57" dur="500"/>
                                        <p:tgtEl>
                                          <p:spTgt spid="1333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321"/>
                                        </p:tgtEl>
                                        <p:attrNameLst>
                                          <p:attrName>style.visibility</p:attrName>
                                        </p:attrNameLst>
                                      </p:cBhvr>
                                      <p:to>
                                        <p:strVal val="visible"/>
                                      </p:to>
                                    </p:set>
                                    <p:animEffect transition="in" filter="blinds(horizontal)">
                                      <p:cBhvr>
                                        <p:cTn id="60"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1" grpId="0" animBg="1"/>
      <p:bldP spid="13334" grpId="0" animBg="1"/>
      <p:bldP spid="13335" grpId="0" animBg="1"/>
      <p:bldP spid="13336" grpId="0" animBg="1"/>
      <p:bldP spid="13337" grpId="0" animBg="1"/>
      <p:bldP spid="13338" grpId="0" animBg="1"/>
      <p:bldP spid="13341" grpId="0" animBg="1"/>
      <p:bldP spid="13342" grpId="0" animBg="1"/>
      <p:bldP spid="133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b="1" dirty="0" smtClean="0">
                <a:solidFill>
                  <a:schemeClr val="accent1"/>
                </a:solidFill>
              </a:rPr>
              <a:t>Constructs and Concepts</a:t>
            </a:r>
          </a:p>
        </p:txBody>
      </p:sp>
      <p:sp>
        <p:nvSpPr>
          <p:cNvPr id="36867" name="Rectangle 3"/>
          <p:cNvSpPr>
            <a:spLocks noGrp="1" noChangeAspect="1" noChangeArrowheads="1"/>
          </p:cNvSpPr>
          <p:nvPr>
            <p:ph idx="1"/>
          </p:nvPr>
        </p:nvSpPr>
        <p:spPr>
          <a:xfrm>
            <a:off x="457200" y="1295400"/>
            <a:ext cx="8229600" cy="4953000"/>
          </a:xfrm>
        </p:spPr>
        <p:txBody>
          <a:bodyPr>
            <a:normAutofit fontScale="85000" lnSpcReduction="10000"/>
          </a:bodyPr>
          <a:lstStyle/>
          <a:p>
            <a:pPr>
              <a:lnSpc>
                <a:spcPct val="90000"/>
              </a:lnSpc>
            </a:pPr>
            <a:r>
              <a:rPr lang="en-US" b="1" dirty="0" smtClean="0"/>
              <a:t>Concepts</a:t>
            </a:r>
            <a:r>
              <a:rPr lang="en-US" dirty="0" smtClean="0"/>
              <a:t> have </a:t>
            </a:r>
            <a:r>
              <a:rPr lang="en-US" dirty="0"/>
              <a:t>progressive levels of abstraction. Some concepts such as </a:t>
            </a:r>
            <a:r>
              <a:rPr lang="en-US" dirty="0" smtClean="0"/>
              <a:t>a </a:t>
            </a:r>
            <a:r>
              <a:rPr lang="en-US" b="1" dirty="0" smtClean="0"/>
              <a:t>person’s </a:t>
            </a:r>
            <a:r>
              <a:rPr lang="en-US" b="1" i="1" dirty="0"/>
              <a:t>weight </a:t>
            </a:r>
            <a:r>
              <a:rPr lang="en-US" dirty="0"/>
              <a:t>are </a:t>
            </a:r>
            <a:r>
              <a:rPr lang="en-US" b="1" dirty="0"/>
              <a:t>precise</a:t>
            </a:r>
            <a:r>
              <a:rPr lang="en-US" dirty="0"/>
              <a:t> and </a:t>
            </a:r>
            <a:r>
              <a:rPr lang="en-US" b="1" dirty="0"/>
              <a:t>objective</a:t>
            </a:r>
            <a:r>
              <a:rPr lang="en-US" dirty="0"/>
              <a:t>, while </a:t>
            </a:r>
            <a:r>
              <a:rPr lang="en-US" dirty="0" smtClean="0"/>
              <a:t>others such </a:t>
            </a:r>
            <a:r>
              <a:rPr lang="en-US" dirty="0"/>
              <a:t>as a </a:t>
            </a:r>
            <a:r>
              <a:rPr lang="en-US" b="1" dirty="0"/>
              <a:t>person’s </a:t>
            </a:r>
            <a:r>
              <a:rPr lang="en-US" b="1" i="1" dirty="0" smtClean="0"/>
              <a:t>personality </a:t>
            </a:r>
            <a:r>
              <a:rPr lang="en-US" dirty="0" smtClean="0"/>
              <a:t>may </a:t>
            </a:r>
            <a:r>
              <a:rPr lang="en-US" dirty="0"/>
              <a:t>be </a:t>
            </a:r>
            <a:r>
              <a:rPr lang="en-US" b="1" dirty="0"/>
              <a:t>more abstract </a:t>
            </a:r>
            <a:r>
              <a:rPr lang="en-US" dirty="0"/>
              <a:t>and </a:t>
            </a:r>
            <a:r>
              <a:rPr lang="en-US" b="1" dirty="0"/>
              <a:t>difficult to visualize</a:t>
            </a:r>
            <a:r>
              <a:rPr lang="en-US" dirty="0" smtClean="0"/>
              <a:t>.</a:t>
            </a:r>
          </a:p>
          <a:p>
            <a:pPr>
              <a:lnSpc>
                <a:spcPct val="90000"/>
              </a:lnSpc>
            </a:pPr>
            <a:r>
              <a:rPr lang="en-US" b="1" dirty="0"/>
              <a:t>C</a:t>
            </a:r>
            <a:r>
              <a:rPr lang="en-US" b="1" dirty="0" smtClean="0"/>
              <a:t>onstruct</a:t>
            </a:r>
            <a:r>
              <a:rPr lang="en-US" dirty="0" smtClean="0"/>
              <a:t> </a:t>
            </a:r>
            <a:r>
              <a:rPr lang="en-US" dirty="0"/>
              <a:t>may be a </a:t>
            </a:r>
            <a:r>
              <a:rPr lang="en-US" dirty="0" smtClean="0"/>
              <a:t>simple concept</a:t>
            </a:r>
            <a:r>
              <a:rPr lang="en-US" dirty="0"/>
              <a:t>, such as a person’s </a:t>
            </a:r>
            <a:r>
              <a:rPr lang="en-US" i="1" dirty="0"/>
              <a:t>weight</a:t>
            </a:r>
            <a:r>
              <a:rPr lang="en-US" dirty="0"/>
              <a:t>, or a combination of a set of related concepts such as </a:t>
            </a:r>
            <a:r>
              <a:rPr lang="en-US" dirty="0" smtClean="0"/>
              <a:t>a person’s  </a:t>
            </a:r>
            <a:r>
              <a:rPr lang="en-US" i="1" dirty="0" smtClean="0"/>
              <a:t>communication </a:t>
            </a:r>
            <a:r>
              <a:rPr lang="en-US" i="1" dirty="0"/>
              <a:t>skill</a:t>
            </a:r>
            <a:r>
              <a:rPr lang="en-US" dirty="0"/>
              <a:t>, which may consist of several underlying concepts such as </a:t>
            </a:r>
            <a:r>
              <a:rPr lang="en-US" dirty="0" smtClean="0"/>
              <a:t>the person’s </a:t>
            </a:r>
            <a:r>
              <a:rPr lang="en-US" i="1" dirty="0"/>
              <a:t>vocabulary, syntax</a:t>
            </a:r>
            <a:r>
              <a:rPr lang="en-US" dirty="0"/>
              <a:t>, and </a:t>
            </a:r>
            <a:r>
              <a:rPr lang="en-US" i="1" dirty="0"/>
              <a:t>spelling</a:t>
            </a:r>
            <a:r>
              <a:rPr lang="en-US" dirty="0" smtClean="0"/>
              <a:t>.</a:t>
            </a:r>
          </a:p>
          <a:p>
            <a:pPr>
              <a:lnSpc>
                <a:spcPct val="90000"/>
              </a:lnSpc>
            </a:pPr>
            <a:r>
              <a:rPr lang="en-US" b="1" dirty="0"/>
              <a:t>V</a:t>
            </a:r>
            <a:r>
              <a:rPr lang="en-US" b="1" dirty="0" smtClean="0"/>
              <a:t>ariable </a:t>
            </a:r>
            <a:r>
              <a:rPr lang="en-US" dirty="0"/>
              <a:t>is a measurable representation of </a:t>
            </a:r>
            <a:r>
              <a:rPr lang="en-US" dirty="0" smtClean="0"/>
              <a:t>an abstract </a:t>
            </a:r>
            <a:r>
              <a:rPr lang="en-US" dirty="0"/>
              <a:t>construct. </a:t>
            </a:r>
            <a:r>
              <a:rPr lang="en-US" dirty="0" smtClean="0"/>
              <a:t>constructs </a:t>
            </a:r>
            <a:r>
              <a:rPr lang="en-US" dirty="0"/>
              <a:t>are not directly measurable, </a:t>
            </a:r>
            <a:r>
              <a:rPr lang="en-US" dirty="0" smtClean="0"/>
              <a:t>and we look </a:t>
            </a:r>
            <a:r>
              <a:rPr lang="en-US" dirty="0"/>
              <a:t>for proxy measures called variables</a:t>
            </a:r>
            <a:r>
              <a:rPr lang="en-US" dirty="0" smtClean="0"/>
              <a:t>. </a:t>
            </a:r>
            <a:r>
              <a:rPr lang="en-US" i="1" dirty="0"/>
              <a:t>intelligence </a:t>
            </a:r>
            <a:r>
              <a:rPr lang="en-US" dirty="0"/>
              <a:t>is a construct, and </a:t>
            </a:r>
            <a:r>
              <a:rPr lang="en-US" i="1" dirty="0" smtClean="0"/>
              <a:t>IQ score </a:t>
            </a:r>
            <a:r>
              <a:rPr lang="en-US" dirty="0"/>
              <a:t>is a variable that measures the intelligence construct</a:t>
            </a:r>
            <a:r>
              <a:rPr lang="en-US" dirty="0" smtClean="0"/>
              <a:t>.</a:t>
            </a:r>
          </a:p>
        </p:txBody>
      </p:sp>
    </p:spTree>
    <p:extLst>
      <p:ext uri="{BB962C8B-B14F-4D97-AF65-F5344CB8AC3E}">
        <p14:creationId xmlns:p14="http://schemas.microsoft.com/office/powerpoint/2010/main" val="52217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6"/>
          <p:cNvSpPr>
            <a:spLocks noGrp="1" noChangeArrowheads="1"/>
          </p:cNvSpPr>
          <p:nvPr>
            <p:ph type="title"/>
          </p:nvPr>
        </p:nvSpPr>
        <p:spPr/>
        <p:txBody>
          <a:bodyPr/>
          <a:lstStyle/>
          <a:p>
            <a:r>
              <a:rPr lang="en-US" sz="3200" b="1" dirty="0" smtClean="0">
                <a:solidFill>
                  <a:schemeClr val="accent1"/>
                </a:solidFill>
              </a:rPr>
              <a:t>Constructs and Concepts Abstraction</a:t>
            </a:r>
          </a:p>
        </p:txBody>
      </p:sp>
      <p:sp>
        <p:nvSpPr>
          <p:cNvPr id="2" name="Rectangle 1"/>
          <p:cNvSpPr/>
          <p:nvPr/>
        </p:nvSpPr>
        <p:spPr>
          <a:xfrm>
            <a:off x="3581400" y="1295400"/>
            <a:ext cx="2209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solidFill>
              </a:rPr>
              <a:t>C</a:t>
            </a:r>
            <a:r>
              <a:rPr lang="en-US" sz="2400" b="1" i="1" dirty="0" smtClean="0">
                <a:solidFill>
                  <a:schemeClr val="accent1"/>
                </a:solidFill>
              </a:rPr>
              <a:t>ommunication </a:t>
            </a:r>
          </a:p>
        </p:txBody>
      </p:sp>
      <p:sp>
        <p:nvSpPr>
          <p:cNvPr id="8" name="Rectangle 7"/>
          <p:cNvSpPr/>
          <p:nvPr/>
        </p:nvSpPr>
        <p:spPr>
          <a:xfrm>
            <a:off x="762000" y="3214255"/>
            <a:ext cx="2209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Body Language</a:t>
            </a:r>
            <a:endParaRPr lang="en-US" sz="2400" b="1" dirty="0">
              <a:solidFill>
                <a:schemeClr val="accent1"/>
              </a:solidFill>
            </a:endParaRPr>
          </a:p>
        </p:txBody>
      </p:sp>
      <p:sp>
        <p:nvSpPr>
          <p:cNvPr id="9" name="Rectangle 8"/>
          <p:cNvSpPr/>
          <p:nvPr/>
        </p:nvSpPr>
        <p:spPr>
          <a:xfrm>
            <a:off x="3546764" y="3255818"/>
            <a:ext cx="1939636"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Voice Tone</a:t>
            </a:r>
            <a:endParaRPr lang="en-US" sz="2400" b="1" dirty="0">
              <a:solidFill>
                <a:schemeClr val="accent1"/>
              </a:solidFill>
            </a:endParaRPr>
          </a:p>
        </p:txBody>
      </p:sp>
      <p:sp>
        <p:nvSpPr>
          <p:cNvPr id="10" name="Rectangle 9"/>
          <p:cNvSpPr/>
          <p:nvPr/>
        </p:nvSpPr>
        <p:spPr>
          <a:xfrm>
            <a:off x="5855277" y="3269673"/>
            <a:ext cx="1828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Wording</a:t>
            </a:r>
            <a:endParaRPr lang="en-US" sz="2400" b="1" dirty="0">
              <a:solidFill>
                <a:schemeClr val="accent1"/>
              </a:solidFill>
            </a:endParaRPr>
          </a:p>
        </p:txBody>
      </p:sp>
      <p:sp>
        <p:nvSpPr>
          <p:cNvPr id="11" name="Rectangle 10"/>
          <p:cNvSpPr/>
          <p:nvPr/>
        </p:nvSpPr>
        <p:spPr>
          <a:xfrm>
            <a:off x="727364" y="4876800"/>
            <a:ext cx="2209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Facial Expressions</a:t>
            </a:r>
            <a:endParaRPr lang="en-US" sz="2400" b="1" dirty="0">
              <a:solidFill>
                <a:schemeClr val="accent1"/>
              </a:solidFill>
            </a:endParaRPr>
          </a:p>
        </p:txBody>
      </p:sp>
      <p:sp>
        <p:nvSpPr>
          <p:cNvPr id="12" name="Rectangle 11"/>
          <p:cNvSpPr/>
          <p:nvPr/>
        </p:nvSpPr>
        <p:spPr>
          <a:xfrm>
            <a:off x="3276600" y="4876800"/>
            <a:ext cx="2209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Gestures</a:t>
            </a:r>
            <a:endParaRPr lang="en-US" sz="2400" b="1" dirty="0">
              <a:solidFill>
                <a:schemeClr val="accent1"/>
              </a:solidFill>
            </a:endParaRPr>
          </a:p>
        </p:txBody>
      </p:sp>
      <p:cxnSp>
        <p:nvCxnSpPr>
          <p:cNvPr id="6" name="Straight Arrow Connector 5"/>
          <p:cNvCxnSpPr/>
          <p:nvPr/>
        </p:nvCxnSpPr>
        <p:spPr>
          <a:xfrm flipH="1">
            <a:off x="2057401" y="2590800"/>
            <a:ext cx="25146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2"/>
          </p:cNvCxnSpPr>
          <p:nvPr/>
        </p:nvCxnSpPr>
        <p:spPr>
          <a:xfrm>
            <a:off x="4686300" y="2590804"/>
            <a:ext cx="1562100" cy="6234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2"/>
            <a:endCxn id="9" idx="0"/>
          </p:cNvCxnSpPr>
          <p:nvPr/>
        </p:nvCxnSpPr>
        <p:spPr>
          <a:xfrm flipH="1">
            <a:off x="4516582" y="2590800"/>
            <a:ext cx="169718" cy="66501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447800" y="4481946"/>
            <a:ext cx="34636" cy="3948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846119" y="4509659"/>
            <a:ext cx="2324100" cy="3671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1550846"/>
            <a:ext cx="1139536" cy="462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019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solidFill>
              </a:rPr>
              <a:t>Theory and Model</a:t>
            </a:r>
          </a:p>
        </p:txBody>
      </p:sp>
      <p:sp>
        <p:nvSpPr>
          <p:cNvPr id="3" name="Content Placeholder 2"/>
          <p:cNvSpPr>
            <a:spLocks noGrp="1"/>
          </p:cNvSpPr>
          <p:nvPr>
            <p:ph idx="1"/>
          </p:nvPr>
        </p:nvSpPr>
        <p:spPr/>
        <p:txBody>
          <a:bodyPr>
            <a:normAutofit fontScale="85000" lnSpcReduction="10000"/>
          </a:bodyPr>
          <a:lstStyle/>
          <a:p>
            <a:r>
              <a:rPr lang="en-US" dirty="0"/>
              <a:t>A </a:t>
            </a:r>
            <a:r>
              <a:rPr lang="en-US" b="1" dirty="0"/>
              <a:t>theory </a:t>
            </a:r>
            <a:r>
              <a:rPr lang="en-US" dirty="0"/>
              <a:t>is a set of systematically interrelated constructs and propositions intended to</a:t>
            </a:r>
            <a:br>
              <a:rPr lang="en-US" dirty="0"/>
            </a:br>
            <a:r>
              <a:rPr lang="en-US" dirty="0"/>
              <a:t>explain and predict a phenomenon or behavior of interest, within certain boundary </a:t>
            </a:r>
            <a:r>
              <a:rPr lang="en-US" dirty="0" smtClean="0"/>
              <a:t>conditions and </a:t>
            </a:r>
            <a:r>
              <a:rPr lang="en-US" dirty="0"/>
              <a:t>assumptions. Essentially, a theory is a systemic collection of related </a:t>
            </a:r>
            <a:r>
              <a:rPr lang="en-US" dirty="0" smtClean="0"/>
              <a:t>theoretical propositions.</a:t>
            </a:r>
          </a:p>
          <a:p>
            <a:r>
              <a:rPr lang="en-US" dirty="0"/>
              <a:t>A </a:t>
            </a:r>
            <a:r>
              <a:rPr lang="en-US" b="1" dirty="0"/>
              <a:t>model </a:t>
            </a:r>
            <a:r>
              <a:rPr lang="en-US" dirty="0"/>
              <a:t>is a representation </a:t>
            </a:r>
            <a:r>
              <a:rPr lang="en-US" dirty="0" smtClean="0"/>
              <a:t>of all </a:t>
            </a:r>
            <a:r>
              <a:rPr lang="en-US" dirty="0"/>
              <a:t>or part of a system that is constructed to study that system (e.g., how the system works </a:t>
            </a:r>
            <a:r>
              <a:rPr lang="en-US" dirty="0" smtClean="0"/>
              <a:t>or what </a:t>
            </a:r>
            <a:r>
              <a:rPr lang="en-US" dirty="0"/>
              <a:t>triggers the system). While a theory tries to explain a phenomenon, a model tries to</a:t>
            </a:r>
            <a:br>
              <a:rPr lang="en-US" dirty="0"/>
            </a:br>
            <a:r>
              <a:rPr lang="en-US" dirty="0"/>
              <a:t>represent a phenomenon</a:t>
            </a:r>
            <a:r>
              <a:rPr lang="en-US" dirty="0" smtClean="0"/>
              <a:t>.</a:t>
            </a:r>
            <a:endParaRPr lang="en-US" dirty="0"/>
          </a:p>
        </p:txBody>
      </p:sp>
    </p:spTree>
    <p:extLst>
      <p:ext uri="{BB962C8B-B14F-4D97-AF65-F5344CB8AC3E}">
        <p14:creationId xmlns:p14="http://schemas.microsoft.com/office/powerpoint/2010/main" val="1542415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sz="3200" b="1" dirty="0" smtClean="0">
                <a:solidFill>
                  <a:schemeClr val="accent1"/>
                </a:solidFill>
              </a:rPr>
              <a:t>A Variable Is the Property Being Studied</a:t>
            </a:r>
          </a:p>
        </p:txBody>
      </p:sp>
      <p:sp>
        <p:nvSpPr>
          <p:cNvPr id="83972" name="AutoShape 4"/>
          <p:cNvSpPr>
            <a:spLocks noChangeArrowheads="1"/>
          </p:cNvSpPr>
          <p:nvPr/>
        </p:nvSpPr>
        <p:spPr bwMode="auto">
          <a:xfrm>
            <a:off x="3429000" y="2503490"/>
            <a:ext cx="2514600" cy="2428875"/>
          </a:xfrm>
          <a:prstGeom prst="octagon">
            <a:avLst>
              <a:gd name="adj" fmla="val 29287"/>
            </a:avLst>
          </a:prstGeom>
          <a:solidFill>
            <a:srgbClr val="FFAE0D"/>
          </a:solidFill>
          <a:ln w="28575">
            <a:solidFill>
              <a:schemeClr val="tx1"/>
            </a:solidFill>
            <a:miter lim="800000"/>
            <a:headEnd/>
            <a:tailEnd/>
          </a:ln>
          <a:effectLst>
            <a:outerShdw dist="107763" dir="2700000" algn="ctr" rotWithShape="0">
              <a:schemeClr val="tx2">
                <a:alpha val="50000"/>
              </a:schemeClr>
            </a:outerShdw>
          </a:effectLst>
        </p:spPr>
        <p:txBody>
          <a:bodyPr wrap="none" anchor="ctr"/>
          <a:lstStyle/>
          <a:p>
            <a:pPr algn="ctr">
              <a:defRPr/>
            </a:pPr>
            <a:r>
              <a:rPr lang="en-US" sz="2800">
                <a:latin typeface="Arial" pitchFamily="34" charset="0"/>
              </a:rPr>
              <a:t>Variable</a:t>
            </a:r>
          </a:p>
        </p:txBody>
      </p:sp>
      <p:sp>
        <p:nvSpPr>
          <p:cNvPr id="83973" name="AutoShape 5"/>
          <p:cNvSpPr>
            <a:spLocks noChangeArrowheads="1"/>
          </p:cNvSpPr>
          <p:nvPr/>
        </p:nvSpPr>
        <p:spPr bwMode="auto">
          <a:xfrm>
            <a:off x="1143000" y="1905000"/>
            <a:ext cx="2286000" cy="1371600"/>
          </a:xfrm>
          <a:prstGeom prst="octagon">
            <a:avLst>
              <a:gd name="adj" fmla="val 29287"/>
            </a:avLst>
          </a:prstGeom>
          <a:gradFill rotWithShape="1">
            <a:gsLst>
              <a:gs pos="0">
                <a:srgbClr val="00CC66"/>
              </a:gs>
              <a:gs pos="100000">
                <a:srgbClr val="FFFFFF"/>
              </a:gs>
            </a:gsLst>
            <a:lin ang="5400000" scaled="1"/>
          </a:gradFill>
          <a:ln w="28575">
            <a:solidFill>
              <a:schemeClr val="tx1"/>
            </a:solidFill>
            <a:miter lim="800000"/>
            <a:headEnd/>
            <a:tailEnd/>
          </a:ln>
          <a:effectLst>
            <a:outerShdw dist="35921" dir="2700000" algn="ctr" rotWithShape="0">
              <a:schemeClr val="tx2"/>
            </a:outerShdw>
          </a:effectLst>
        </p:spPr>
        <p:txBody>
          <a:bodyPr wrap="none" anchor="ctr"/>
          <a:lstStyle/>
          <a:p>
            <a:pPr algn="ctr">
              <a:defRPr/>
            </a:pPr>
            <a:r>
              <a:rPr lang="en-US" sz="2400">
                <a:latin typeface="Arial" pitchFamily="34" charset="0"/>
              </a:rPr>
              <a:t>Event</a:t>
            </a:r>
          </a:p>
        </p:txBody>
      </p:sp>
      <p:sp>
        <p:nvSpPr>
          <p:cNvPr id="83974" name="AutoShape 6"/>
          <p:cNvSpPr>
            <a:spLocks noChangeArrowheads="1"/>
          </p:cNvSpPr>
          <p:nvPr/>
        </p:nvSpPr>
        <p:spPr bwMode="auto">
          <a:xfrm>
            <a:off x="5943600" y="1903417"/>
            <a:ext cx="2286000" cy="1373187"/>
          </a:xfrm>
          <a:prstGeom prst="octagon">
            <a:avLst>
              <a:gd name="adj" fmla="val 29287"/>
            </a:avLst>
          </a:prstGeom>
          <a:gradFill rotWithShape="1">
            <a:gsLst>
              <a:gs pos="0">
                <a:srgbClr val="00CC66"/>
              </a:gs>
              <a:gs pos="100000">
                <a:srgbClr val="FFFFFF"/>
              </a:gs>
            </a:gsLst>
            <a:lin ang="5400000" scaled="1"/>
          </a:gradFill>
          <a:ln w="28575">
            <a:solidFill>
              <a:schemeClr val="tx1"/>
            </a:solidFill>
            <a:miter lim="800000"/>
            <a:headEnd/>
            <a:tailEnd/>
          </a:ln>
          <a:effectLst>
            <a:outerShdw dist="35921" dir="2700000" algn="ctr" rotWithShape="0">
              <a:schemeClr val="tx2"/>
            </a:outerShdw>
          </a:effectLst>
        </p:spPr>
        <p:txBody>
          <a:bodyPr wrap="none" anchor="ctr"/>
          <a:lstStyle/>
          <a:p>
            <a:pPr algn="ctr">
              <a:defRPr/>
            </a:pPr>
            <a:r>
              <a:rPr lang="en-US" sz="2400" dirty="0" smtClean="0">
                <a:latin typeface="Arial" pitchFamily="34" charset="0"/>
              </a:rPr>
              <a:t>Action</a:t>
            </a:r>
            <a:endParaRPr lang="en-US" sz="2400" dirty="0">
              <a:latin typeface="Arial" pitchFamily="34" charset="0"/>
            </a:endParaRPr>
          </a:p>
        </p:txBody>
      </p:sp>
      <p:sp>
        <p:nvSpPr>
          <p:cNvPr id="83975" name="AutoShape 7"/>
          <p:cNvSpPr>
            <a:spLocks noChangeArrowheads="1"/>
          </p:cNvSpPr>
          <p:nvPr/>
        </p:nvSpPr>
        <p:spPr bwMode="auto">
          <a:xfrm>
            <a:off x="914400" y="4038600"/>
            <a:ext cx="2286000" cy="1371600"/>
          </a:xfrm>
          <a:prstGeom prst="octagon">
            <a:avLst>
              <a:gd name="adj" fmla="val 29287"/>
            </a:avLst>
          </a:prstGeom>
          <a:gradFill rotWithShape="1">
            <a:gsLst>
              <a:gs pos="0">
                <a:srgbClr val="00CC66"/>
              </a:gs>
              <a:gs pos="100000">
                <a:srgbClr val="FFFFFF"/>
              </a:gs>
            </a:gsLst>
            <a:lin ang="5400000" scaled="1"/>
          </a:gradFill>
          <a:ln w="28575">
            <a:solidFill>
              <a:schemeClr val="tx1"/>
            </a:solidFill>
            <a:miter lim="800000"/>
            <a:headEnd/>
            <a:tailEnd/>
          </a:ln>
          <a:effectLst>
            <a:outerShdw dist="35921" dir="2700000" algn="ctr" rotWithShape="0">
              <a:schemeClr val="tx2"/>
            </a:outerShdw>
          </a:effectLst>
        </p:spPr>
        <p:txBody>
          <a:bodyPr wrap="none" anchor="ctr"/>
          <a:lstStyle/>
          <a:p>
            <a:pPr algn="ctr">
              <a:defRPr/>
            </a:pPr>
            <a:r>
              <a:rPr lang="en-US" sz="2400">
                <a:latin typeface="Arial" pitchFamily="34" charset="0"/>
              </a:rPr>
              <a:t>Characteristic</a:t>
            </a:r>
          </a:p>
        </p:txBody>
      </p:sp>
      <p:sp>
        <p:nvSpPr>
          <p:cNvPr id="83976" name="AutoShape 8"/>
          <p:cNvSpPr>
            <a:spLocks noChangeArrowheads="1"/>
          </p:cNvSpPr>
          <p:nvPr/>
        </p:nvSpPr>
        <p:spPr bwMode="auto">
          <a:xfrm>
            <a:off x="6172200" y="4038600"/>
            <a:ext cx="2286000" cy="1371600"/>
          </a:xfrm>
          <a:prstGeom prst="octagon">
            <a:avLst>
              <a:gd name="adj" fmla="val 29287"/>
            </a:avLst>
          </a:prstGeom>
          <a:gradFill rotWithShape="1">
            <a:gsLst>
              <a:gs pos="0">
                <a:srgbClr val="00CC66"/>
              </a:gs>
              <a:gs pos="100000">
                <a:srgbClr val="FFFFFF"/>
              </a:gs>
            </a:gsLst>
            <a:lin ang="5400000" scaled="1"/>
          </a:gradFill>
          <a:ln w="28575">
            <a:solidFill>
              <a:schemeClr val="tx1"/>
            </a:solidFill>
            <a:miter lim="800000"/>
            <a:headEnd/>
            <a:tailEnd/>
          </a:ln>
          <a:effectLst>
            <a:outerShdw dist="35921" dir="2700000" algn="ctr" rotWithShape="0">
              <a:schemeClr val="tx2"/>
            </a:outerShdw>
          </a:effectLst>
        </p:spPr>
        <p:txBody>
          <a:bodyPr wrap="none" anchor="ctr"/>
          <a:lstStyle/>
          <a:p>
            <a:pPr algn="ctr">
              <a:defRPr/>
            </a:pPr>
            <a:r>
              <a:rPr lang="en-US" sz="2400">
                <a:latin typeface="Arial" pitchFamily="34" charset="0"/>
              </a:rPr>
              <a:t>Trait</a:t>
            </a:r>
          </a:p>
        </p:txBody>
      </p:sp>
      <p:sp>
        <p:nvSpPr>
          <p:cNvPr id="83979" name="AutoShape 11"/>
          <p:cNvSpPr>
            <a:spLocks noChangeArrowheads="1"/>
          </p:cNvSpPr>
          <p:nvPr/>
        </p:nvSpPr>
        <p:spPr bwMode="auto">
          <a:xfrm>
            <a:off x="3657600" y="5181600"/>
            <a:ext cx="2286000" cy="1371600"/>
          </a:xfrm>
          <a:prstGeom prst="octagon">
            <a:avLst>
              <a:gd name="adj" fmla="val 29287"/>
            </a:avLst>
          </a:prstGeom>
          <a:gradFill rotWithShape="1">
            <a:gsLst>
              <a:gs pos="0">
                <a:srgbClr val="00CC66"/>
              </a:gs>
              <a:gs pos="100000">
                <a:srgbClr val="FFFFFF"/>
              </a:gs>
            </a:gsLst>
            <a:lin ang="5400000" scaled="1"/>
          </a:gradFill>
          <a:ln w="28575">
            <a:solidFill>
              <a:schemeClr val="tx1"/>
            </a:solidFill>
            <a:miter lim="800000"/>
            <a:headEnd/>
            <a:tailEnd/>
          </a:ln>
          <a:effectLst>
            <a:outerShdw dist="35921" dir="2700000" algn="ctr" rotWithShape="0">
              <a:schemeClr val="tx2"/>
            </a:outerShdw>
          </a:effectLst>
        </p:spPr>
        <p:txBody>
          <a:bodyPr wrap="none" anchor="ctr"/>
          <a:lstStyle/>
          <a:p>
            <a:pPr algn="ctr">
              <a:defRPr/>
            </a:pPr>
            <a:r>
              <a:rPr lang="en-US" sz="2400">
                <a:latin typeface="Arial" pitchFamily="34" charset="0"/>
              </a:rPr>
              <a:t>Attribute</a:t>
            </a:r>
          </a:p>
        </p:txBody>
      </p:sp>
    </p:spTree>
    <p:extLst>
      <p:ext uri="{BB962C8B-B14F-4D97-AF65-F5344CB8AC3E}">
        <p14:creationId xmlns:p14="http://schemas.microsoft.com/office/powerpoint/2010/main" val="1904094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dirty="0" smtClean="0">
                <a:solidFill>
                  <a:schemeClr val="accent1"/>
                </a:solidFill>
              </a:rPr>
              <a:t>Deduction and Induction</a:t>
            </a:r>
          </a:p>
        </p:txBody>
      </p:sp>
      <p:sp>
        <p:nvSpPr>
          <p:cNvPr id="43011" name="Rectangle 3"/>
          <p:cNvSpPr>
            <a:spLocks noGrp="1" noChangeAspect="1" noChangeArrowheads="1"/>
          </p:cNvSpPr>
          <p:nvPr>
            <p:ph idx="1"/>
          </p:nvPr>
        </p:nvSpPr>
        <p:spPr/>
        <p:txBody>
          <a:bodyPr>
            <a:normAutofit lnSpcReduction="10000"/>
          </a:bodyPr>
          <a:lstStyle/>
          <a:p>
            <a:pPr>
              <a:lnSpc>
                <a:spcPct val="80000"/>
              </a:lnSpc>
            </a:pPr>
            <a:r>
              <a:rPr lang="en-US" b="1" smtClean="0"/>
              <a:t>Deductive reasoning</a:t>
            </a:r>
            <a:r>
              <a:rPr lang="en-US" smtClean="0"/>
              <a:t>:</a:t>
            </a:r>
            <a:r>
              <a:rPr lang="en-US" i="1" smtClean="0"/>
              <a:t> </a:t>
            </a:r>
            <a:r>
              <a:rPr lang="en-US" smtClean="0"/>
              <a:t>application of a general theory to a specific case. </a:t>
            </a:r>
          </a:p>
          <a:p>
            <a:pPr lvl="1">
              <a:lnSpc>
                <a:spcPct val="80000"/>
              </a:lnSpc>
            </a:pPr>
            <a:r>
              <a:rPr lang="en-US" smtClean="0"/>
              <a:t>Hypothesis testing</a:t>
            </a:r>
            <a:r>
              <a:rPr lang="en-US" sz="2000" smtClean="0"/>
              <a:t> </a:t>
            </a:r>
          </a:p>
          <a:p>
            <a:pPr>
              <a:lnSpc>
                <a:spcPct val="80000"/>
              </a:lnSpc>
            </a:pPr>
            <a:endParaRPr lang="en-US" sz="2400" i="1" smtClean="0"/>
          </a:p>
          <a:p>
            <a:pPr>
              <a:lnSpc>
                <a:spcPct val="80000"/>
              </a:lnSpc>
            </a:pPr>
            <a:r>
              <a:rPr lang="en-US" b="1" smtClean="0"/>
              <a:t>Inductive reasoning</a:t>
            </a:r>
            <a:r>
              <a:rPr lang="en-US" smtClean="0"/>
              <a:t>: a process where we observe specific phenomena and on this basis arrive at general conclusions.</a:t>
            </a:r>
            <a:r>
              <a:rPr lang="en-US" sz="2400" smtClean="0"/>
              <a:t> </a:t>
            </a:r>
          </a:p>
          <a:p>
            <a:pPr lvl="1">
              <a:lnSpc>
                <a:spcPct val="80000"/>
              </a:lnSpc>
            </a:pPr>
            <a:r>
              <a:rPr lang="en-US" smtClean="0"/>
              <a:t>Counting white swans</a:t>
            </a:r>
          </a:p>
          <a:p>
            <a:pPr>
              <a:lnSpc>
                <a:spcPct val="80000"/>
              </a:lnSpc>
            </a:pPr>
            <a:endParaRPr lang="en-US" sz="2400" smtClean="0"/>
          </a:p>
          <a:p>
            <a:pPr>
              <a:lnSpc>
                <a:spcPct val="80000"/>
              </a:lnSpc>
            </a:pPr>
            <a:r>
              <a:rPr lang="en-US" smtClean="0"/>
              <a:t>Both inductive and deductive processes are often used in research. </a:t>
            </a:r>
          </a:p>
        </p:txBody>
      </p:sp>
    </p:spTree>
    <p:extLst>
      <p:ext uri="{BB962C8B-B14F-4D97-AF65-F5344CB8AC3E}">
        <p14:creationId xmlns:p14="http://schemas.microsoft.com/office/powerpoint/2010/main" val="4068882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title"/>
          </p:nvPr>
        </p:nvSpPr>
        <p:spPr/>
        <p:txBody>
          <a:bodyPr/>
          <a:lstStyle/>
          <a:p>
            <a:r>
              <a:rPr lang="en-US" smtClean="0"/>
              <a:t>Sound Reasoning</a:t>
            </a:r>
          </a:p>
        </p:txBody>
      </p:sp>
      <p:grpSp>
        <p:nvGrpSpPr>
          <p:cNvPr id="9" name="Group 8"/>
          <p:cNvGrpSpPr/>
          <p:nvPr/>
        </p:nvGrpSpPr>
        <p:grpSpPr>
          <a:xfrm>
            <a:off x="990600" y="2022762"/>
            <a:ext cx="7239000" cy="2743201"/>
            <a:chOff x="990600" y="3124199"/>
            <a:chExt cx="7239000" cy="2743201"/>
          </a:xfrm>
        </p:grpSpPr>
        <p:sp>
          <p:nvSpPr>
            <p:cNvPr id="61446" name="AutoShape 6"/>
            <p:cNvSpPr>
              <a:spLocks noChangeArrowheads="1"/>
            </p:cNvSpPr>
            <p:nvPr/>
          </p:nvSpPr>
          <p:spPr bwMode="auto">
            <a:xfrm>
              <a:off x="2743200" y="3124199"/>
              <a:ext cx="3352800" cy="1066800"/>
            </a:xfrm>
            <a:prstGeom prst="roundRect">
              <a:avLst>
                <a:gd name="adj" fmla="val 16667"/>
              </a:avLst>
            </a:prstGeom>
            <a:solidFill>
              <a:srgbClr val="FFDD99"/>
            </a:solidFill>
            <a:ln w="9525">
              <a:solidFill>
                <a:schemeClr val="tx1"/>
              </a:solidFill>
              <a:round/>
              <a:headEnd/>
              <a:tailEnd/>
            </a:ln>
          </p:spPr>
          <p:txBody>
            <a:bodyPr wrap="none" anchor="ctr"/>
            <a:lstStyle/>
            <a:p>
              <a:pPr algn="ctr"/>
              <a:r>
                <a:rPr lang="en-US" sz="2800"/>
                <a:t>Argument</a:t>
              </a:r>
            </a:p>
          </p:txBody>
        </p:sp>
        <p:sp>
          <p:nvSpPr>
            <p:cNvPr id="61447" name="AutoShape 7"/>
            <p:cNvSpPr>
              <a:spLocks noChangeArrowheads="1"/>
            </p:cNvSpPr>
            <p:nvPr/>
          </p:nvSpPr>
          <p:spPr bwMode="auto">
            <a:xfrm>
              <a:off x="4876800" y="4800600"/>
              <a:ext cx="3352800" cy="1066800"/>
            </a:xfrm>
            <a:prstGeom prst="roundRect">
              <a:avLst>
                <a:gd name="adj" fmla="val 16667"/>
              </a:avLst>
            </a:prstGeom>
            <a:solidFill>
              <a:srgbClr val="FFDD99"/>
            </a:solidFill>
            <a:ln w="9525">
              <a:solidFill>
                <a:schemeClr val="tx1"/>
              </a:solidFill>
              <a:round/>
              <a:headEnd/>
              <a:tailEnd/>
            </a:ln>
          </p:spPr>
          <p:txBody>
            <a:bodyPr wrap="none" anchor="ctr"/>
            <a:lstStyle/>
            <a:p>
              <a:pPr algn="ctr"/>
              <a:r>
                <a:rPr lang="en-US" sz="2800" b="1"/>
                <a:t>Induction</a:t>
              </a:r>
            </a:p>
          </p:txBody>
        </p:sp>
        <p:sp>
          <p:nvSpPr>
            <p:cNvPr id="61448" name="AutoShape 8"/>
            <p:cNvSpPr>
              <a:spLocks noChangeArrowheads="1"/>
            </p:cNvSpPr>
            <p:nvPr/>
          </p:nvSpPr>
          <p:spPr bwMode="auto">
            <a:xfrm>
              <a:off x="990600" y="4800600"/>
              <a:ext cx="3352800" cy="1066800"/>
            </a:xfrm>
            <a:prstGeom prst="roundRect">
              <a:avLst>
                <a:gd name="adj" fmla="val 16667"/>
              </a:avLst>
            </a:prstGeom>
            <a:solidFill>
              <a:srgbClr val="FFDD99"/>
            </a:solidFill>
            <a:ln w="9525">
              <a:solidFill>
                <a:schemeClr val="tx1"/>
              </a:solidFill>
              <a:round/>
              <a:headEnd/>
              <a:tailEnd/>
            </a:ln>
          </p:spPr>
          <p:txBody>
            <a:bodyPr wrap="none" anchor="ctr"/>
            <a:lstStyle/>
            <a:p>
              <a:pPr algn="ctr"/>
              <a:r>
                <a:rPr lang="en-US" sz="2800" b="1"/>
                <a:t>Deduction</a:t>
              </a:r>
            </a:p>
          </p:txBody>
        </p:sp>
        <p:cxnSp>
          <p:nvCxnSpPr>
            <p:cNvPr id="61449" name="AutoShape 9"/>
            <p:cNvCxnSpPr>
              <a:cxnSpLocks noChangeShapeType="1"/>
              <a:stCxn id="61446" idx="2"/>
              <a:endCxn id="61448" idx="0"/>
            </p:cNvCxnSpPr>
            <p:nvPr/>
          </p:nvCxnSpPr>
          <p:spPr bwMode="auto">
            <a:xfrm rot="5400000">
              <a:off x="3238502" y="3619501"/>
              <a:ext cx="609601" cy="17526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1450" name="AutoShape 10"/>
            <p:cNvCxnSpPr>
              <a:cxnSpLocks noChangeShapeType="1"/>
              <a:stCxn id="61446" idx="2"/>
              <a:endCxn id="61447" idx="0"/>
            </p:cNvCxnSpPr>
            <p:nvPr/>
          </p:nvCxnSpPr>
          <p:spPr bwMode="auto">
            <a:xfrm rot="16200000" flipH="1">
              <a:off x="5181602" y="3429001"/>
              <a:ext cx="609601" cy="21336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354899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AutoShape 8">
            <a:hlinkHover r:id="" action="ppaction://macro?name=changecolor"/>
          </p:cNvPr>
          <p:cNvSpPr>
            <a:spLocks noChangeArrowheads="1"/>
          </p:cNvSpPr>
          <p:nvPr/>
        </p:nvSpPr>
        <p:spPr bwMode="auto">
          <a:xfrm>
            <a:off x="4267200" y="1600200"/>
            <a:ext cx="4267200" cy="1295400"/>
          </a:xfrm>
          <a:prstGeom prst="roundRect">
            <a:avLst>
              <a:gd name="adj" fmla="val 36606"/>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defRPr/>
            </a:pPr>
            <a:r>
              <a:rPr lang="en-US" sz="2400" dirty="0">
                <a:latin typeface="Arial" pitchFamily="34" charset="0"/>
              </a:rPr>
              <a:t>Inner-city household interviewing is especially difficult and expensive</a:t>
            </a:r>
          </a:p>
        </p:txBody>
      </p:sp>
      <p:sp>
        <p:nvSpPr>
          <p:cNvPr id="66569" name="AutoShape 9">
            <a:hlinkHover r:id="" action="ppaction://macro?name=changecolor"/>
          </p:cNvPr>
          <p:cNvSpPr>
            <a:spLocks noChangeArrowheads="1"/>
          </p:cNvSpPr>
          <p:nvPr/>
        </p:nvSpPr>
        <p:spPr bwMode="auto">
          <a:xfrm>
            <a:off x="4267200" y="3124200"/>
            <a:ext cx="4267200" cy="1447800"/>
          </a:xfrm>
          <a:prstGeom prst="roundRect">
            <a:avLst>
              <a:gd name="adj" fmla="val 41519"/>
            </a:avLst>
          </a:prstGeom>
          <a:solidFill>
            <a:srgbClr val="FFC85B"/>
          </a:solidFill>
          <a:ln w="38100">
            <a:solidFill>
              <a:schemeClr val="tx1"/>
            </a:solidFill>
            <a:round/>
            <a:headEnd/>
            <a:tailEnd/>
          </a:ln>
          <a:effectLst>
            <a:outerShdw dist="71842" dir="2700000" algn="ctr" rotWithShape="0">
              <a:schemeClr val="tx1"/>
            </a:outerShdw>
          </a:effectLst>
        </p:spPr>
        <p:txBody>
          <a:bodyPr anchor="ctr"/>
          <a:lstStyle/>
          <a:p>
            <a:pPr algn="ctr">
              <a:defRPr/>
            </a:pPr>
            <a:r>
              <a:rPr lang="en-US" sz="2400">
                <a:latin typeface="Arial" pitchFamily="34" charset="0"/>
              </a:rPr>
              <a:t>This survey involves substantial inner-city household interviewing</a:t>
            </a:r>
          </a:p>
        </p:txBody>
      </p:sp>
      <p:sp>
        <p:nvSpPr>
          <p:cNvPr id="45061" name="Text Box 12"/>
          <p:cNvSpPr txBox="1">
            <a:spLocks noChangeArrowheads="1"/>
          </p:cNvSpPr>
          <p:nvPr/>
        </p:nvSpPr>
        <p:spPr bwMode="auto">
          <a:xfrm>
            <a:off x="0" y="662305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900">
                <a:latin typeface="Times New Roman" pitchFamily="18" charset="0"/>
                <a:cs typeface="Times New Roman" pitchFamily="18" charset="0"/>
              </a:rPr>
              <a:t>© </a:t>
            </a:r>
            <a:r>
              <a:rPr lang="en-US" sz="900">
                <a:latin typeface="Times New Roman" pitchFamily="18" charset="0"/>
              </a:rPr>
              <a:t>2002 McGraw-Hill Companies, Inc., McGraw-Hill/Irwin</a:t>
            </a:r>
          </a:p>
        </p:txBody>
      </p:sp>
      <p:sp>
        <p:nvSpPr>
          <p:cNvPr id="66575" name="AutoShape 15">
            <a:hlinkHover r:id="" action="ppaction://macro?name=changecolor"/>
          </p:cNvPr>
          <p:cNvSpPr>
            <a:spLocks noChangeArrowheads="1"/>
          </p:cNvSpPr>
          <p:nvPr/>
        </p:nvSpPr>
        <p:spPr bwMode="auto">
          <a:xfrm>
            <a:off x="4283077" y="4899029"/>
            <a:ext cx="4251325" cy="1273175"/>
          </a:xfrm>
          <a:prstGeom prst="roundRect">
            <a:avLst>
              <a:gd name="adj" fmla="val 41519"/>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p>
            <a:pPr algn="ctr">
              <a:defRPr/>
            </a:pPr>
            <a:r>
              <a:rPr lang="en-US" sz="2400" dirty="0">
                <a:latin typeface="Arial" pitchFamily="34" charset="0"/>
              </a:rPr>
              <a:t>The interviewing in this survey will be especially difficult and expensive</a:t>
            </a:r>
          </a:p>
        </p:txBody>
      </p:sp>
      <p:sp>
        <p:nvSpPr>
          <p:cNvPr id="45063" name="Rectangle 17"/>
          <p:cNvSpPr>
            <a:spLocks noGrp="1" noChangeArrowheads="1"/>
          </p:cNvSpPr>
          <p:nvPr>
            <p:ph type="title"/>
          </p:nvPr>
        </p:nvSpPr>
        <p:spPr/>
        <p:txBody>
          <a:bodyPr/>
          <a:lstStyle/>
          <a:p>
            <a:r>
              <a:rPr lang="en-US" dirty="0" smtClean="0"/>
              <a:t>Deductive Reasoning</a:t>
            </a:r>
          </a:p>
        </p:txBody>
      </p:sp>
      <p:pic>
        <p:nvPicPr>
          <p:cNvPr id="66581" name="Picture 21" descr="busy shopping stre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2667004"/>
            <a:ext cx="3432175" cy="2593975"/>
          </a:xfrm>
          <a:noFill/>
        </p:spPr>
      </p:pic>
    </p:spTree>
    <p:extLst>
      <p:ext uri="{BB962C8B-B14F-4D97-AF65-F5344CB8AC3E}">
        <p14:creationId xmlns:p14="http://schemas.microsoft.com/office/powerpoint/2010/main" val="3307230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Course Objectives</a:t>
            </a:r>
            <a:endParaRPr lang="en-US" dirty="0">
              <a:solidFill>
                <a:schemeClr val="accent1"/>
              </a:solidFill>
            </a:endParaRPr>
          </a:p>
        </p:txBody>
      </p:sp>
      <p:sp>
        <p:nvSpPr>
          <p:cNvPr id="3" name="Content Placeholder 2"/>
          <p:cNvSpPr>
            <a:spLocks noGrp="1"/>
          </p:cNvSpPr>
          <p:nvPr>
            <p:ph idx="1"/>
          </p:nvPr>
        </p:nvSpPr>
        <p:spPr>
          <a:xfrm>
            <a:off x="685800" y="1752600"/>
            <a:ext cx="7772400" cy="4268688"/>
          </a:xfrm>
        </p:spPr>
        <p:txBody>
          <a:bodyPr>
            <a:normAutofit fontScale="92500" lnSpcReduction="20000"/>
          </a:bodyPr>
          <a:lstStyle/>
          <a:p>
            <a:r>
              <a:rPr lang="en-US" dirty="0" smtClean="0"/>
              <a:t>Research </a:t>
            </a:r>
            <a:r>
              <a:rPr lang="en-US" dirty="0"/>
              <a:t>and the Research Process</a:t>
            </a:r>
          </a:p>
          <a:p>
            <a:r>
              <a:rPr lang="en-US" dirty="0" smtClean="0"/>
              <a:t>Critical Appraisal of Literature Review</a:t>
            </a:r>
            <a:endParaRPr lang="en-US" dirty="0"/>
          </a:p>
          <a:p>
            <a:r>
              <a:rPr lang="en-US" dirty="0" smtClean="0"/>
              <a:t>Research </a:t>
            </a:r>
            <a:r>
              <a:rPr lang="en-US" dirty="0"/>
              <a:t>Methods (Quantitative and Qualitative</a:t>
            </a:r>
            <a:r>
              <a:rPr lang="en-US" dirty="0" smtClean="0"/>
              <a:t>)</a:t>
            </a:r>
          </a:p>
          <a:p>
            <a:r>
              <a:rPr lang="en-US" dirty="0" smtClean="0"/>
              <a:t>Research Design</a:t>
            </a:r>
          </a:p>
          <a:p>
            <a:r>
              <a:rPr lang="en-US" dirty="0" smtClean="0"/>
              <a:t>Critical </a:t>
            </a:r>
            <a:r>
              <a:rPr lang="en-US" dirty="0"/>
              <a:t>Appraisal of different Research </a:t>
            </a:r>
            <a:r>
              <a:rPr lang="en-US" dirty="0" smtClean="0"/>
              <a:t>Methods</a:t>
            </a:r>
          </a:p>
          <a:p>
            <a:r>
              <a:rPr lang="en-US" dirty="0" smtClean="0"/>
              <a:t>Data Analysis and Interpretation</a:t>
            </a:r>
          </a:p>
          <a:p>
            <a:r>
              <a:rPr lang="en-US" dirty="0" smtClean="0"/>
              <a:t>Research Ethics and Integrity</a:t>
            </a:r>
            <a:endParaRPr lang="en-US" dirty="0"/>
          </a:p>
          <a:p>
            <a:endParaRPr lang="en-US" dirty="0"/>
          </a:p>
        </p:txBody>
      </p:sp>
    </p:spTree>
    <p:extLst>
      <p:ext uri="{BB962C8B-B14F-4D97-AF65-F5344CB8AC3E}">
        <p14:creationId xmlns:p14="http://schemas.microsoft.com/office/powerpoint/2010/main" val="286866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mtClean="0"/>
              <a:t>Inductive Reasoning</a:t>
            </a:r>
          </a:p>
        </p:txBody>
      </p:sp>
      <p:sp>
        <p:nvSpPr>
          <p:cNvPr id="69635" name="Rectangle 3"/>
          <p:cNvSpPr>
            <a:spLocks noGrp="1" noChangeArrowheads="1"/>
          </p:cNvSpPr>
          <p:nvPr>
            <p:ph type="body" idx="1"/>
          </p:nvPr>
        </p:nvSpPr>
        <p:spPr>
          <a:xfrm>
            <a:off x="457200" y="1447800"/>
            <a:ext cx="8229600" cy="4678363"/>
          </a:xfrm>
          <a:solidFill>
            <a:srgbClr val="FFDD99"/>
          </a:solidFill>
        </p:spPr>
        <p:txBody>
          <a:bodyPr/>
          <a:lstStyle/>
          <a:p>
            <a:pPr>
              <a:lnSpc>
                <a:spcPct val="90000"/>
              </a:lnSpc>
            </a:pPr>
            <a:endParaRPr lang="en-US" dirty="0" smtClean="0"/>
          </a:p>
          <a:p>
            <a:pPr>
              <a:lnSpc>
                <a:spcPct val="90000"/>
              </a:lnSpc>
            </a:pPr>
            <a:r>
              <a:rPr lang="en-US" dirty="0" smtClean="0"/>
              <a:t>Why didn’t sales increase during our promotional event?</a:t>
            </a:r>
          </a:p>
          <a:p>
            <a:pPr lvl="1">
              <a:lnSpc>
                <a:spcPct val="90000"/>
              </a:lnSpc>
            </a:pPr>
            <a:r>
              <a:rPr lang="en-US" dirty="0" smtClean="0"/>
              <a:t>Our retailers did not have sufficient stock to fill customer requests during the promotional period</a:t>
            </a:r>
          </a:p>
          <a:p>
            <a:pPr lvl="1">
              <a:lnSpc>
                <a:spcPct val="90000"/>
              </a:lnSpc>
            </a:pPr>
            <a:r>
              <a:rPr lang="en-US" dirty="0" smtClean="0"/>
              <a:t>A strike by employees prevented stock from arriving in time for promotion to be effective</a:t>
            </a:r>
          </a:p>
          <a:p>
            <a:pPr lvl="1">
              <a:lnSpc>
                <a:spcPct val="90000"/>
              </a:lnSpc>
            </a:pPr>
            <a:r>
              <a:rPr lang="en-US" dirty="0" smtClean="0"/>
              <a:t>COVID closed retail outlets in the region for 2 months during the promotion</a:t>
            </a:r>
          </a:p>
        </p:txBody>
      </p:sp>
    </p:spTree>
    <p:extLst>
      <p:ext uri="{BB962C8B-B14F-4D97-AF65-F5344CB8AC3E}">
        <p14:creationId xmlns:p14="http://schemas.microsoft.com/office/powerpoint/2010/main" val="3330300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a:spLocks noGrp="1" noChangeArrowheads="1"/>
          </p:cNvSpPr>
          <p:nvPr>
            <p:ph type="title"/>
          </p:nvPr>
        </p:nvSpPr>
        <p:spPr/>
        <p:txBody>
          <a:bodyPr/>
          <a:lstStyle/>
          <a:p>
            <a:r>
              <a:rPr lang="en-US" dirty="0" smtClean="0"/>
              <a:t>Employee’s Performance</a:t>
            </a:r>
          </a:p>
        </p:txBody>
      </p:sp>
      <p:pic>
        <p:nvPicPr>
          <p:cNvPr id="48132" name="Picture 12" descr="coo01757_03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4"/>
            <a:ext cx="79248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238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sz="4000" b="1" dirty="0" err="1" smtClean="0">
                <a:solidFill>
                  <a:schemeClr val="accent1"/>
                </a:solidFill>
              </a:rPr>
              <a:t>Hypothetico</a:t>
            </a:r>
            <a:r>
              <a:rPr lang="en-US" sz="4000" b="1" dirty="0" smtClean="0">
                <a:solidFill>
                  <a:schemeClr val="accent1"/>
                </a:solidFill>
              </a:rPr>
              <a:t>-Deductive Research</a:t>
            </a:r>
          </a:p>
        </p:txBody>
      </p:sp>
      <p:sp>
        <p:nvSpPr>
          <p:cNvPr id="41987" name="Rectangle 3"/>
          <p:cNvSpPr>
            <a:spLocks noGrp="1" noChangeAspect="1" noChangeArrowheads="1"/>
          </p:cNvSpPr>
          <p:nvPr>
            <p:ph idx="1"/>
          </p:nvPr>
        </p:nvSpPr>
        <p:spPr/>
        <p:txBody>
          <a:bodyPr>
            <a:normAutofit lnSpcReduction="10000"/>
          </a:bodyPr>
          <a:lstStyle/>
          <a:p>
            <a:r>
              <a:rPr lang="en-US" dirty="0" smtClean="0"/>
              <a:t>The Seven-Step Process in the </a:t>
            </a:r>
            <a:r>
              <a:rPr lang="en-US" dirty="0" err="1" smtClean="0"/>
              <a:t>Hypothetico</a:t>
            </a:r>
            <a:r>
              <a:rPr lang="en-US" dirty="0" smtClean="0"/>
              <a:t>-Deductive Method </a:t>
            </a:r>
          </a:p>
          <a:p>
            <a:pPr lvl="1"/>
            <a:r>
              <a:rPr lang="en-US" dirty="0" smtClean="0"/>
              <a:t>Identify a broad problem area</a:t>
            </a:r>
          </a:p>
          <a:p>
            <a:pPr lvl="1"/>
            <a:r>
              <a:rPr lang="en-US" dirty="0" smtClean="0"/>
              <a:t>Define the problem statement </a:t>
            </a:r>
          </a:p>
          <a:p>
            <a:pPr lvl="1"/>
            <a:r>
              <a:rPr lang="en-US" dirty="0" smtClean="0"/>
              <a:t>Develop hypotheses – Theoretical Framework</a:t>
            </a:r>
          </a:p>
          <a:p>
            <a:pPr lvl="1"/>
            <a:r>
              <a:rPr lang="en-US" dirty="0" smtClean="0"/>
              <a:t>Determine measures </a:t>
            </a:r>
          </a:p>
          <a:p>
            <a:pPr lvl="1"/>
            <a:r>
              <a:rPr lang="en-US" dirty="0" smtClean="0"/>
              <a:t>Data collection </a:t>
            </a:r>
          </a:p>
          <a:p>
            <a:pPr lvl="1"/>
            <a:r>
              <a:rPr lang="en-US" dirty="0" smtClean="0"/>
              <a:t>Data analysis </a:t>
            </a:r>
          </a:p>
          <a:p>
            <a:pPr lvl="1"/>
            <a:r>
              <a:rPr lang="en-US" dirty="0" smtClean="0"/>
              <a:t>Interpretation of data </a:t>
            </a:r>
          </a:p>
        </p:txBody>
      </p:sp>
    </p:spTree>
    <p:extLst>
      <p:ext uri="{BB962C8B-B14F-4D97-AF65-F5344CB8AC3E}">
        <p14:creationId xmlns:p14="http://schemas.microsoft.com/office/powerpoint/2010/main" val="3673225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5"/>
          <p:cNvSpPr>
            <a:spLocks noChangeArrowheads="1"/>
          </p:cNvSpPr>
          <p:nvPr/>
        </p:nvSpPr>
        <p:spPr bwMode="auto">
          <a:xfrm>
            <a:off x="304800" y="1447800"/>
            <a:ext cx="8534400" cy="4648200"/>
          </a:xfrm>
          <a:prstGeom prst="rect">
            <a:avLst/>
          </a:prstGeom>
          <a:noFill/>
          <a:ln>
            <a:noFill/>
          </a:ln>
          <a:extLst/>
        </p:spPr>
        <p:txBody>
          <a:bodyPr wrap="none" anchor="ctr"/>
          <a:lstStyle/>
          <a:p>
            <a:endParaRPr lang="en-US"/>
          </a:p>
        </p:txBody>
      </p:sp>
      <p:sp>
        <p:nvSpPr>
          <p:cNvPr id="50180" name="Rectangle 2"/>
          <p:cNvSpPr>
            <a:spLocks noGrp="1" noChangeArrowheads="1"/>
          </p:cNvSpPr>
          <p:nvPr>
            <p:ph type="title"/>
          </p:nvPr>
        </p:nvSpPr>
        <p:spPr/>
        <p:txBody>
          <a:bodyPr/>
          <a:lstStyle/>
          <a:p>
            <a:r>
              <a:rPr lang="en-US" sz="3200" b="1" dirty="0" smtClean="0">
                <a:solidFill>
                  <a:schemeClr val="accent1"/>
                </a:solidFill>
              </a:rPr>
              <a:t>Hypotheses</a:t>
            </a:r>
          </a:p>
        </p:txBody>
      </p:sp>
      <p:sp>
        <p:nvSpPr>
          <p:cNvPr id="79875" name="Rectangle 3"/>
          <p:cNvSpPr>
            <a:spLocks noGrp="1" noChangeArrowheads="1"/>
          </p:cNvSpPr>
          <p:nvPr>
            <p:ph type="body" idx="1"/>
          </p:nvPr>
        </p:nvSpPr>
        <p:spPr>
          <a:noFill/>
        </p:spPr>
        <p:txBody>
          <a:bodyPr>
            <a:normAutofit fontScale="92500" lnSpcReduction="20000"/>
          </a:bodyPr>
          <a:lstStyle/>
          <a:p>
            <a:r>
              <a:rPr lang="en-US" dirty="0"/>
              <a:t>A </a:t>
            </a:r>
            <a:r>
              <a:rPr lang="en-US" b="1" dirty="0"/>
              <a:t>hypothesis</a:t>
            </a:r>
            <a:r>
              <a:rPr lang="en-US" dirty="0"/>
              <a:t> can be defined as a tentative, yet testable, statement, which predicts what you expect to find in your empirical data</a:t>
            </a:r>
            <a:r>
              <a:rPr lang="en-US" dirty="0" smtClean="0"/>
              <a:t>.</a:t>
            </a:r>
          </a:p>
          <a:p>
            <a:r>
              <a:rPr lang="en-US" dirty="0"/>
              <a:t>hypotheses can be defined as logically </a:t>
            </a:r>
            <a:r>
              <a:rPr lang="en-US" dirty="0" smtClean="0"/>
              <a:t>conjectured </a:t>
            </a:r>
            <a:r>
              <a:rPr lang="en-US" dirty="0"/>
              <a:t>relationships between two or more variables expressed in the form of testable statements. </a:t>
            </a:r>
            <a:endParaRPr lang="en-US" dirty="0" smtClean="0"/>
          </a:p>
          <a:p>
            <a:r>
              <a:rPr lang="en-US" dirty="0" smtClean="0"/>
              <a:t>By </a:t>
            </a:r>
            <a:r>
              <a:rPr lang="en-US" dirty="0"/>
              <a:t>testing the hypotheses and confirming the conjectured relationships, it is expected that solutions can be found to correct the problem encountered</a:t>
            </a:r>
            <a:r>
              <a:rPr lang="en-US" dirty="0" smtClean="0"/>
              <a:t>.</a:t>
            </a:r>
          </a:p>
        </p:txBody>
      </p:sp>
    </p:spTree>
    <p:extLst>
      <p:ext uri="{BB962C8B-B14F-4D97-AF65-F5344CB8AC3E}">
        <p14:creationId xmlns:p14="http://schemas.microsoft.com/office/powerpoint/2010/main" val="554959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47800"/>
            <a:ext cx="9144000" cy="5410200"/>
          </a:xfrm>
        </p:spPr>
      </p:pic>
      <p:sp>
        <p:nvSpPr>
          <p:cNvPr id="53252" name="Rectangle 4"/>
          <p:cNvSpPr>
            <a:spLocks noGrp="1" noChangeArrowheads="1"/>
          </p:cNvSpPr>
          <p:nvPr>
            <p:ph type="title"/>
          </p:nvPr>
        </p:nvSpPr>
        <p:spPr/>
        <p:txBody>
          <a:bodyPr/>
          <a:lstStyle/>
          <a:p>
            <a:r>
              <a:rPr lang="en-US" smtClean="0"/>
              <a:t>The Role of Hypotheses</a:t>
            </a:r>
          </a:p>
        </p:txBody>
      </p:sp>
      <p:grpSp>
        <p:nvGrpSpPr>
          <p:cNvPr id="2" name="Group 14"/>
          <p:cNvGrpSpPr>
            <a:grpSpLocks/>
          </p:cNvGrpSpPr>
          <p:nvPr/>
        </p:nvGrpSpPr>
        <p:grpSpPr bwMode="auto">
          <a:xfrm>
            <a:off x="533400" y="1774829"/>
            <a:ext cx="8001000" cy="4321175"/>
            <a:chOff x="336" y="1118"/>
            <a:chExt cx="3614" cy="1559"/>
          </a:xfrm>
        </p:grpSpPr>
        <p:sp>
          <p:nvSpPr>
            <p:cNvPr id="95239" name="AutoShape 7"/>
            <p:cNvSpPr>
              <a:spLocks noChangeArrowheads="1"/>
            </p:cNvSpPr>
            <p:nvPr/>
          </p:nvSpPr>
          <p:spPr bwMode="auto">
            <a:xfrm>
              <a:off x="336" y="1118"/>
              <a:ext cx="2746" cy="313"/>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latin typeface="Arial" pitchFamily="34" charset="0"/>
                </a:rPr>
                <a:t>Guide the direction of the study</a:t>
              </a:r>
            </a:p>
          </p:txBody>
        </p:sp>
        <p:sp>
          <p:nvSpPr>
            <p:cNvPr id="95240" name="AutoShape 8"/>
            <p:cNvSpPr>
              <a:spLocks noChangeArrowheads="1"/>
            </p:cNvSpPr>
            <p:nvPr/>
          </p:nvSpPr>
          <p:spPr bwMode="auto">
            <a:xfrm>
              <a:off x="720" y="1536"/>
              <a:ext cx="2698" cy="314"/>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dirty="0">
                  <a:latin typeface="Arial" pitchFamily="34" charset="0"/>
                </a:rPr>
                <a:t>Identify relevant </a:t>
              </a:r>
              <a:r>
                <a:rPr lang="en-US" sz="2400" dirty="0" smtClean="0">
                  <a:latin typeface="Arial" pitchFamily="34" charset="0"/>
                </a:rPr>
                <a:t>data</a:t>
              </a:r>
              <a:endParaRPr lang="en-US" sz="2400" dirty="0">
                <a:latin typeface="Arial" pitchFamily="34" charset="0"/>
              </a:endParaRPr>
            </a:p>
          </p:txBody>
        </p:sp>
        <p:sp>
          <p:nvSpPr>
            <p:cNvPr id="95241" name="AutoShape 9"/>
            <p:cNvSpPr>
              <a:spLocks noChangeArrowheads="1"/>
            </p:cNvSpPr>
            <p:nvPr/>
          </p:nvSpPr>
          <p:spPr bwMode="auto">
            <a:xfrm>
              <a:off x="1023" y="1944"/>
              <a:ext cx="2697" cy="313"/>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latin typeface="Arial" pitchFamily="34" charset="0"/>
                </a:rPr>
                <a:t>Suggest most appropriate research design</a:t>
              </a:r>
            </a:p>
          </p:txBody>
        </p:sp>
        <p:sp>
          <p:nvSpPr>
            <p:cNvPr id="95242" name="AutoShape 10"/>
            <p:cNvSpPr>
              <a:spLocks noChangeArrowheads="1"/>
            </p:cNvSpPr>
            <p:nvPr/>
          </p:nvSpPr>
          <p:spPr bwMode="auto">
            <a:xfrm>
              <a:off x="1317" y="2363"/>
              <a:ext cx="2633" cy="314"/>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latin typeface="Arial" pitchFamily="34" charset="0"/>
                </a:rPr>
                <a:t>Provide framework for organizing resulting conclusions</a:t>
              </a:r>
            </a:p>
          </p:txBody>
        </p:sp>
      </p:grpSp>
    </p:spTree>
    <p:extLst>
      <p:ext uri="{BB962C8B-B14F-4D97-AF65-F5344CB8AC3E}">
        <p14:creationId xmlns:p14="http://schemas.microsoft.com/office/powerpoint/2010/main" val="3394408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linds(horizontal)">
                                      <p:cBhvr>
                                        <p:cTn id="7" dur="500"/>
                                        <p:tgtEl>
                                          <p:spTgt spid="95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normAutofit fontScale="90000"/>
          </a:bodyPr>
          <a:lstStyle/>
          <a:p>
            <a:r>
              <a:rPr lang="en-US" dirty="0"/>
              <a:t>Hypothesis </a:t>
            </a:r>
            <a:r>
              <a:rPr lang="en-US" dirty="0" smtClean="0"/>
              <a:t>Formats</a:t>
            </a:r>
            <a:br>
              <a:rPr lang="en-US" dirty="0" smtClean="0"/>
            </a:br>
            <a:r>
              <a:rPr lang="en-US" dirty="0" smtClean="0"/>
              <a:t>Relational Hypotheses</a:t>
            </a:r>
          </a:p>
        </p:txBody>
      </p:sp>
      <p:sp>
        <p:nvSpPr>
          <p:cNvPr id="94211" name="Rectangle 3"/>
          <p:cNvSpPr>
            <a:spLocks noGrp="1" noChangeArrowheads="1"/>
          </p:cNvSpPr>
          <p:nvPr>
            <p:ph type="body" sz="half" idx="1"/>
          </p:nvPr>
        </p:nvSpPr>
        <p:spPr>
          <a:xfrm>
            <a:off x="533401" y="1600200"/>
            <a:ext cx="4000500" cy="4648200"/>
          </a:xfrm>
          <a:solidFill>
            <a:srgbClr val="FFDD99"/>
          </a:solidFill>
        </p:spPr>
        <p:txBody>
          <a:bodyPr/>
          <a:lstStyle/>
          <a:p>
            <a:pPr>
              <a:buFontTx/>
              <a:buNone/>
            </a:pPr>
            <a:r>
              <a:rPr lang="en-US" b="1" dirty="0" smtClean="0">
                <a:solidFill>
                  <a:srgbClr val="CC0000"/>
                </a:solidFill>
              </a:rPr>
              <a:t>Correlational</a:t>
            </a:r>
          </a:p>
          <a:p>
            <a:r>
              <a:rPr lang="en-US" sz="2400" dirty="0" smtClean="0"/>
              <a:t>Young women (under 35) purchase fewer units of our product than women who are older than 35.</a:t>
            </a:r>
          </a:p>
          <a:p>
            <a:endParaRPr lang="en-US" sz="2400" dirty="0" smtClean="0"/>
          </a:p>
          <a:p>
            <a:r>
              <a:rPr lang="en-US" sz="2400" dirty="0" smtClean="0"/>
              <a:t>The number of Cars sold varies directly with the level of the business cycle.</a:t>
            </a:r>
          </a:p>
        </p:txBody>
      </p:sp>
      <p:sp>
        <p:nvSpPr>
          <p:cNvPr id="94212" name="Rectangle 4"/>
          <p:cNvSpPr>
            <a:spLocks noGrp="1" noChangeArrowheads="1"/>
          </p:cNvSpPr>
          <p:nvPr>
            <p:ph type="body" sz="half" idx="2"/>
          </p:nvPr>
        </p:nvSpPr>
        <p:spPr>
          <a:xfrm>
            <a:off x="4686301" y="1600200"/>
            <a:ext cx="4000500" cy="4648200"/>
          </a:xfrm>
          <a:solidFill>
            <a:srgbClr val="FFDD99"/>
          </a:solidFill>
        </p:spPr>
        <p:txBody>
          <a:bodyPr/>
          <a:lstStyle/>
          <a:p>
            <a:pPr>
              <a:buFontTx/>
              <a:buNone/>
            </a:pPr>
            <a:r>
              <a:rPr lang="en-US" b="1" dirty="0" smtClean="0">
                <a:solidFill>
                  <a:srgbClr val="CC0000"/>
                </a:solidFill>
              </a:rPr>
              <a:t>Causal</a:t>
            </a:r>
          </a:p>
          <a:p>
            <a:r>
              <a:rPr lang="en-US" sz="2400" dirty="0" smtClean="0"/>
              <a:t>An increase in family income leads to an increase in the percentage of income saved.</a:t>
            </a:r>
          </a:p>
          <a:p>
            <a:r>
              <a:rPr lang="en-US" sz="2400" dirty="0" smtClean="0"/>
              <a:t>Loyalty to a grocery store increases the probability of purchasing that store’s private brand products.</a:t>
            </a:r>
          </a:p>
          <a:p>
            <a:pPr>
              <a:buFontTx/>
              <a:buNone/>
            </a:pPr>
            <a:endParaRPr lang="en-US" sz="2400" dirty="0" smtClean="0"/>
          </a:p>
        </p:txBody>
      </p:sp>
    </p:spTree>
    <p:extLst>
      <p:ext uri="{BB962C8B-B14F-4D97-AF65-F5344CB8AC3E}">
        <p14:creationId xmlns:p14="http://schemas.microsoft.com/office/powerpoint/2010/main" val="241127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1">
                                            <p:bg/>
                                          </p:spTgt>
                                        </p:tgtEl>
                                        <p:attrNameLst>
                                          <p:attrName>style.visibility</p:attrName>
                                        </p:attrNameLst>
                                      </p:cBhvr>
                                      <p:to>
                                        <p:strVal val="visible"/>
                                      </p:to>
                                    </p:set>
                                    <p:animEffect transition="in" filter="blinds(horizontal)">
                                      <p:cBhvr>
                                        <p:cTn id="7" dur="500"/>
                                        <p:tgtEl>
                                          <p:spTgt spid="9421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12" dur="500"/>
                                        <p:tgtEl>
                                          <p:spTgt spid="942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Effect transition="in" filter="blinds(horizontal)">
                                      <p:cBhvr>
                                        <p:cTn id="17" dur="500"/>
                                        <p:tgtEl>
                                          <p:spTgt spid="942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blinds(horizontal)">
                                      <p:cBhvr>
                                        <p:cTn id="22" dur="500"/>
                                        <p:tgtEl>
                                          <p:spTgt spid="942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4212">
                                            <p:bg/>
                                          </p:spTgt>
                                        </p:tgtEl>
                                        <p:attrNameLst>
                                          <p:attrName>style.visibility</p:attrName>
                                        </p:attrNameLst>
                                      </p:cBhvr>
                                      <p:to>
                                        <p:strVal val="visible"/>
                                      </p:to>
                                    </p:set>
                                    <p:animEffect transition="in" filter="blinds(horizontal)">
                                      <p:cBhvr>
                                        <p:cTn id="27" dur="500"/>
                                        <p:tgtEl>
                                          <p:spTgt spid="94212">
                                            <p:bg/>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4212">
                                            <p:txEl>
                                              <p:pRg st="0" end="0"/>
                                            </p:txEl>
                                          </p:spTgt>
                                        </p:tgtEl>
                                        <p:attrNameLst>
                                          <p:attrName>style.visibility</p:attrName>
                                        </p:attrNameLst>
                                      </p:cBhvr>
                                      <p:to>
                                        <p:strVal val="visible"/>
                                      </p:to>
                                    </p:set>
                                    <p:animEffect transition="in" filter="blinds(horizontal)">
                                      <p:cBhvr>
                                        <p:cTn id="32" dur="500"/>
                                        <p:tgtEl>
                                          <p:spTgt spid="9421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4212">
                                            <p:txEl>
                                              <p:pRg st="1" end="1"/>
                                            </p:txEl>
                                          </p:spTgt>
                                        </p:tgtEl>
                                        <p:attrNameLst>
                                          <p:attrName>style.visibility</p:attrName>
                                        </p:attrNameLst>
                                      </p:cBhvr>
                                      <p:to>
                                        <p:strVal val="visible"/>
                                      </p:to>
                                    </p:set>
                                    <p:animEffect transition="in" filter="blinds(horizontal)">
                                      <p:cBhvr>
                                        <p:cTn id="37" dur="500"/>
                                        <p:tgtEl>
                                          <p:spTgt spid="94212">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4212">
                                            <p:txEl>
                                              <p:pRg st="2" end="2"/>
                                            </p:txEl>
                                          </p:spTgt>
                                        </p:tgtEl>
                                        <p:attrNameLst>
                                          <p:attrName>style.visibility</p:attrName>
                                        </p:attrNameLst>
                                      </p:cBhvr>
                                      <p:to>
                                        <p:strVal val="visible"/>
                                      </p:to>
                                    </p:set>
                                    <p:animEffect transition="in" filter="blinds(horizontal)">
                                      <p:cBhvr>
                                        <p:cTn id="42" dur="500"/>
                                        <p:tgtEl>
                                          <p:spTgt spid="942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nimBg="1"/>
      <p:bldP spid="94212"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sz="3200" smtClean="0"/>
              <a:t>Characteristics of Strong Hypotheses</a:t>
            </a:r>
          </a:p>
        </p:txBody>
      </p:sp>
      <p:sp>
        <p:nvSpPr>
          <p:cNvPr id="65540" name="AutoShape 4"/>
          <p:cNvSpPr>
            <a:spLocks noChangeArrowheads="1"/>
          </p:cNvSpPr>
          <p:nvPr/>
        </p:nvSpPr>
        <p:spPr bwMode="auto">
          <a:xfrm>
            <a:off x="762000" y="2286000"/>
            <a:ext cx="2743200" cy="3581400"/>
          </a:xfrm>
          <a:prstGeom prst="roundRect">
            <a:avLst>
              <a:gd name="adj" fmla="val 16667"/>
            </a:avLst>
          </a:prstGeom>
          <a:solidFill>
            <a:srgbClr val="FFAE0D"/>
          </a:solidFill>
          <a:ln w="9525">
            <a:solidFill>
              <a:schemeClr val="tx1"/>
            </a:solidFill>
            <a:round/>
            <a:headEnd/>
            <a:tailEnd/>
          </a:ln>
          <a:effectLst>
            <a:outerShdw dist="107763" dir="2700000" algn="ctr" rotWithShape="0">
              <a:schemeClr val="accent2">
                <a:alpha val="50000"/>
              </a:schemeClr>
            </a:outerShdw>
          </a:effectLst>
        </p:spPr>
        <p:txBody>
          <a:bodyPr wrap="none" anchor="ctr"/>
          <a:lstStyle/>
          <a:p>
            <a:pPr algn="ctr">
              <a:defRPr/>
            </a:pPr>
            <a:r>
              <a:rPr lang="en-US" sz="3200">
                <a:latin typeface="Arial" pitchFamily="34" charset="0"/>
              </a:rPr>
              <a:t>A </a:t>
            </a:r>
          </a:p>
          <a:p>
            <a:pPr algn="ctr">
              <a:defRPr/>
            </a:pPr>
            <a:r>
              <a:rPr lang="en-US" sz="3200">
                <a:latin typeface="Arial" pitchFamily="34" charset="0"/>
              </a:rPr>
              <a:t>Strong </a:t>
            </a:r>
          </a:p>
          <a:p>
            <a:pPr algn="ctr">
              <a:defRPr/>
            </a:pPr>
            <a:r>
              <a:rPr lang="en-US" sz="3200">
                <a:latin typeface="Arial" pitchFamily="34" charset="0"/>
              </a:rPr>
              <a:t>Hypothesis </a:t>
            </a:r>
          </a:p>
          <a:p>
            <a:pPr algn="ctr">
              <a:defRPr/>
            </a:pPr>
            <a:r>
              <a:rPr lang="en-US" sz="3200">
                <a:latin typeface="Arial" pitchFamily="34" charset="0"/>
              </a:rPr>
              <a:t>Is</a:t>
            </a:r>
          </a:p>
        </p:txBody>
      </p:sp>
      <p:sp>
        <p:nvSpPr>
          <p:cNvPr id="65541" name="AutoShape 5"/>
          <p:cNvSpPr>
            <a:spLocks noChangeArrowheads="1"/>
          </p:cNvSpPr>
          <p:nvPr/>
        </p:nvSpPr>
        <p:spPr bwMode="auto">
          <a:xfrm>
            <a:off x="3505201" y="2057400"/>
            <a:ext cx="4876800" cy="1066800"/>
          </a:xfrm>
          <a:prstGeom prst="leftArrowCallout">
            <a:avLst>
              <a:gd name="adj1" fmla="val 25000"/>
              <a:gd name="adj2" fmla="val 25000"/>
              <a:gd name="adj3" fmla="val 76190"/>
              <a:gd name="adj4" fmla="val 66667"/>
            </a:avLst>
          </a:prstGeom>
          <a:gradFill rotWithShape="1">
            <a:gsLst>
              <a:gs pos="0">
                <a:srgbClr val="FFDD99"/>
              </a:gs>
              <a:gs pos="100000">
                <a:srgbClr val="FFAE0D"/>
              </a:gs>
            </a:gsLst>
            <a:lin ang="5400000" scaled="1"/>
          </a:gradFill>
          <a:ln w="9525">
            <a:solidFill>
              <a:schemeClr val="tx1"/>
            </a:solidFill>
            <a:miter lim="800000"/>
            <a:headEnd/>
            <a:tailEnd/>
          </a:ln>
          <a:effectLst>
            <a:outerShdw dist="107763" dir="2700000" algn="ctr" rotWithShape="0">
              <a:schemeClr val="accent2">
                <a:alpha val="50000"/>
              </a:schemeClr>
            </a:outerShdw>
          </a:effectLst>
        </p:spPr>
        <p:txBody>
          <a:bodyPr wrap="none" anchor="ctr"/>
          <a:lstStyle/>
          <a:p>
            <a:pPr algn="ctr">
              <a:defRPr/>
            </a:pPr>
            <a:r>
              <a:rPr lang="en-US" sz="3200" b="1">
                <a:latin typeface="Arial" pitchFamily="34" charset="0"/>
              </a:rPr>
              <a:t>Adequate</a:t>
            </a:r>
          </a:p>
        </p:txBody>
      </p:sp>
      <p:sp>
        <p:nvSpPr>
          <p:cNvPr id="65542" name="AutoShape 6"/>
          <p:cNvSpPr>
            <a:spLocks noChangeArrowheads="1"/>
          </p:cNvSpPr>
          <p:nvPr/>
        </p:nvSpPr>
        <p:spPr bwMode="auto">
          <a:xfrm>
            <a:off x="3505201" y="3505200"/>
            <a:ext cx="4876800" cy="1066800"/>
          </a:xfrm>
          <a:prstGeom prst="leftArrowCallout">
            <a:avLst>
              <a:gd name="adj1" fmla="val 25000"/>
              <a:gd name="adj2" fmla="val 25000"/>
              <a:gd name="adj3" fmla="val 76190"/>
              <a:gd name="adj4" fmla="val 66667"/>
            </a:avLst>
          </a:prstGeom>
          <a:gradFill rotWithShape="1">
            <a:gsLst>
              <a:gs pos="0">
                <a:srgbClr val="FFAE0D"/>
              </a:gs>
              <a:gs pos="100000">
                <a:srgbClr val="00CC66"/>
              </a:gs>
            </a:gsLst>
            <a:lin ang="5400000" scaled="1"/>
          </a:gradFill>
          <a:ln w="9525">
            <a:solidFill>
              <a:schemeClr val="tx1"/>
            </a:solidFill>
            <a:miter lim="800000"/>
            <a:headEnd/>
            <a:tailEnd/>
          </a:ln>
          <a:effectLst>
            <a:outerShdw dist="107763" dir="2700000" algn="ctr" rotWithShape="0">
              <a:schemeClr val="accent2">
                <a:alpha val="50000"/>
              </a:schemeClr>
            </a:outerShdw>
          </a:effectLst>
        </p:spPr>
        <p:txBody>
          <a:bodyPr wrap="none" anchor="ctr"/>
          <a:lstStyle/>
          <a:p>
            <a:pPr algn="ctr">
              <a:defRPr/>
            </a:pPr>
            <a:r>
              <a:rPr lang="en-US" sz="3200" b="1">
                <a:latin typeface="Arial" pitchFamily="34" charset="0"/>
              </a:rPr>
              <a:t>Testable</a:t>
            </a:r>
          </a:p>
        </p:txBody>
      </p:sp>
      <p:sp>
        <p:nvSpPr>
          <p:cNvPr id="65543" name="AutoShape 7"/>
          <p:cNvSpPr>
            <a:spLocks noChangeArrowheads="1"/>
          </p:cNvSpPr>
          <p:nvPr/>
        </p:nvSpPr>
        <p:spPr bwMode="auto">
          <a:xfrm>
            <a:off x="3505201" y="4953000"/>
            <a:ext cx="4876800" cy="1066800"/>
          </a:xfrm>
          <a:prstGeom prst="leftArrowCallout">
            <a:avLst>
              <a:gd name="adj1" fmla="val 25000"/>
              <a:gd name="adj2" fmla="val 25000"/>
              <a:gd name="adj3" fmla="val 76190"/>
              <a:gd name="adj4" fmla="val 66667"/>
            </a:avLst>
          </a:prstGeom>
          <a:gradFill rotWithShape="1">
            <a:gsLst>
              <a:gs pos="0">
                <a:srgbClr val="00CC66"/>
              </a:gs>
              <a:gs pos="100000">
                <a:srgbClr val="FFDD99"/>
              </a:gs>
            </a:gsLst>
            <a:lin ang="5400000" scaled="1"/>
          </a:gradFill>
          <a:ln w="9525">
            <a:solidFill>
              <a:schemeClr val="tx1"/>
            </a:solidFill>
            <a:miter lim="800000"/>
            <a:headEnd/>
            <a:tailEnd/>
          </a:ln>
          <a:effectLst>
            <a:outerShdw dist="107763" dir="2700000" algn="ctr" rotWithShape="0">
              <a:schemeClr val="accent2">
                <a:alpha val="50000"/>
              </a:schemeClr>
            </a:outerShdw>
          </a:effectLst>
        </p:spPr>
        <p:txBody>
          <a:bodyPr wrap="none" anchor="ctr"/>
          <a:lstStyle/>
          <a:p>
            <a:pPr algn="ctr">
              <a:defRPr/>
            </a:pPr>
            <a:r>
              <a:rPr lang="en-US" sz="3200" b="1">
                <a:latin typeface="Arial" pitchFamily="34" charset="0"/>
              </a:rPr>
              <a:t>Better </a:t>
            </a:r>
          </a:p>
          <a:p>
            <a:pPr algn="ctr">
              <a:defRPr/>
            </a:pPr>
            <a:r>
              <a:rPr lang="en-US" sz="3200" b="1">
                <a:latin typeface="Arial" pitchFamily="34" charset="0"/>
              </a:rPr>
              <a:t>than rivals</a:t>
            </a:r>
          </a:p>
        </p:txBody>
      </p:sp>
    </p:spTree>
    <p:extLst>
      <p:ext uri="{BB962C8B-B14F-4D97-AF65-F5344CB8AC3E}">
        <p14:creationId xmlns:p14="http://schemas.microsoft.com/office/powerpoint/2010/main" val="2301179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blinds(horizontal)">
                                      <p:cBhvr>
                                        <p:cTn id="7" dur="500"/>
                                        <p:tgtEl>
                                          <p:spTgt spid="65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42"/>
                                        </p:tgtEl>
                                        <p:attrNameLst>
                                          <p:attrName>style.visibility</p:attrName>
                                        </p:attrNameLst>
                                      </p:cBhvr>
                                      <p:to>
                                        <p:strVal val="visible"/>
                                      </p:to>
                                    </p:set>
                                    <p:animEffect transition="in" filter="blinds(horizontal)">
                                      <p:cBhvr>
                                        <p:cTn id="17" dur="500"/>
                                        <p:tgtEl>
                                          <p:spTgt spid="655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543"/>
                                        </p:tgtEl>
                                        <p:attrNameLst>
                                          <p:attrName>style.visibility</p:attrName>
                                        </p:attrNameLst>
                                      </p:cBhvr>
                                      <p:to>
                                        <p:strVal val="visible"/>
                                      </p:to>
                                    </p:set>
                                    <p:animEffect transition="in" filter="blinds(horizontal)">
                                      <p:cBhvr>
                                        <p:cTn id="22"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P spid="65541" grpId="0" animBg="1"/>
      <p:bldP spid="65542" grpId="0" animBg="1"/>
      <p:bldP spid="655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dirty="0" smtClean="0">
                <a:solidFill>
                  <a:schemeClr val="accent1"/>
                </a:solidFill>
              </a:rPr>
              <a:t>Hallmarks of Scientific Research:</a:t>
            </a:r>
          </a:p>
        </p:txBody>
      </p:sp>
      <p:sp>
        <p:nvSpPr>
          <p:cNvPr id="36867" name="Rectangle 3"/>
          <p:cNvSpPr>
            <a:spLocks noGrp="1" noChangeAspect="1" noChangeArrowheads="1"/>
          </p:cNvSpPr>
          <p:nvPr>
            <p:ph idx="1"/>
          </p:nvPr>
        </p:nvSpPr>
        <p:spPr/>
        <p:txBody>
          <a:bodyPr>
            <a:normAutofit lnSpcReduction="10000"/>
          </a:bodyPr>
          <a:lstStyle/>
          <a:p>
            <a:pPr>
              <a:lnSpc>
                <a:spcPct val="90000"/>
              </a:lnSpc>
            </a:pPr>
            <a:r>
              <a:rPr lang="en-US" smtClean="0"/>
              <a:t>Hallmarks or main distinguishing characteristics of scientific research: </a:t>
            </a:r>
          </a:p>
          <a:p>
            <a:pPr lvl="1">
              <a:lnSpc>
                <a:spcPct val="90000"/>
              </a:lnSpc>
            </a:pPr>
            <a:r>
              <a:rPr lang="en-US" smtClean="0"/>
              <a:t>Purposiveness </a:t>
            </a:r>
          </a:p>
          <a:p>
            <a:pPr lvl="1">
              <a:lnSpc>
                <a:spcPct val="90000"/>
              </a:lnSpc>
            </a:pPr>
            <a:r>
              <a:rPr lang="en-US" smtClean="0"/>
              <a:t>Rigor </a:t>
            </a:r>
          </a:p>
          <a:p>
            <a:pPr lvl="1">
              <a:lnSpc>
                <a:spcPct val="90000"/>
              </a:lnSpc>
            </a:pPr>
            <a:r>
              <a:rPr lang="en-US" smtClean="0"/>
              <a:t>Testability </a:t>
            </a:r>
          </a:p>
          <a:p>
            <a:pPr lvl="1">
              <a:lnSpc>
                <a:spcPct val="90000"/>
              </a:lnSpc>
            </a:pPr>
            <a:r>
              <a:rPr lang="en-US" smtClean="0"/>
              <a:t>Replicability </a:t>
            </a:r>
          </a:p>
          <a:p>
            <a:pPr lvl="1">
              <a:lnSpc>
                <a:spcPct val="90000"/>
              </a:lnSpc>
            </a:pPr>
            <a:r>
              <a:rPr lang="en-US" smtClean="0"/>
              <a:t>Precision and Conﬁdence </a:t>
            </a:r>
          </a:p>
          <a:p>
            <a:pPr lvl="1">
              <a:lnSpc>
                <a:spcPct val="90000"/>
              </a:lnSpc>
            </a:pPr>
            <a:r>
              <a:rPr lang="en-US" smtClean="0"/>
              <a:t>Objectivity </a:t>
            </a:r>
          </a:p>
          <a:p>
            <a:pPr lvl="1">
              <a:lnSpc>
                <a:spcPct val="90000"/>
              </a:lnSpc>
            </a:pPr>
            <a:r>
              <a:rPr lang="en-US" smtClean="0"/>
              <a:t>Generalizability </a:t>
            </a:r>
          </a:p>
          <a:p>
            <a:pPr lvl="1">
              <a:lnSpc>
                <a:spcPct val="90000"/>
              </a:lnSpc>
            </a:pPr>
            <a:r>
              <a:rPr lang="en-US" smtClean="0"/>
              <a:t>Parsimony </a:t>
            </a:r>
          </a:p>
        </p:txBody>
      </p:sp>
    </p:spTree>
    <p:extLst>
      <p:ext uri="{BB962C8B-B14F-4D97-AF65-F5344CB8AC3E}">
        <p14:creationId xmlns:p14="http://schemas.microsoft.com/office/powerpoint/2010/main" val="224634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r>
              <a:rPr lang="en-US" altLang="en-US" sz="4000" dirty="0">
                <a:solidFill>
                  <a:schemeClr val="accent1"/>
                </a:solidFill>
              </a:rPr>
              <a:t>The Hallmarks of Scientific Research</a:t>
            </a:r>
          </a:p>
        </p:txBody>
      </p:sp>
      <p:sp>
        <p:nvSpPr>
          <p:cNvPr id="11268" name="Rectangle 3"/>
          <p:cNvSpPr>
            <a:spLocks noGrp="1" noChangeArrowheads="1"/>
          </p:cNvSpPr>
          <p:nvPr>
            <p:ph type="body" idx="1"/>
          </p:nvPr>
        </p:nvSpPr>
        <p:spPr/>
        <p:txBody>
          <a:bodyPr/>
          <a:lstStyle/>
          <a:p>
            <a:pPr algn="l" rtl="0" eaLnBrk="1" hangingPunct="1"/>
            <a:r>
              <a:rPr lang="en-US" altLang="en-US" dirty="0" smtClean="0"/>
              <a:t>We  will </a:t>
            </a:r>
            <a:r>
              <a:rPr lang="en-US" altLang="en-US" b="1" dirty="0" smtClean="0"/>
              <a:t>explain</a:t>
            </a:r>
            <a:r>
              <a:rPr lang="en-US" altLang="en-US" dirty="0" smtClean="0"/>
              <a:t> each of these characteristics in the context of the following </a:t>
            </a:r>
            <a:r>
              <a:rPr lang="en-US" altLang="en-US" b="1" dirty="0" smtClean="0">
                <a:solidFill>
                  <a:srgbClr val="00B050"/>
                </a:solidFill>
              </a:rPr>
              <a:t>example</a:t>
            </a:r>
            <a:r>
              <a:rPr lang="en-US" altLang="en-US" dirty="0" smtClean="0"/>
              <a:t>:</a:t>
            </a:r>
          </a:p>
          <a:p>
            <a:pPr algn="l" rtl="0" eaLnBrk="1" hangingPunct="1"/>
            <a:r>
              <a:rPr lang="en-US" altLang="en-US" dirty="0" smtClean="0">
                <a:solidFill>
                  <a:srgbClr val="000099"/>
                </a:solidFill>
              </a:rPr>
              <a:t>Consider the case of a researcher who is interested in investigating </a:t>
            </a:r>
            <a:r>
              <a:rPr lang="en-US" altLang="en-US" b="1" dirty="0" smtClean="0">
                <a:solidFill>
                  <a:srgbClr val="000099"/>
                </a:solidFill>
              </a:rPr>
              <a:t>how employees</a:t>
            </a:r>
            <a:r>
              <a:rPr lang="en-US" altLang="en-US" b="1" dirty="0" smtClean="0">
                <a:solidFill>
                  <a:srgbClr val="000099"/>
                </a:solidFill>
                <a:latin typeface="Arial" panose="020B0604020202020204" pitchFamily="34" charset="0"/>
              </a:rPr>
              <a:t>’</a:t>
            </a:r>
            <a:r>
              <a:rPr lang="en-US" altLang="en-US" b="1" dirty="0" smtClean="0">
                <a:solidFill>
                  <a:srgbClr val="000099"/>
                </a:solidFill>
              </a:rPr>
              <a:t> commitment to the organization can be increased</a:t>
            </a:r>
            <a:r>
              <a:rPr lang="en-US" altLang="en-US" dirty="0" smtClean="0">
                <a:solidFill>
                  <a:srgbClr val="000099"/>
                </a:solidFill>
              </a:rPr>
              <a:t>.</a:t>
            </a:r>
          </a:p>
        </p:txBody>
      </p:sp>
    </p:spTree>
    <p:extLst>
      <p:ext uri="{BB962C8B-B14F-4D97-AF65-F5344CB8AC3E}">
        <p14:creationId xmlns:p14="http://schemas.microsoft.com/office/powerpoint/2010/main" val="3511834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a:t>
            </a:r>
            <a:endParaRPr lang="en-US" dirty="0"/>
          </a:p>
        </p:txBody>
      </p:sp>
      <p:sp>
        <p:nvSpPr>
          <p:cNvPr id="3" name="Content Placeholder 2"/>
          <p:cNvSpPr>
            <a:spLocks noGrp="1"/>
          </p:cNvSpPr>
          <p:nvPr>
            <p:ph sz="half" idx="1"/>
          </p:nvPr>
        </p:nvSpPr>
        <p:spPr>
          <a:xfrm>
            <a:off x="457200" y="1600204"/>
            <a:ext cx="8001000" cy="4525963"/>
          </a:xfrm>
        </p:spPr>
        <p:txBody>
          <a:bodyPr/>
          <a:lstStyle/>
          <a:p>
            <a:r>
              <a:rPr lang="en-US" dirty="0" smtClean="0"/>
              <a:t>Determine </a:t>
            </a:r>
            <a:r>
              <a:rPr lang="en-US" dirty="0"/>
              <a:t>the Constructs </a:t>
            </a:r>
            <a:r>
              <a:rPr lang="en-US" dirty="0" smtClean="0"/>
              <a:t>and </a:t>
            </a:r>
            <a:r>
              <a:rPr lang="en-US" dirty="0"/>
              <a:t>Concepts of the Problem and suggest Hypothesis</a:t>
            </a:r>
          </a:p>
          <a:p>
            <a:endParaRPr lang="en-US" dirty="0"/>
          </a:p>
        </p:txBody>
      </p:sp>
    </p:spTree>
    <p:extLst>
      <p:ext uri="{BB962C8B-B14F-4D97-AF65-F5344CB8AC3E}">
        <p14:creationId xmlns:p14="http://schemas.microsoft.com/office/powerpoint/2010/main" val="46930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77024"/>
            <a:ext cx="6858000" cy="144425"/>
          </a:xfrm>
        </p:spPr>
        <p:txBody>
          <a:bodyPr>
            <a:normAutofit fontScale="90000"/>
          </a:bodyPr>
          <a:lstStyle/>
          <a:p>
            <a:pPr algn="ctr">
              <a:defRPr/>
            </a:pPr>
            <a:r>
              <a:rPr lang="en-US" dirty="0" smtClean="0"/>
              <a:t>	</a:t>
            </a:r>
            <a:r>
              <a:rPr lang="en-US" sz="4399" dirty="0">
                <a:effectLst>
                  <a:outerShdw blurRad="38100" dist="38100" dir="2700000" algn="tl">
                    <a:srgbClr val="000000">
                      <a:alpha val="43137"/>
                    </a:srgbClr>
                  </a:outerShdw>
                </a:effectLst>
                <a:cs typeface="AL-Mateen" pitchFamily="2" charset="-78"/>
              </a:rPr>
              <a:t>ASK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3362711"/>
              </p:ext>
            </p:extLst>
          </p:nvPr>
        </p:nvGraphicFramePr>
        <p:xfrm>
          <a:off x="0" y="762001"/>
          <a:ext cx="9144000" cy="6338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ine Callout 3 2"/>
          <p:cNvSpPr/>
          <p:nvPr/>
        </p:nvSpPr>
        <p:spPr>
          <a:xfrm>
            <a:off x="1143001" y="990600"/>
            <a:ext cx="1542558" cy="1219200"/>
          </a:xfrm>
          <a:prstGeom prst="borderCallout3">
            <a:avLst>
              <a:gd name="adj1" fmla="val 18750"/>
              <a:gd name="adj2" fmla="val -8333"/>
              <a:gd name="adj3" fmla="val 18750"/>
              <a:gd name="adj4" fmla="val -16667"/>
              <a:gd name="adj5" fmla="val 100000"/>
              <a:gd name="adj6" fmla="val -16667"/>
              <a:gd name="adj7" fmla="val 204507"/>
              <a:gd name="adj8" fmla="val 1198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US" sz="2400" dirty="0" smtClean="0">
                <a:solidFill>
                  <a:srgbClr val="FFFFFF"/>
                </a:solidFill>
              </a:rPr>
              <a:t>What do we know?</a:t>
            </a:r>
            <a:endParaRPr lang="en-US" sz="2400" dirty="0">
              <a:solidFill>
                <a:srgbClr val="FFFFFF"/>
              </a:solidFill>
            </a:endParaRPr>
          </a:p>
        </p:txBody>
      </p:sp>
    </p:spTree>
    <p:extLst>
      <p:ext uri="{BB962C8B-B14F-4D97-AF65-F5344CB8AC3E}">
        <p14:creationId xmlns:p14="http://schemas.microsoft.com/office/powerpoint/2010/main" val="253308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4000" dirty="0" smtClean="0">
                <a:solidFill>
                  <a:schemeClr val="accent1"/>
                </a:solidFill>
              </a:rPr>
              <a:t>Purposiveness</a:t>
            </a:r>
            <a:endParaRPr lang="en-US" altLang="en-US" sz="4000" dirty="0">
              <a:solidFill>
                <a:schemeClr val="accent1"/>
              </a:solidFill>
            </a:endParaRPr>
          </a:p>
        </p:txBody>
      </p:sp>
      <p:sp>
        <p:nvSpPr>
          <p:cNvPr id="12292" name="Rectangle 3"/>
          <p:cNvSpPr>
            <a:spLocks noGrp="1" noChangeArrowheads="1"/>
          </p:cNvSpPr>
          <p:nvPr>
            <p:ph type="body" idx="1"/>
          </p:nvPr>
        </p:nvSpPr>
        <p:spPr/>
        <p:txBody>
          <a:bodyPr/>
          <a:lstStyle/>
          <a:p>
            <a:pPr algn="l" rtl="0" eaLnBrk="1" hangingPunct="1"/>
            <a:r>
              <a:rPr lang="en-US" altLang="en-US" sz="2800" smtClean="0"/>
              <a:t>The researcher has started the research with a </a:t>
            </a:r>
            <a:r>
              <a:rPr lang="en-US" altLang="en-US" sz="2800" smtClean="0">
                <a:solidFill>
                  <a:srgbClr val="000099"/>
                </a:solidFill>
              </a:rPr>
              <a:t>definite aim</a:t>
            </a:r>
            <a:r>
              <a:rPr lang="en-US" altLang="en-US" sz="2800" smtClean="0"/>
              <a:t> or </a:t>
            </a:r>
            <a:r>
              <a:rPr lang="en-US" altLang="en-US" sz="2800" smtClean="0">
                <a:solidFill>
                  <a:srgbClr val="000099"/>
                </a:solidFill>
              </a:rPr>
              <a:t>purpose</a:t>
            </a:r>
            <a:r>
              <a:rPr lang="en-US" altLang="en-US" sz="2800" smtClean="0"/>
              <a:t>.</a:t>
            </a:r>
          </a:p>
          <a:p>
            <a:pPr algn="l" rtl="0" eaLnBrk="1" hangingPunct="1"/>
            <a:r>
              <a:rPr lang="en-US" altLang="en-US" sz="2800" smtClean="0"/>
              <a:t>The focus is on increasing the commitment of employees to the organization, as this will be a beneficial in many ways.</a:t>
            </a:r>
          </a:p>
          <a:p>
            <a:pPr algn="l" rtl="0" eaLnBrk="1" hangingPunct="1"/>
            <a:r>
              <a:rPr lang="en-US" altLang="en-US" sz="2800" smtClean="0"/>
              <a:t>An increase in employee commitment will translate into </a:t>
            </a:r>
            <a:r>
              <a:rPr lang="en-US" altLang="en-US" sz="2800" b="1" smtClean="0"/>
              <a:t>less turnover</a:t>
            </a:r>
            <a:r>
              <a:rPr lang="en-US" altLang="en-US" sz="2800" smtClean="0"/>
              <a:t>, </a:t>
            </a:r>
            <a:r>
              <a:rPr lang="en-US" altLang="en-US" sz="2800" b="1" smtClean="0"/>
              <a:t>less absenteeism, and increased performance levels,</a:t>
            </a:r>
            <a:r>
              <a:rPr lang="en-US" altLang="en-US" sz="2800" smtClean="0"/>
              <a:t> all of which would definitely benefit the organization.</a:t>
            </a:r>
          </a:p>
        </p:txBody>
      </p:sp>
    </p:spTree>
    <p:extLst>
      <p:ext uri="{BB962C8B-B14F-4D97-AF65-F5344CB8AC3E}">
        <p14:creationId xmlns:p14="http://schemas.microsoft.com/office/powerpoint/2010/main" val="4280028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en-US" sz="4000" dirty="0" smtClean="0">
                <a:solidFill>
                  <a:schemeClr val="accent1"/>
                </a:solidFill>
              </a:rPr>
              <a:t>Rigor</a:t>
            </a:r>
            <a:endParaRPr lang="en-US" altLang="en-US" sz="4000" dirty="0">
              <a:solidFill>
                <a:schemeClr val="accent1"/>
              </a:solidFill>
            </a:endParaRPr>
          </a:p>
        </p:txBody>
      </p:sp>
      <p:sp>
        <p:nvSpPr>
          <p:cNvPr id="13316" name="Rectangle 3"/>
          <p:cNvSpPr>
            <a:spLocks noGrp="1" noChangeArrowheads="1"/>
          </p:cNvSpPr>
          <p:nvPr>
            <p:ph type="body" idx="1"/>
          </p:nvPr>
        </p:nvSpPr>
        <p:spPr/>
        <p:txBody>
          <a:bodyPr/>
          <a:lstStyle/>
          <a:p>
            <a:pPr algn="l" rtl="0" eaLnBrk="1" hangingPunct="1"/>
            <a:r>
              <a:rPr lang="en-US" altLang="en-US" dirty="0" smtClean="0"/>
              <a:t>A good </a:t>
            </a:r>
            <a:r>
              <a:rPr lang="en-US" altLang="en-US" b="1" dirty="0" smtClean="0"/>
              <a:t>theoretical base </a:t>
            </a:r>
            <a:r>
              <a:rPr lang="en-US" altLang="en-US" dirty="0" smtClean="0"/>
              <a:t>and a sound </a:t>
            </a:r>
            <a:r>
              <a:rPr lang="en-US" altLang="en-US" b="1" dirty="0" smtClean="0"/>
              <a:t>methodological design </a:t>
            </a:r>
            <a:r>
              <a:rPr lang="en-US" altLang="en-US" dirty="0" smtClean="0"/>
              <a:t>would add </a:t>
            </a:r>
            <a:r>
              <a:rPr lang="en-US" altLang="en-US" b="1" dirty="0" smtClean="0">
                <a:solidFill>
                  <a:srgbClr val="0066CC"/>
                </a:solidFill>
              </a:rPr>
              <a:t>rigor</a:t>
            </a:r>
            <a:r>
              <a:rPr lang="en-US" altLang="en-US" dirty="0" smtClean="0"/>
              <a:t> to a purposive study.</a:t>
            </a:r>
          </a:p>
          <a:p>
            <a:r>
              <a:rPr lang="en-US" altLang="en-US" b="1" dirty="0" smtClean="0"/>
              <a:t>Rigor</a:t>
            </a:r>
            <a:r>
              <a:rPr lang="en-US" altLang="en-US" dirty="0" smtClean="0"/>
              <a:t> means </a:t>
            </a:r>
            <a:r>
              <a:rPr lang="en-US" dirty="0"/>
              <a:t>extremely thorough and careful</a:t>
            </a:r>
            <a:r>
              <a:rPr lang="en-US" altLang="en-US" dirty="0" smtClean="0"/>
              <a:t>, and the </a:t>
            </a:r>
            <a:r>
              <a:rPr lang="en-US" altLang="en-US" dirty="0"/>
              <a:t>degree of </a:t>
            </a:r>
            <a:r>
              <a:rPr lang="en-US" dirty="0"/>
              <a:t>exactness</a:t>
            </a:r>
            <a:r>
              <a:rPr lang="en-US" altLang="en-US" dirty="0"/>
              <a:t> in </a:t>
            </a:r>
            <a:r>
              <a:rPr lang="en-US" altLang="en-US" dirty="0" smtClean="0"/>
              <a:t>research investigations.</a:t>
            </a:r>
          </a:p>
          <a:p>
            <a:pPr algn="l" rtl="0"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369955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274638"/>
            <a:ext cx="8229600" cy="715962"/>
          </a:xfrm>
        </p:spPr>
        <p:txBody>
          <a:bodyPr/>
          <a:lstStyle/>
          <a:p>
            <a:r>
              <a:rPr lang="en-US" altLang="en-US" sz="3200" dirty="0">
                <a:solidFill>
                  <a:schemeClr val="accent1"/>
                </a:solidFill>
              </a:rPr>
              <a:t>Rigor</a:t>
            </a:r>
            <a:endParaRPr lang="en-US" altLang="en-US" sz="3200" dirty="0" smtClean="0"/>
          </a:p>
        </p:txBody>
      </p:sp>
      <p:sp>
        <p:nvSpPr>
          <p:cNvPr id="14340" name="Rectangle 3"/>
          <p:cNvSpPr>
            <a:spLocks noGrp="1" noChangeArrowheads="1"/>
          </p:cNvSpPr>
          <p:nvPr>
            <p:ph type="body" idx="1"/>
          </p:nvPr>
        </p:nvSpPr>
        <p:spPr>
          <a:xfrm>
            <a:off x="457200" y="1219200"/>
            <a:ext cx="8229600" cy="4906963"/>
          </a:xfrm>
        </p:spPr>
        <p:txBody>
          <a:bodyPr/>
          <a:lstStyle/>
          <a:p>
            <a:r>
              <a:rPr lang="en-US" altLang="en-US" dirty="0"/>
              <a:t>In the case of </a:t>
            </a:r>
            <a:r>
              <a:rPr lang="en-US" altLang="en-US" sz="2800" b="1" dirty="0"/>
              <a:t>our example of increasing the commitment of employees</a:t>
            </a:r>
            <a:r>
              <a:rPr lang="en-US" altLang="en-US" dirty="0"/>
              <a:t>:</a:t>
            </a:r>
            <a:endParaRPr lang="en-US" altLang="en-US" sz="2800" dirty="0" smtClean="0"/>
          </a:p>
          <a:p>
            <a:pPr algn="l" rtl="0" eaLnBrk="1" hangingPunct="1"/>
            <a:r>
              <a:rPr lang="en-US" altLang="en-US" sz="2800" dirty="0" smtClean="0"/>
              <a:t>Let us say that the researcher of an organization </a:t>
            </a:r>
            <a:r>
              <a:rPr lang="en-US" altLang="en-US" sz="2800" b="1" dirty="0" smtClean="0"/>
              <a:t>asks 10 of its employees </a:t>
            </a:r>
            <a:r>
              <a:rPr lang="en-US" altLang="en-US" sz="2800" dirty="0" smtClean="0"/>
              <a:t>to indicate what would increase their level of commitment to the organization.</a:t>
            </a:r>
          </a:p>
          <a:p>
            <a:pPr algn="l" rtl="0" eaLnBrk="1" hangingPunct="1"/>
            <a:r>
              <a:rPr lang="en-US" altLang="en-US" sz="2800" dirty="0" smtClean="0"/>
              <a:t>If the researcher depends solely on the basis of their responses he will have </a:t>
            </a:r>
            <a:r>
              <a:rPr lang="en-US" altLang="en-US" sz="2800" b="1" dirty="0" smtClean="0"/>
              <a:t>several conclusions </a:t>
            </a:r>
            <a:r>
              <a:rPr lang="en-US" altLang="en-US" sz="2800" dirty="0" smtClean="0"/>
              <a:t>on how employee commitment can be increased, </a:t>
            </a:r>
            <a:r>
              <a:rPr lang="en-US" altLang="en-US" sz="2800" b="1" dirty="0" smtClean="0">
                <a:solidFill>
                  <a:srgbClr val="000099"/>
                </a:solidFill>
              </a:rPr>
              <a:t>the whole approach to the investigation would be unscientific</a:t>
            </a:r>
            <a:r>
              <a:rPr lang="en-US" altLang="en-US" sz="2800" b="1" dirty="0" smtClean="0"/>
              <a:t>. </a:t>
            </a:r>
          </a:p>
        </p:txBody>
      </p:sp>
    </p:spTree>
    <p:extLst>
      <p:ext uri="{BB962C8B-B14F-4D97-AF65-F5344CB8AC3E}">
        <p14:creationId xmlns:p14="http://schemas.microsoft.com/office/powerpoint/2010/main" val="112348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sz="4000" dirty="0" smtClean="0">
                <a:solidFill>
                  <a:schemeClr val="accent1"/>
                </a:solidFill>
              </a:rPr>
              <a:t>Testability</a:t>
            </a:r>
            <a:endParaRPr lang="en-US" altLang="en-US" sz="4000" dirty="0">
              <a:solidFill>
                <a:schemeClr val="accent1"/>
              </a:solidFill>
            </a:endParaRPr>
          </a:p>
        </p:txBody>
      </p:sp>
      <p:sp>
        <p:nvSpPr>
          <p:cNvPr id="15364" name="Rectangle 3"/>
          <p:cNvSpPr>
            <a:spLocks noGrp="1" noChangeArrowheads="1"/>
          </p:cNvSpPr>
          <p:nvPr>
            <p:ph type="body" idx="1"/>
          </p:nvPr>
        </p:nvSpPr>
        <p:spPr/>
        <p:txBody>
          <a:bodyPr>
            <a:normAutofit/>
          </a:bodyPr>
          <a:lstStyle/>
          <a:p>
            <a:pPr algn="l" rtl="0" eaLnBrk="1" hangingPunct="1">
              <a:lnSpc>
                <a:spcPct val="90000"/>
              </a:lnSpc>
            </a:pPr>
            <a:r>
              <a:rPr lang="en-US" altLang="en-US" sz="2800" dirty="0" smtClean="0"/>
              <a:t>After taking </a:t>
            </a:r>
            <a:r>
              <a:rPr lang="en-US" altLang="en-US" sz="2800" b="1" dirty="0" smtClean="0">
                <a:solidFill>
                  <a:srgbClr val="000099"/>
                </a:solidFill>
              </a:rPr>
              <a:t>random</a:t>
            </a:r>
            <a:r>
              <a:rPr lang="en-US" altLang="en-US" sz="2800" dirty="0" smtClean="0">
                <a:solidFill>
                  <a:srgbClr val="000099"/>
                </a:solidFill>
              </a:rPr>
              <a:t> selection of employees</a:t>
            </a:r>
            <a:r>
              <a:rPr lang="en-US" altLang="en-US" sz="2800" dirty="0" smtClean="0"/>
              <a:t> of the organization, and the </a:t>
            </a:r>
            <a:r>
              <a:rPr lang="en-US" altLang="en-US" sz="2800" dirty="0" smtClean="0">
                <a:solidFill>
                  <a:srgbClr val="000099"/>
                </a:solidFill>
              </a:rPr>
              <a:t>study of </a:t>
            </a:r>
            <a:r>
              <a:rPr lang="en-US" altLang="en-US" sz="2800" b="1" dirty="0" smtClean="0">
                <a:solidFill>
                  <a:srgbClr val="000099"/>
                </a:solidFill>
              </a:rPr>
              <a:t>previous research </a:t>
            </a:r>
            <a:r>
              <a:rPr lang="en-US" altLang="en-US" sz="2800" dirty="0" smtClean="0">
                <a:solidFill>
                  <a:srgbClr val="000099"/>
                </a:solidFill>
              </a:rPr>
              <a:t>done of the area of organizational commitment</a:t>
            </a:r>
            <a:r>
              <a:rPr lang="en-US" altLang="en-US" sz="2800" dirty="0" smtClean="0"/>
              <a:t>, the researcher  </a:t>
            </a:r>
            <a:r>
              <a:rPr lang="en-US" altLang="en-US" sz="2800" b="1" dirty="0" smtClean="0"/>
              <a:t>develops certain hypotheses</a:t>
            </a:r>
            <a:r>
              <a:rPr lang="en-US" altLang="en-US" sz="2800" dirty="0" smtClean="0"/>
              <a:t> on how employee commitment can be enhanced. </a:t>
            </a:r>
          </a:p>
          <a:p>
            <a:pPr algn="l" rtl="0" eaLnBrk="1" hangingPunct="1">
              <a:lnSpc>
                <a:spcPct val="90000"/>
              </a:lnSpc>
            </a:pPr>
            <a:r>
              <a:rPr lang="en-US" altLang="en-US" sz="2800" dirty="0" smtClean="0"/>
              <a:t>Then </a:t>
            </a:r>
            <a:r>
              <a:rPr lang="en-US" altLang="en-US" sz="2800" dirty="0" smtClean="0">
                <a:solidFill>
                  <a:srgbClr val="000099"/>
                </a:solidFill>
              </a:rPr>
              <a:t>these</a:t>
            </a:r>
            <a:r>
              <a:rPr lang="en-US" altLang="en-US" sz="2800" dirty="0" smtClean="0">
                <a:solidFill>
                  <a:srgbClr val="00FF00"/>
                </a:solidFill>
              </a:rPr>
              <a:t> </a:t>
            </a:r>
            <a:r>
              <a:rPr lang="en-US" altLang="en-US" sz="2800" dirty="0" smtClean="0">
                <a:solidFill>
                  <a:srgbClr val="000099"/>
                </a:solidFill>
              </a:rPr>
              <a:t>hypotheses can be tested</a:t>
            </a:r>
            <a:r>
              <a:rPr lang="en-US" altLang="en-US" sz="2800" dirty="0" smtClean="0"/>
              <a:t> by applying certain </a:t>
            </a:r>
            <a:r>
              <a:rPr lang="en-US" altLang="en-US" sz="2800" b="1" dirty="0" smtClean="0"/>
              <a:t>statistical tests</a:t>
            </a:r>
            <a:r>
              <a:rPr lang="en-US" altLang="en-US" sz="2800" dirty="0" smtClean="0"/>
              <a:t> to </a:t>
            </a:r>
            <a:r>
              <a:rPr lang="en-US" altLang="en-US" sz="2800" b="1" dirty="0" smtClean="0"/>
              <a:t>the data</a:t>
            </a:r>
            <a:r>
              <a:rPr lang="en-US" altLang="en-US" sz="2800" dirty="0" smtClean="0"/>
              <a:t> collected for the purpose.</a:t>
            </a:r>
          </a:p>
          <a:p>
            <a:pPr algn="l" rtl="0" eaLnBrk="1" hangingPunct="1">
              <a:lnSpc>
                <a:spcPct val="90000"/>
              </a:lnSpc>
            </a:pPr>
            <a:r>
              <a:rPr lang="en-US" altLang="en-US" sz="2800" b="1" dirty="0" smtClean="0">
                <a:solidFill>
                  <a:srgbClr val="000066"/>
                </a:solidFill>
              </a:rPr>
              <a:t>Scientific research</a:t>
            </a:r>
            <a:r>
              <a:rPr lang="en-US" altLang="en-US" sz="2800" dirty="0" smtClean="0">
                <a:solidFill>
                  <a:srgbClr val="000066"/>
                </a:solidFill>
              </a:rPr>
              <a:t> lends itself to </a:t>
            </a:r>
            <a:r>
              <a:rPr lang="en-US" altLang="en-US" sz="2800" b="1" u="sng" dirty="0" smtClean="0">
                <a:solidFill>
                  <a:srgbClr val="000066"/>
                </a:solidFill>
              </a:rPr>
              <a:t>testing the hypotheses</a:t>
            </a:r>
            <a:r>
              <a:rPr lang="en-US" altLang="en-US" sz="2800" dirty="0" smtClean="0">
                <a:solidFill>
                  <a:srgbClr val="000066"/>
                </a:solidFill>
              </a:rPr>
              <a:t> to see whether or not the data support the hypotheses that are developed</a:t>
            </a:r>
            <a:r>
              <a:rPr lang="en-US" altLang="en-US" sz="2800" dirty="0" smtClean="0">
                <a:solidFill>
                  <a:srgbClr val="800000"/>
                </a:solidFill>
              </a:rPr>
              <a:t>.</a:t>
            </a:r>
          </a:p>
        </p:txBody>
      </p:sp>
    </p:spTree>
    <p:extLst>
      <p:ext uri="{BB962C8B-B14F-4D97-AF65-F5344CB8AC3E}">
        <p14:creationId xmlns:p14="http://schemas.microsoft.com/office/powerpoint/2010/main" val="131622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sz="4000" dirty="0">
                <a:solidFill>
                  <a:schemeClr val="accent1"/>
                </a:solidFill>
              </a:rPr>
              <a:t>O</a:t>
            </a:r>
            <a:r>
              <a:rPr lang="en-US" altLang="en-US" sz="4000" dirty="0" smtClean="0">
                <a:solidFill>
                  <a:schemeClr val="accent1"/>
                </a:solidFill>
              </a:rPr>
              <a:t>bjectivity</a:t>
            </a:r>
            <a:endParaRPr lang="en-US" altLang="en-US" sz="4000" dirty="0">
              <a:solidFill>
                <a:schemeClr val="accent1"/>
              </a:solidFill>
            </a:endParaRPr>
          </a:p>
        </p:txBody>
      </p:sp>
      <p:sp>
        <p:nvSpPr>
          <p:cNvPr id="21508" name="Rectangle 3"/>
          <p:cNvSpPr>
            <a:spLocks noGrp="1" noChangeArrowheads="1"/>
          </p:cNvSpPr>
          <p:nvPr>
            <p:ph type="body" idx="1"/>
          </p:nvPr>
        </p:nvSpPr>
        <p:spPr/>
        <p:txBody>
          <a:bodyPr/>
          <a:lstStyle/>
          <a:p>
            <a:pPr algn="l" rtl="0" eaLnBrk="1" hangingPunct="1"/>
            <a:r>
              <a:rPr lang="en-US" altLang="en-US" sz="2800" dirty="0" smtClean="0"/>
              <a:t>The </a:t>
            </a:r>
            <a:r>
              <a:rPr lang="en-US" altLang="en-US" sz="2800" b="1" dirty="0" smtClean="0"/>
              <a:t>conclusions</a:t>
            </a:r>
            <a:r>
              <a:rPr lang="en-US" altLang="en-US" sz="2800" dirty="0" smtClean="0"/>
              <a:t> drawn through the interpretation of the results of data analysis </a:t>
            </a:r>
            <a:r>
              <a:rPr lang="en-US" altLang="en-US" sz="2800" b="1" dirty="0" smtClean="0"/>
              <a:t>should be objective</a:t>
            </a:r>
            <a:r>
              <a:rPr lang="en-US" altLang="en-US" sz="2800" dirty="0" smtClean="0"/>
              <a:t>.</a:t>
            </a:r>
          </a:p>
          <a:p>
            <a:pPr algn="l" rtl="0" eaLnBrk="1" hangingPunct="1"/>
            <a:r>
              <a:rPr lang="en-US" altLang="en-US" sz="2800" dirty="0" smtClean="0"/>
              <a:t>The </a:t>
            </a:r>
            <a:r>
              <a:rPr lang="en-US" altLang="en-US" sz="2800" b="1" dirty="0" smtClean="0"/>
              <a:t>conclusions should be based on </a:t>
            </a:r>
            <a:r>
              <a:rPr lang="en-US" altLang="en-US" sz="2800" dirty="0" smtClean="0"/>
              <a:t>the findings derived from actual data, and </a:t>
            </a:r>
            <a:r>
              <a:rPr lang="en-US" altLang="en-US" sz="2800" b="1" dirty="0" smtClean="0"/>
              <a:t>not on our own subjective or emotional values.</a:t>
            </a:r>
          </a:p>
          <a:p>
            <a:pPr algn="l" rtl="0" eaLnBrk="1" hangingPunct="1"/>
            <a:r>
              <a:rPr lang="en-US" altLang="en-US" sz="2800" dirty="0" smtClean="0">
                <a:solidFill>
                  <a:srgbClr val="000066"/>
                </a:solidFill>
              </a:rPr>
              <a:t>The more </a:t>
            </a:r>
            <a:r>
              <a:rPr lang="en-US" altLang="en-US" sz="2800" b="1" dirty="0" smtClean="0">
                <a:solidFill>
                  <a:srgbClr val="000066"/>
                </a:solidFill>
              </a:rPr>
              <a:t>objective</a:t>
            </a:r>
            <a:r>
              <a:rPr lang="en-US" altLang="en-US" sz="2800" dirty="0" smtClean="0">
                <a:solidFill>
                  <a:srgbClr val="000066"/>
                </a:solidFill>
              </a:rPr>
              <a:t> the interpretation of the data, the </a:t>
            </a:r>
            <a:r>
              <a:rPr lang="en-US" altLang="en-US" sz="2800" b="1" dirty="0" smtClean="0">
                <a:solidFill>
                  <a:srgbClr val="000066"/>
                </a:solidFill>
              </a:rPr>
              <a:t>more scientific </a:t>
            </a:r>
            <a:r>
              <a:rPr lang="en-US" altLang="en-US" sz="2800" dirty="0" smtClean="0">
                <a:solidFill>
                  <a:srgbClr val="000066"/>
                </a:solidFill>
              </a:rPr>
              <a:t>the research investigation becomes.</a:t>
            </a:r>
          </a:p>
        </p:txBody>
      </p:sp>
    </p:spTree>
    <p:extLst>
      <p:ext uri="{BB962C8B-B14F-4D97-AF65-F5344CB8AC3E}">
        <p14:creationId xmlns:p14="http://schemas.microsoft.com/office/powerpoint/2010/main" val="797590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sz="4000" dirty="0">
                <a:solidFill>
                  <a:schemeClr val="accent1"/>
                </a:solidFill>
              </a:rPr>
              <a:t>Objectivity</a:t>
            </a:r>
          </a:p>
        </p:txBody>
      </p:sp>
      <p:sp>
        <p:nvSpPr>
          <p:cNvPr id="21508" name="Rectangle 3"/>
          <p:cNvSpPr>
            <a:spLocks noGrp="1" noChangeArrowheads="1"/>
          </p:cNvSpPr>
          <p:nvPr>
            <p:ph type="body" idx="1"/>
          </p:nvPr>
        </p:nvSpPr>
        <p:spPr/>
        <p:txBody>
          <a:bodyPr>
            <a:normAutofit/>
          </a:bodyPr>
          <a:lstStyle/>
          <a:p>
            <a:pPr>
              <a:lnSpc>
                <a:spcPct val="80000"/>
              </a:lnSpc>
              <a:defRPr/>
            </a:pPr>
            <a:r>
              <a:rPr lang="en-US" dirty="0"/>
              <a:t>Example: If we </a:t>
            </a:r>
            <a:r>
              <a:rPr lang="en-US" dirty="0" smtClean="0"/>
              <a:t>have </a:t>
            </a:r>
            <a:r>
              <a:rPr lang="en-US" dirty="0"/>
              <a:t>a hypothesis that stated that </a:t>
            </a:r>
            <a:r>
              <a:rPr lang="en-US" b="1" dirty="0"/>
              <a:t>greater participation in decision making will increase organizational </a:t>
            </a:r>
            <a:r>
              <a:rPr lang="en-US" b="1" dirty="0" smtClean="0"/>
              <a:t>commitment</a:t>
            </a:r>
            <a:r>
              <a:rPr lang="en-US" dirty="0" smtClean="0"/>
              <a:t>.</a:t>
            </a:r>
          </a:p>
          <a:p>
            <a:pPr>
              <a:lnSpc>
                <a:spcPct val="80000"/>
              </a:lnSpc>
              <a:defRPr/>
            </a:pPr>
            <a:r>
              <a:rPr lang="en-US" dirty="0" smtClean="0"/>
              <a:t>However, this </a:t>
            </a:r>
            <a:r>
              <a:rPr lang="en-US" dirty="0"/>
              <a:t>was </a:t>
            </a:r>
            <a:r>
              <a:rPr lang="en-US" b="1" dirty="0"/>
              <a:t>not supported </a:t>
            </a:r>
            <a:r>
              <a:rPr lang="en-US" dirty="0"/>
              <a:t>by the results, it makes no sense if the researcher continues to argue that increased opportunities for employee participation would still help!</a:t>
            </a:r>
          </a:p>
        </p:txBody>
      </p:sp>
    </p:spTree>
    <p:extLst>
      <p:ext uri="{BB962C8B-B14F-4D97-AF65-F5344CB8AC3E}">
        <p14:creationId xmlns:p14="http://schemas.microsoft.com/office/powerpoint/2010/main" val="2795969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en-US" sz="4000" dirty="0" smtClean="0">
                <a:solidFill>
                  <a:schemeClr val="accent1"/>
                </a:solidFill>
              </a:rPr>
              <a:t>Replicability</a:t>
            </a:r>
            <a:endParaRPr lang="en-US" altLang="en-US" sz="4000" dirty="0">
              <a:solidFill>
                <a:schemeClr val="accent1"/>
              </a:solidFill>
            </a:endParaRPr>
          </a:p>
        </p:txBody>
      </p:sp>
      <p:sp>
        <p:nvSpPr>
          <p:cNvPr id="16388" name="Rectangle 3"/>
          <p:cNvSpPr>
            <a:spLocks noGrp="1" noChangeArrowheads="1"/>
          </p:cNvSpPr>
          <p:nvPr>
            <p:ph type="body" idx="1"/>
          </p:nvPr>
        </p:nvSpPr>
        <p:spPr>
          <a:xfrm>
            <a:off x="457200" y="1600204"/>
            <a:ext cx="8382000" cy="4525963"/>
          </a:xfrm>
        </p:spPr>
        <p:txBody>
          <a:bodyPr>
            <a:normAutofit fontScale="92500" lnSpcReduction="10000"/>
          </a:bodyPr>
          <a:lstStyle/>
          <a:p>
            <a:pPr algn="l" rtl="0" eaLnBrk="1" hangingPunct="1"/>
            <a:r>
              <a:rPr lang="en-US" altLang="en-US" dirty="0" smtClean="0"/>
              <a:t>The </a:t>
            </a:r>
            <a:r>
              <a:rPr lang="en-US" altLang="en-US" dirty="0" smtClean="0">
                <a:solidFill>
                  <a:srgbClr val="000066"/>
                </a:solidFill>
              </a:rPr>
              <a:t>results of the tests of hypotheses</a:t>
            </a:r>
            <a:r>
              <a:rPr lang="en-US" altLang="en-US" dirty="0" smtClean="0"/>
              <a:t>  should be </a:t>
            </a:r>
            <a:r>
              <a:rPr lang="en-US" altLang="en-US" b="1" dirty="0" smtClean="0">
                <a:solidFill>
                  <a:srgbClr val="000066"/>
                </a:solidFill>
              </a:rPr>
              <a:t>supported again and again</a:t>
            </a:r>
            <a:r>
              <a:rPr lang="en-US" altLang="en-US" dirty="0" smtClean="0"/>
              <a:t> when the same type of research is repeated in other similar circumstances.</a:t>
            </a:r>
          </a:p>
          <a:p>
            <a:pPr algn="l" rtl="0" eaLnBrk="1" hangingPunct="1"/>
            <a:r>
              <a:rPr lang="en-US" altLang="en-US" dirty="0" smtClean="0"/>
              <a:t>If the results are repeated, we will </a:t>
            </a:r>
            <a:r>
              <a:rPr lang="en-US" altLang="en-US" dirty="0" smtClean="0">
                <a:solidFill>
                  <a:srgbClr val="000099"/>
                </a:solidFill>
              </a:rPr>
              <a:t>gain confidence in the scientific nature of our research.</a:t>
            </a:r>
          </a:p>
          <a:p>
            <a:r>
              <a:rPr lang="en-US" dirty="0"/>
              <a:t>Replication demonstrates that our hypotheses have not </a:t>
            </a:r>
            <a:r>
              <a:rPr lang="en-US" dirty="0" smtClean="0"/>
              <a:t>been supported </a:t>
            </a:r>
            <a:r>
              <a:rPr lang="en-US" dirty="0"/>
              <a:t>merely by chance, but are reflective of the true state of affairs in the population</a:t>
            </a:r>
            <a:r>
              <a:rPr lang="en-US" dirty="0" smtClean="0"/>
              <a:t>.</a:t>
            </a:r>
            <a:endParaRPr lang="en-US" altLang="en-US" dirty="0" smtClean="0">
              <a:solidFill>
                <a:srgbClr val="000099"/>
              </a:solidFill>
            </a:endParaRPr>
          </a:p>
        </p:txBody>
      </p:sp>
    </p:spTree>
    <p:extLst>
      <p:ext uri="{BB962C8B-B14F-4D97-AF65-F5344CB8AC3E}">
        <p14:creationId xmlns:p14="http://schemas.microsoft.com/office/powerpoint/2010/main" val="1028515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685800" y="1295400"/>
            <a:ext cx="8001000" cy="4876799"/>
          </a:xfrm>
        </p:spPr>
        <p:txBody>
          <a:bodyPr>
            <a:normAutofit/>
          </a:bodyPr>
          <a:lstStyle/>
          <a:p>
            <a:pPr algn="l" eaLnBrk="1" hangingPunct="1">
              <a:lnSpc>
                <a:spcPct val="80000"/>
              </a:lnSpc>
              <a:buFont typeface="Wingdings" panose="05000000000000000000" pitchFamily="2" charset="2"/>
              <a:buNone/>
              <a:defRPr/>
            </a:pPr>
            <a:r>
              <a:rPr lang="en-US" sz="3600" b="1" dirty="0" smtClean="0"/>
              <a:t>	</a:t>
            </a:r>
            <a:r>
              <a:rPr lang="en-US" dirty="0" smtClean="0"/>
              <a:t>Example</a:t>
            </a:r>
            <a:r>
              <a:rPr lang="en-US" dirty="0"/>
              <a:t>:</a:t>
            </a:r>
          </a:p>
          <a:p>
            <a:pPr>
              <a:lnSpc>
                <a:spcPct val="80000"/>
              </a:lnSpc>
              <a:defRPr/>
            </a:pPr>
            <a:r>
              <a:rPr lang="en-US" sz="3000" dirty="0"/>
              <a:t>The study concludes that participation in decision making in manufacturing firms is one of the most important factors that influences the commitment, we will place more faith and credibility in these finding and apply in similar situations. </a:t>
            </a:r>
          </a:p>
          <a:p>
            <a:pPr>
              <a:lnSpc>
                <a:spcPct val="90000"/>
              </a:lnSpc>
              <a:defRPr/>
            </a:pPr>
            <a:r>
              <a:rPr lang="en-US" sz="3000" dirty="0"/>
              <a:t>Replication is made possible by a detailed description of the design details of the study, such as the </a:t>
            </a:r>
            <a:r>
              <a:rPr lang="en-US" sz="3000" dirty="0" smtClean="0"/>
              <a:t>sampling method </a:t>
            </a:r>
            <a:r>
              <a:rPr lang="en-US" sz="3000" dirty="0"/>
              <a:t>and the data collection methods that were used.</a:t>
            </a:r>
          </a:p>
        </p:txBody>
      </p:sp>
      <p:sp>
        <p:nvSpPr>
          <p:cNvPr id="38917" name="Rectangle 5"/>
          <p:cNvSpPr>
            <a:spLocks noGrp="1" noChangeArrowheads="1"/>
          </p:cNvSpPr>
          <p:nvPr>
            <p:ph type="title"/>
          </p:nvPr>
        </p:nvSpPr>
        <p:spPr>
          <a:xfrm>
            <a:off x="789781" y="304800"/>
            <a:ext cx="7793037" cy="838200"/>
          </a:xfrm>
        </p:spPr>
        <p:txBody>
          <a:bodyPr/>
          <a:lstStyle/>
          <a:p>
            <a:pPr eaLnBrk="1" hangingPunct="1">
              <a:defRPr/>
            </a:pPr>
            <a:r>
              <a:rPr lang="en-US" sz="4000" dirty="0" smtClean="0">
                <a:solidFill>
                  <a:schemeClr val="accent1"/>
                </a:solidFill>
              </a:rPr>
              <a:t>Replicability</a:t>
            </a:r>
            <a:endParaRPr lang="en-US" sz="4000" dirty="0">
              <a:solidFill>
                <a:schemeClr val="accent1"/>
              </a:solidFill>
            </a:endParaRPr>
          </a:p>
        </p:txBody>
      </p:sp>
    </p:spTree>
    <p:extLst>
      <p:ext uri="{BB962C8B-B14F-4D97-AF65-F5344CB8AC3E}">
        <p14:creationId xmlns:p14="http://schemas.microsoft.com/office/powerpoint/2010/main" val="783135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ltLang="en-US" sz="4000" dirty="0" smtClean="0">
                <a:solidFill>
                  <a:schemeClr val="accent1"/>
                </a:solidFill>
              </a:rPr>
              <a:t>Generalizability</a:t>
            </a:r>
            <a:endParaRPr lang="en-US" altLang="en-US" sz="4000" dirty="0">
              <a:solidFill>
                <a:schemeClr val="accent1"/>
              </a:solidFill>
            </a:endParaRPr>
          </a:p>
        </p:txBody>
      </p:sp>
      <p:sp>
        <p:nvSpPr>
          <p:cNvPr id="22532" name="Rectangle 3"/>
          <p:cNvSpPr>
            <a:spLocks noGrp="1" noChangeArrowheads="1"/>
          </p:cNvSpPr>
          <p:nvPr>
            <p:ph type="body" idx="1"/>
          </p:nvPr>
        </p:nvSpPr>
        <p:spPr/>
        <p:txBody>
          <a:bodyPr/>
          <a:lstStyle/>
          <a:p>
            <a:pPr algn="l" rtl="0" eaLnBrk="1" hangingPunct="1"/>
            <a:r>
              <a:rPr lang="en-US" altLang="en-US" dirty="0" smtClean="0"/>
              <a:t>Generalizability refers to the scope of applicability of the research findings in one organizational setting to other settings.</a:t>
            </a:r>
          </a:p>
          <a:p>
            <a:pPr algn="l" rtl="0" eaLnBrk="1" hangingPunct="1"/>
            <a:r>
              <a:rPr lang="en-US" altLang="en-US" dirty="0" smtClean="0">
                <a:solidFill>
                  <a:srgbClr val="000066"/>
                </a:solidFill>
              </a:rPr>
              <a:t>The </a:t>
            </a:r>
            <a:r>
              <a:rPr lang="en-US" altLang="en-US" b="1" dirty="0" smtClean="0">
                <a:solidFill>
                  <a:srgbClr val="000066"/>
                </a:solidFill>
              </a:rPr>
              <a:t>wider the range of applicability</a:t>
            </a:r>
            <a:r>
              <a:rPr lang="en-US" altLang="en-US" dirty="0" smtClean="0">
                <a:solidFill>
                  <a:srgbClr val="000066"/>
                </a:solidFill>
              </a:rPr>
              <a:t> of the solutions generated by research, the more useful the research is to the users.</a:t>
            </a:r>
          </a:p>
        </p:txBody>
      </p:sp>
    </p:spTree>
    <p:extLst>
      <p:ext uri="{BB962C8B-B14F-4D97-AF65-F5344CB8AC3E}">
        <p14:creationId xmlns:p14="http://schemas.microsoft.com/office/powerpoint/2010/main" val="2955718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smtClean="0">
                <a:solidFill>
                  <a:schemeClr val="accent1"/>
                </a:solidFill>
              </a:rPr>
              <a:t>Generalizability</a:t>
            </a:r>
            <a:endParaRPr lang="en-US" sz="4000" dirty="0">
              <a:solidFill>
                <a:schemeClr val="accent1"/>
              </a:solidFill>
            </a:endParaRPr>
          </a:p>
        </p:txBody>
      </p:sp>
      <p:sp>
        <p:nvSpPr>
          <p:cNvPr id="3" name="Content Placeholder 2"/>
          <p:cNvSpPr>
            <a:spLocks noGrp="1"/>
          </p:cNvSpPr>
          <p:nvPr>
            <p:ph idx="1"/>
          </p:nvPr>
        </p:nvSpPr>
        <p:spPr>
          <a:xfrm>
            <a:off x="292224" y="1417638"/>
            <a:ext cx="8559552" cy="4114800"/>
          </a:xfrm>
        </p:spPr>
        <p:txBody>
          <a:bodyPr/>
          <a:lstStyle/>
          <a:p>
            <a:pPr algn="l" rtl="0"/>
            <a:r>
              <a:rPr lang="en-US" sz="2800" dirty="0"/>
              <a:t>Example: If a researcher’s findings that participation in decision making enhances organizational commitment are found to be true in a variety of </a:t>
            </a:r>
            <a:r>
              <a:rPr lang="en-US" sz="2800" b="1" dirty="0"/>
              <a:t>manufacturing</a:t>
            </a:r>
            <a:r>
              <a:rPr lang="en-US" sz="2800" dirty="0"/>
              <a:t>, </a:t>
            </a:r>
            <a:r>
              <a:rPr lang="en-US" sz="2800" b="1" dirty="0"/>
              <a:t>industrial</a:t>
            </a:r>
            <a:r>
              <a:rPr lang="en-US" sz="2800" dirty="0"/>
              <a:t> and </a:t>
            </a:r>
            <a:r>
              <a:rPr lang="en-US" sz="2800" b="1" dirty="0"/>
              <a:t>service</a:t>
            </a:r>
            <a:r>
              <a:rPr lang="en-US" sz="2800" dirty="0"/>
              <a:t> organizations, and </a:t>
            </a:r>
            <a:r>
              <a:rPr lang="en-US" sz="2800" b="1" dirty="0"/>
              <a:t>not merely in the particular organization</a:t>
            </a:r>
            <a:r>
              <a:rPr lang="en-US" sz="2800" dirty="0"/>
              <a:t> studied by the researcher, then the generalizability of the findings to other organizational settings in enhanced. </a:t>
            </a:r>
            <a:endParaRPr lang="en-US" sz="2800" dirty="0" smtClean="0"/>
          </a:p>
          <a:p>
            <a:pPr algn="l" rtl="0"/>
            <a:r>
              <a:rPr lang="en-US" sz="2800" dirty="0" smtClean="0"/>
              <a:t>The </a:t>
            </a:r>
            <a:r>
              <a:rPr lang="en-US" sz="2800" dirty="0"/>
              <a:t>more generalizable the research, the greater its usefulness and value.</a:t>
            </a:r>
          </a:p>
          <a:p>
            <a:pPr algn="l" rtl="0"/>
            <a:endParaRPr lang="en-US" dirty="0"/>
          </a:p>
        </p:txBody>
      </p:sp>
    </p:spTree>
    <p:extLst>
      <p:ext uri="{BB962C8B-B14F-4D97-AF65-F5344CB8AC3E}">
        <p14:creationId xmlns:p14="http://schemas.microsoft.com/office/powerpoint/2010/main" val="657843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77024"/>
            <a:ext cx="6858000" cy="144425"/>
          </a:xfrm>
        </p:spPr>
        <p:txBody>
          <a:bodyPr>
            <a:normAutofit fontScale="90000"/>
          </a:bodyPr>
          <a:lstStyle/>
          <a:p>
            <a:pPr algn="ctr">
              <a:defRPr/>
            </a:pPr>
            <a:r>
              <a:rPr lang="en-US" dirty="0" smtClean="0"/>
              <a:t>	</a:t>
            </a:r>
            <a:r>
              <a:rPr lang="en-US" sz="4399" dirty="0">
                <a:effectLst>
                  <a:outerShdw blurRad="38100" dist="38100" dir="2700000" algn="tl">
                    <a:srgbClr val="000000">
                      <a:alpha val="43137"/>
                    </a:srgbClr>
                  </a:outerShdw>
                </a:effectLst>
                <a:cs typeface="AL-Mateen" pitchFamily="2" charset="-78"/>
              </a:rPr>
              <a:t>ASK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8319387"/>
              </p:ext>
            </p:extLst>
          </p:nvPr>
        </p:nvGraphicFramePr>
        <p:xfrm>
          <a:off x="0" y="762001"/>
          <a:ext cx="9144000" cy="633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ne Callout 1 2"/>
          <p:cNvSpPr/>
          <p:nvPr/>
        </p:nvSpPr>
        <p:spPr>
          <a:xfrm>
            <a:off x="6687100" y="1143000"/>
            <a:ext cx="2115101" cy="13716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US" sz="2400" dirty="0" smtClean="0">
                <a:solidFill>
                  <a:srgbClr val="FFFFFF"/>
                </a:solidFill>
              </a:rPr>
              <a:t>What do we like and/or dislike</a:t>
            </a:r>
            <a:endParaRPr lang="en-US" sz="2400" dirty="0">
              <a:solidFill>
                <a:srgbClr val="FFFFFF"/>
              </a:solidFill>
            </a:endParaRPr>
          </a:p>
        </p:txBody>
      </p:sp>
    </p:spTree>
    <p:extLst>
      <p:ext uri="{BB962C8B-B14F-4D97-AF65-F5344CB8AC3E}">
        <p14:creationId xmlns:p14="http://schemas.microsoft.com/office/powerpoint/2010/main" val="75682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sz="4000" dirty="0" smtClean="0">
                <a:solidFill>
                  <a:schemeClr val="accent1"/>
                </a:solidFill>
              </a:rPr>
              <a:t>Parsimony</a:t>
            </a:r>
            <a:endParaRPr lang="en-US" altLang="en-US" sz="4000" dirty="0">
              <a:solidFill>
                <a:schemeClr val="accent1"/>
              </a:solidFill>
            </a:endParaRPr>
          </a:p>
        </p:txBody>
      </p:sp>
      <p:sp>
        <p:nvSpPr>
          <p:cNvPr id="23556" name="Rectangle 3"/>
          <p:cNvSpPr>
            <a:spLocks noGrp="1" noChangeArrowheads="1"/>
          </p:cNvSpPr>
          <p:nvPr>
            <p:ph type="body" idx="1"/>
          </p:nvPr>
        </p:nvSpPr>
        <p:spPr/>
        <p:txBody>
          <a:bodyPr/>
          <a:lstStyle/>
          <a:p>
            <a:pPr algn="l" rtl="0" eaLnBrk="1" hangingPunct="1"/>
            <a:r>
              <a:rPr lang="en-US" altLang="en-US" sz="2800" dirty="0" smtClean="0"/>
              <a:t>Parsimony  refers to </a:t>
            </a:r>
            <a:r>
              <a:rPr lang="en-US" altLang="en-US" sz="2800" dirty="0" smtClean="0">
                <a:solidFill>
                  <a:srgbClr val="FF0000"/>
                </a:solidFill>
              </a:rPr>
              <a:t>simplicity in explaining the phenomena</a:t>
            </a:r>
            <a:r>
              <a:rPr lang="en-US" altLang="en-US" sz="2800" dirty="0" smtClean="0"/>
              <a:t> or problems that occur, and in generating solutions for the problems.</a:t>
            </a:r>
          </a:p>
          <a:p>
            <a:pPr algn="l" rtl="0" eaLnBrk="1" hangingPunct="1"/>
            <a:r>
              <a:rPr lang="en-US" altLang="en-US" sz="2800" dirty="0" smtClean="0">
                <a:solidFill>
                  <a:srgbClr val="000099"/>
                </a:solidFill>
              </a:rPr>
              <a:t>Economy in research models</a:t>
            </a:r>
            <a:r>
              <a:rPr lang="en-US" altLang="en-US" sz="2800" dirty="0" smtClean="0"/>
              <a:t> is achieved when  we can </a:t>
            </a:r>
            <a:r>
              <a:rPr lang="en-US" altLang="en-US" sz="2800" dirty="0" smtClean="0">
                <a:solidFill>
                  <a:srgbClr val="000099"/>
                </a:solidFill>
              </a:rPr>
              <a:t>build into our research framework a </a:t>
            </a:r>
            <a:r>
              <a:rPr lang="en-US" altLang="en-US" sz="2800" b="1" dirty="0" smtClean="0">
                <a:solidFill>
                  <a:srgbClr val="000099"/>
                </a:solidFill>
              </a:rPr>
              <a:t>lesser number of variables</a:t>
            </a:r>
            <a:r>
              <a:rPr lang="en-US" altLang="en-US" sz="2800" b="1" dirty="0" smtClean="0"/>
              <a:t> </a:t>
            </a:r>
            <a:r>
              <a:rPr lang="en-US" altLang="en-US" sz="2800" dirty="0" smtClean="0"/>
              <a:t>that would explain the variance far more efficiently than a complex set of variables that would only marginally add to the variance explained.</a:t>
            </a:r>
          </a:p>
        </p:txBody>
      </p:sp>
    </p:spTree>
    <p:extLst>
      <p:ext uri="{BB962C8B-B14F-4D97-AF65-F5344CB8AC3E}">
        <p14:creationId xmlns:p14="http://schemas.microsoft.com/office/powerpoint/2010/main" val="2888718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en-US" sz="4000" dirty="0">
                <a:solidFill>
                  <a:schemeClr val="accent1"/>
                </a:solidFill>
              </a:rPr>
              <a:t>Parsimony</a:t>
            </a:r>
          </a:p>
        </p:txBody>
      </p:sp>
      <p:sp>
        <p:nvSpPr>
          <p:cNvPr id="24580" name="Rectangle 3"/>
          <p:cNvSpPr>
            <a:spLocks noGrp="1" noChangeArrowheads="1"/>
          </p:cNvSpPr>
          <p:nvPr>
            <p:ph type="body" idx="1"/>
          </p:nvPr>
        </p:nvSpPr>
        <p:spPr/>
        <p:txBody>
          <a:bodyPr/>
          <a:lstStyle/>
          <a:p>
            <a:pPr algn="l" rtl="0" eaLnBrk="1" hangingPunct="1">
              <a:lnSpc>
                <a:spcPct val="90000"/>
              </a:lnSpc>
            </a:pPr>
            <a:r>
              <a:rPr lang="en-US" altLang="en-US" dirty="0" smtClean="0"/>
              <a:t>Parsimony can be introduced with a good understanding of the problem and the important factors that influence it.</a:t>
            </a:r>
          </a:p>
          <a:p>
            <a:pPr algn="l" rtl="0" eaLnBrk="1" hangingPunct="1">
              <a:lnSpc>
                <a:spcPct val="90000"/>
              </a:lnSpc>
            </a:pPr>
            <a:r>
              <a:rPr lang="en-US" altLang="en-US" dirty="0" smtClean="0"/>
              <a:t>A </a:t>
            </a:r>
            <a:r>
              <a:rPr lang="en-US" altLang="en-US" b="1" dirty="0" smtClean="0">
                <a:solidFill>
                  <a:srgbClr val="000099"/>
                </a:solidFill>
              </a:rPr>
              <a:t>good conceptual or theoretical model</a:t>
            </a:r>
            <a:r>
              <a:rPr lang="en-US" altLang="en-US" dirty="0" smtClean="0"/>
              <a:t> can be realized through </a:t>
            </a:r>
            <a:r>
              <a:rPr lang="en-US" altLang="en-US" b="1" dirty="0" smtClean="0">
                <a:solidFill>
                  <a:srgbClr val="000099"/>
                </a:solidFill>
              </a:rPr>
              <a:t>interviews</a:t>
            </a:r>
            <a:r>
              <a:rPr lang="en-US" altLang="en-US" dirty="0" smtClean="0">
                <a:solidFill>
                  <a:srgbClr val="000099"/>
                </a:solidFill>
              </a:rPr>
              <a:t> with the concerned people</a:t>
            </a:r>
            <a:r>
              <a:rPr lang="en-US" altLang="en-US" dirty="0" smtClean="0"/>
              <a:t>, and a thorough </a:t>
            </a:r>
            <a:r>
              <a:rPr lang="en-US" altLang="en-US" b="1" dirty="0" smtClean="0">
                <a:solidFill>
                  <a:srgbClr val="000099"/>
                </a:solidFill>
              </a:rPr>
              <a:t>literature review</a:t>
            </a:r>
            <a:r>
              <a:rPr lang="en-US" altLang="en-US" dirty="0" smtClean="0"/>
              <a:t> of the previous research work in the particular problem area.</a:t>
            </a:r>
          </a:p>
        </p:txBody>
      </p:sp>
    </p:spTree>
    <p:extLst>
      <p:ext uri="{BB962C8B-B14F-4D97-AF65-F5344CB8AC3E}">
        <p14:creationId xmlns:p14="http://schemas.microsoft.com/office/powerpoint/2010/main" val="309153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half" idx="1"/>
          </p:nvPr>
        </p:nvSpPr>
        <p:spPr>
          <a:xfrm>
            <a:off x="381000" y="1676400"/>
            <a:ext cx="8305800" cy="4876800"/>
          </a:xfrm>
        </p:spPr>
        <p:txBody>
          <a:bodyPr>
            <a:normAutofit/>
          </a:bodyPr>
          <a:lstStyle/>
          <a:p>
            <a:pPr eaLnBrk="1" hangingPunct="1">
              <a:lnSpc>
                <a:spcPct val="80000"/>
              </a:lnSpc>
              <a:defRPr/>
            </a:pPr>
            <a:r>
              <a:rPr lang="en-US" dirty="0" smtClean="0"/>
              <a:t>For </a:t>
            </a:r>
            <a:r>
              <a:rPr lang="en-US" dirty="0"/>
              <a:t>instance, if 2-3 specific variables in the work situation are identified, which when changed would raise the organizational commitment of the employees by 45%, that would be more useful </a:t>
            </a:r>
            <a:r>
              <a:rPr lang="en-US" dirty="0" smtClean="0"/>
              <a:t>and </a:t>
            </a:r>
            <a:r>
              <a:rPr lang="en-US" dirty="0"/>
              <a:t>valuable to the manager than if it were recommended that he should change 10 different variables to increase organizational commitment by 48%.       </a:t>
            </a:r>
          </a:p>
        </p:txBody>
      </p:sp>
      <p:sp>
        <p:nvSpPr>
          <p:cNvPr id="14" name="Rectangle 2"/>
          <p:cNvSpPr>
            <a:spLocks noGrp="1" noChangeArrowheads="1"/>
          </p:cNvSpPr>
          <p:nvPr>
            <p:ph type="title"/>
          </p:nvPr>
        </p:nvSpPr>
        <p:spPr>
          <a:xfrm>
            <a:off x="457200" y="274638"/>
            <a:ext cx="8229600" cy="1143000"/>
          </a:xfrm>
        </p:spPr>
        <p:txBody>
          <a:bodyPr/>
          <a:lstStyle/>
          <a:p>
            <a:pPr eaLnBrk="1" hangingPunct="1"/>
            <a:r>
              <a:rPr lang="en-US" altLang="en-US" sz="4000" dirty="0">
                <a:solidFill>
                  <a:schemeClr val="accent1"/>
                </a:solidFill>
              </a:rPr>
              <a:t>Parsimony</a:t>
            </a:r>
          </a:p>
        </p:txBody>
      </p:sp>
    </p:spTree>
    <p:extLst>
      <p:ext uri="{BB962C8B-B14F-4D97-AF65-F5344CB8AC3E}">
        <p14:creationId xmlns:p14="http://schemas.microsoft.com/office/powerpoint/2010/main" val="923377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4000" dirty="0" smtClean="0">
                <a:solidFill>
                  <a:schemeClr val="accent1"/>
                </a:solidFill>
              </a:rPr>
              <a:t>Precision </a:t>
            </a:r>
            <a:r>
              <a:rPr lang="en-US" altLang="en-US" sz="4000" dirty="0">
                <a:solidFill>
                  <a:schemeClr val="accent1"/>
                </a:solidFill>
              </a:rPr>
              <a:t>and Confidence</a:t>
            </a:r>
            <a:endParaRPr lang="ar-JO" altLang="en-US" sz="4000" dirty="0">
              <a:solidFill>
                <a:schemeClr val="accent1"/>
              </a:solidFill>
            </a:endParaRPr>
          </a:p>
        </p:txBody>
      </p:sp>
      <p:sp>
        <p:nvSpPr>
          <p:cNvPr id="17411" name="Content Placeholder 2"/>
          <p:cNvSpPr>
            <a:spLocks noGrp="1"/>
          </p:cNvSpPr>
          <p:nvPr>
            <p:ph idx="1"/>
          </p:nvPr>
        </p:nvSpPr>
        <p:spPr/>
        <p:txBody>
          <a:bodyPr>
            <a:normAutofit lnSpcReduction="10000"/>
          </a:bodyPr>
          <a:lstStyle/>
          <a:p>
            <a:pPr algn="l" rtl="0" eaLnBrk="1" hangingPunct="1"/>
            <a:r>
              <a:rPr lang="en-US" altLang="en-US" b="1" dirty="0" smtClean="0"/>
              <a:t>Precision</a:t>
            </a:r>
            <a:r>
              <a:rPr lang="en-US" altLang="en-US" dirty="0" smtClean="0"/>
              <a:t> refers to the </a:t>
            </a:r>
            <a:r>
              <a:rPr lang="en-US" altLang="en-US" b="1" dirty="0" smtClean="0"/>
              <a:t>closeness of the findings to reality</a:t>
            </a:r>
            <a:r>
              <a:rPr lang="en-US" altLang="en-US" dirty="0" smtClean="0"/>
              <a:t> </a:t>
            </a:r>
            <a:r>
              <a:rPr lang="en-US" altLang="en-US" b="1" dirty="0" smtClean="0">
                <a:solidFill>
                  <a:srgbClr val="FF0000"/>
                </a:solidFill>
              </a:rPr>
              <a:t>based on a sample</a:t>
            </a:r>
            <a:r>
              <a:rPr lang="en-US" altLang="en-US" dirty="0" smtClean="0"/>
              <a:t>.</a:t>
            </a:r>
          </a:p>
          <a:p>
            <a:pPr algn="l" rtl="0" eaLnBrk="1" hangingPunct="1"/>
            <a:r>
              <a:rPr lang="en-US" altLang="en-US" dirty="0" smtClean="0"/>
              <a:t>Precision reflects the </a:t>
            </a:r>
            <a:r>
              <a:rPr lang="en-US" altLang="en-US" b="1" dirty="0" smtClean="0">
                <a:solidFill>
                  <a:srgbClr val="FF0000"/>
                </a:solidFill>
              </a:rPr>
              <a:t>degree of accuracy </a:t>
            </a:r>
            <a:r>
              <a:rPr lang="en-US" altLang="en-US" dirty="0" smtClean="0"/>
              <a:t>of the results on the basis of the </a:t>
            </a:r>
            <a:r>
              <a:rPr lang="en-US" altLang="en-US" dirty="0" smtClean="0">
                <a:solidFill>
                  <a:srgbClr val="FF0000"/>
                </a:solidFill>
              </a:rPr>
              <a:t>sample</a:t>
            </a:r>
            <a:r>
              <a:rPr lang="en-US" altLang="en-US" dirty="0" smtClean="0"/>
              <a:t>, to what really exists in our world.</a:t>
            </a:r>
          </a:p>
          <a:p>
            <a:r>
              <a:rPr lang="en-US" altLang="en-US" dirty="0">
                <a:solidFill>
                  <a:srgbClr val="000066"/>
                </a:solidFill>
              </a:rPr>
              <a:t>We would like to design the research in a manner that ensures that </a:t>
            </a:r>
            <a:r>
              <a:rPr lang="en-US" altLang="en-US" b="1" dirty="0">
                <a:solidFill>
                  <a:srgbClr val="000066"/>
                </a:solidFill>
              </a:rPr>
              <a:t>our findings are as close to reality as possible</a:t>
            </a:r>
            <a:r>
              <a:rPr lang="en-US" altLang="en-US" dirty="0">
                <a:solidFill>
                  <a:srgbClr val="000066"/>
                </a:solidFill>
              </a:rPr>
              <a:t>, so that we can </a:t>
            </a:r>
            <a:r>
              <a:rPr lang="en-US" altLang="en-US" b="1" dirty="0">
                <a:solidFill>
                  <a:srgbClr val="000066"/>
                </a:solidFill>
              </a:rPr>
              <a:t>place reliance or confidence in the results</a:t>
            </a:r>
            <a:r>
              <a:rPr lang="en-US" altLang="en-US" b="1" dirty="0" smtClean="0">
                <a:solidFill>
                  <a:srgbClr val="000066"/>
                </a:solidFill>
              </a:rPr>
              <a:t>.</a:t>
            </a:r>
            <a:endParaRPr lang="en-US" altLang="en-US" dirty="0" smtClean="0"/>
          </a:p>
          <a:p>
            <a:pPr algn="l" rtl="0" eaLnBrk="1" hangingPunct="1"/>
            <a:endParaRPr lang="ar-JO" altLang="en-US" dirty="0" smtClean="0"/>
          </a:p>
        </p:txBody>
      </p:sp>
    </p:spTree>
    <p:extLst>
      <p:ext uri="{BB962C8B-B14F-4D97-AF65-F5344CB8AC3E}">
        <p14:creationId xmlns:p14="http://schemas.microsoft.com/office/powerpoint/2010/main" val="245200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a:bodyPr>
          <a:lstStyle/>
          <a:p>
            <a:pPr eaLnBrk="1" hangingPunct="1"/>
            <a:r>
              <a:rPr lang="en-US" altLang="en-US" sz="4000" dirty="0">
                <a:solidFill>
                  <a:schemeClr val="accent1"/>
                </a:solidFill>
              </a:rPr>
              <a:t>Precision and Confidence</a:t>
            </a:r>
          </a:p>
        </p:txBody>
      </p:sp>
      <p:sp>
        <p:nvSpPr>
          <p:cNvPr id="18436" name="Rectangle 3"/>
          <p:cNvSpPr>
            <a:spLocks noGrp="1" noChangeArrowheads="1"/>
          </p:cNvSpPr>
          <p:nvPr>
            <p:ph type="body" idx="1"/>
          </p:nvPr>
        </p:nvSpPr>
        <p:spPr/>
        <p:txBody>
          <a:bodyPr/>
          <a:lstStyle/>
          <a:p>
            <a:pPr marL="609600" indent="-609600" algn="l" rtl="0" eaLnBrk="1" hangingPunct="1">
              <a:lnSpc>
                <a:spcPct val="80000"/>
              </a:lnSpc>
            </a:pPr>
            <a:r>
              <a:rPr lang="en-US" altLang="en-US" sz="2800" dirty="0" smtClean="0"/>
              <a:t>In research, we are not able to draw </a:t>
            </a:r>
            <a:r>
              <a:rPr lang="en-US" altLang="en-US" sz="2800" dirty="0" smtClean="0">
                <a:latin typeface="Arial" panose="020B0604020202020204" pitchFamily="34" charset="0"/>
              </a:rPr>
              <a:t>“</a:t>
            </a:r>
            <a:r>
              <a:rPr lang="en-US" altLang="en-US" sz="2800" b="1" dirty="0" smtClean="0"/>
              <a:t>definitive</a:t>
            </a:r>
            <a:r>
              <a:rPr lang="en-US" altLang="en-US" sz="2800" dirty="0" smtClean="0">
                <a:latin typeface="Arial" panose="020B0604020202020204" pitchFamily="34" charset="0"/>
              </a:rPr>
              <a:t>”</a:t>
            </a:r>
            <a:r>
              <a:rPr lang="en-US" altLang="en-US" sz="2800" dirty="0" smtClean="0"/>
              <a:t> conclusions on the basis of the results of data analysis. The reasons are:</a:t>
            </a:r>
          </a:p>
          <a:p>
            <a:pPr marL="609600" indent="-609600" algn="l" rtl="0" eaLnBrk="1" hangingPunct="1">
              <a:lnSpc>
                <a:spcPct val="80000"/>
              </a:lnSpc>
              <a:buFont typeface="Wingdings" panose="05000000000000000000" pitchFamily="2" charset="2"/>
              <a:buAutoNum type="arabicPeriod"/>
            </a:pPr>
            <a:r>
              <a:rPr lang="en-US" altLang="en-US" sz="2800" dirty="0" smtClean="0"/>
              <a:t>We have to base our findings on a </a:t>
            </a:r>
            <a:r>
              <a:rPr lang="en-US" altLang="en-US" sz="2800" b="1" dirty="0" smtClean="0"/>
              <a:t>sample</a:t>
            </a:r>
            <a:r>
              <a:rPr lang="en-US" altLang="en-US" sz="2800" dirty="0" smtClean="0"/>
              <a:t> that we draw from the universe. The </a:t>
            </a:r>
            <a:r>
              <a:rPr lang="en-US" altLang="en-US" sz="2800" b="1" dirty="0" smtClean="0"/>
              <a:t>sample may not reflect the exact characteristics </a:t>
            </a:r>
            <a:r>
              <a:rPr lang="en-US" altLang="en-US" sz="2800" dirty="0" smtClean="0"/>
              <a:t>of the phenomenon we try to study.</a:t>
            </a:r>
          </a:p>
          <a:p>
            <a:pPr marL="609600" indent="-609600" algn="l" rtl="0" eaLnBrk="1" hangingPunct="1">
              <a:lnSpc>
                <a:spcPct val="80000"/>
              </a:lnSpc>
              <a:buFont typeface="Wingdings" panose="05000000000000000000" pitchFamily="2" charset="2"/>
              <a:buAutoNum type="arabicPeriod"/>
            </a:pPr>
            <a:r>
              <a:rPr lang="en-US" altLang="en-US" sz="2800" b="1" dirty="0" smtClean="0"/>
              <a:t>Measurement errors </a:t>
            </a:r>
            <a:r>
              <a:rPr lang="en-US" altLang="en-US" sz="2800" dirty="0" smtClean="0"/>
              <a:t>and other problems are bound to introduce an error in our findings.</a:t>
            </a:r>
          </a:p>
        </p:txBody>
      </p:sp>
    </p:spTree>
    <p:extLst>
      <p:ext uri="{BB962C8B-B14F-4D97-AF65-F5344CB8AC3E}">
        <p14:creationId xmlns:p14="http://schemas.microsoft.com/office/powerpoint/2010/main" val="1900941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1295400"/>
            <a:ext cx="8229600" cy="5105400"/>
          </a:xfrm>
        </p:spPr>
        <p:txBody>
          <a:bodyPr/>
          <a:lstStyle/>
          <a:p>
            <a:pPr eaLnBrk="1" hangingPunct="1">
              <a:lnSpc>
                <a:spcPct val="80000"/>
              </a:lnSpc>
              <a:buFont typeface="Wingdings" panose="05000000000000000000" pitchFamily="2" charset="2"/>
              <a:buNone/>
              <a:defRPr/>
            </a:pPr>
            <a:r>
              <a:rPr lang="en-US" b="1" dirty="0" smtClean="0"/>
              <a:t>Precision</a:t>
            </a:r>
          </a:p>
          <a:p>
            <a:pPr algn="l" rtl="0">
              <a:lnSpc>
                <a:spcPct val="90000"/>
              </a:lnSpc>
              <a:defRPr/>
            </a:pPr>
            <a:r>
              <a:rPr lang="en-US" dirty="0" smtClean="0"/>
              <a:t>Example</a:t>
            </a:r>
            <a:r>
              <a:rPr lang="en-US" dirty="0"/>
              <a:t>: If a </a:t>
            </a:r>
            <a:r>
              <a:rPr lang="en-US" dirty="0" smtClean="0"/>
              <a:t>researcher </a:t>
            </a:r>
            <a:r>
              <a:rPr lang="en-US" dirty="0"/>
              <a:t>estimated the </a:t>
            </a:r>
            <a:r>
              <a:rPr lang="en-US" dirty="0" smtClean="0"/>
              <a:t>average income of Country X people is </a:t>
            </a:r>
            <a:r>
              <a:rPr lang="en-US" dirty="0"/>
              <a:t>between </a:t>
            </a:r>
            <a:r>
              <a:rPr lang="en-US" dirty="0" smtClean="0"/>
              <a:t>8,000 </a:t>
            </a:r>
            <a:r>
              <a:rPr lang="en-US" dirty="0"/>
              <a:t>and </a:t>
            </a:r>
            <a:r>
              <a:rPr lang="en-US" dirty="0" smtClean="0"/>
              <a:t>12,000, </a:t>
            </a:r>
            <a:r>
              <a:rPr lang="en-US" dirty="0"/>
              <a:t>as against the actual of </a:t>
            </a:r>
            <a:r>
              <a:rPr lang="en-US" dirty="0" smtClean="0"/>
              <a:t>10,000. </a:t>
            </a:r>
          </a:p>
          <a:p>
            <a:pPr>
              <a:lnSpc>
                <a:spcPct val="90000"/>
              </a:lnSpc>
              <a:defRPr/>
            </a:pPr>
            <a:r>
              <a:rPr lang="en-US" dirty="0" smtClean="0"/>
              <a:t>The </a:t>
            </a:r>
            <a:r>
              <a:rPr lang="en-US" dirty="0"/>
              <a:t>precision of </a:t>
            </a:r>
            <a:r>
              <a:rPr lang="en-US" dirty="0" smtClean="0"/>
              <a:t>this </a:t>
            </a:r>
            <a:r>
              <a:rPr lang="en-US" dirty="0"/>
              <a:t>estimation </a:t>
            </a:r>
            <a:r>
              <a:rPr lang="en-US" dirty="0" smtClean="0"/>
              <a:t>is more favorable </a:t>
            </a:r>
            <a:r>
              <a:rPr lang="en-US" dirty="0"/>
              <a:t>than if he has indicated that the average income is somewhere between </a:t>
            </a:r>
            <a:r>
              <a:rPr lang="en-US" dirty="0" smtClean="0"/>
              <a:t>6,000 </a:t>
            </a:r>
            <a:r>
              <a:rPr lang="en-US" dirty="0"/>
              <a:t>and </a:t>
            </a:r>
            <a:r>
              <a:rPr lang="en-US" dirty="0" smtClean="0"/>
              <a:t>14,000.</a:t>
            </a:r>
            <a:endParaRPr lang="en-US" dirty="0"/>
          </a:p>
        </p:txBody>
      </p:sp>
      <p:sp>
        <p:nvSpPr>
          <p:cNvPr id="39940" name="Rectangle 4"/>
          <p:cNvSpPr>
            <a:spLocks noChangeArrowheads="1"/>
          </p:cNvSpPr>
          <p:nvPr/>
        </p:nvSpPr>
        <p:spPr bwMode="auto">
          <a:xfrm>
            <a:off x="609600" y="304800"/>
            <a:ext cx="8229600" cy="762000"/>
          </a:xfrm>
          <a:prstGeom prst="rect">
            <a:avLst/>
          </a:prstGeom>
          <a:noFill/>
          <a:ln w="9525">
            <a:noFill/>
            <a:miter lim="800000"/>
            <a:headEnd/>
            <a:tailEnd/>
          </a:ln>
          <a:effectLst/>
        </p:spPr>
        <p:txBody>
          <a:bodyPr/>
          <a:lstStyle/>
          <a:p>
            <a:pPr algn="ctr">
              <a:lnSpc>
                <a:spcPct val="90000"/>
              </a:lnSpc>
              <a:spcBef>
                <a:spcPct val="0"/>
              </a:spcBef>
              <a:buClr>
                <a:schemeClr val="hlink"/>
              </a:buClr>
              <a:buSzPct val="80000"/>
              <a:defRPr/>
            </a:pPr>
            <a:r>
              <a:rPr lang="en-US" sz="4000" dirty="0" smtClean="0">
                <a:solidFill>
                  <a:schemeClr val="accent1"/>
                </a:solidFill>
                <a:latin typeface="+mj-lt"/>
                <a:ea typeface="+mj-ea"/>
                <a:cs typeface="+mj-cs"/>
              </a:rPr>
              <a:t>Precision </a:t>
            </a:r>
            <a:r>
              <a:rPr lang="en-US" sz="4000" dirty="0">
                <a:solidFill>
                  <a:schemeClr val="accent1"/>
                </a:solidFill>
                <a:latin typeface="+mj-lt"/>
                <a:ea typeface="+mj-ea"/>
                <a:cs typeface="+mj-cs"/>
              </a:rPr>
              <a:t>and Confidence</a:t>
            </a:r>
          </a:p>
        </p:txBody>
      </p:sp>
    </p:spTree>
    <p:extLst>
      <p:ext uri="{BB962C8B-B14F-4D97-AF65-F5344CB8AC3E}">
        <p14:creationId xmlns:p14="http://schemas.microsoft.com/office/powerpoint/2010/main" val="144758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ormAutofit/>
          </a:bodyPr>
          <a:lstStyle/>
          <a:p>
            <a:r>
              <a:rPr lang="en-US" altLang="en-US" sz="4000" dirty="0">
                <a:solidFill>
                  <a:schemeClr val="accent1"/>
                </a:solidFill>
              </a:rPr>
              <a:t>Precision and Confidence</a:t>
            </a:r>
          </a:p>
        </p:txBody>
      </p:sp>
      <p:sp>
        <p:nvSpPr>
          <p:cNvPr id="20484" name="Rectangle 3"/>
          <p:cNvSpPr>
            <a:spLocks noGrp="1" noChangeArrowheads="1"/>
          </p:cNvSpPr>
          <p:nvPr>
            <p:ph type="body" idx="1"/>
          </p:nvPr>
        </p:nvSpPr>
        <p:spPr/>
        <p:txBody>
          <a:bodyPr/>
          <a:lstStyle/>
          <a:p>
            <a:pPr algn="l" rtl="0" eaLnBrk="1" hangingPunct="1">
              <a:lnSpc>
                <a:spcPct val="80000"/>
              </a:lnSpc>
            </a:pPr>
            <a:r>
              <a:rPr lang="en-US" altLang="en-US" sz="2800" b="1" dirty="0" smtClean="0"/>
              <a:t>Confidence</a:t>
            </a:r>
            <a:r>
              <a:rPr lang="en-US" altLang="en-US" sz="2800" dirty="0" smtClean="0"/>
              <a:t>  refers to the probability that our estimations are correct.</a:t>
            </a:r>
          </a:p>
          <a:p>
            <a:pPr algn="l" rtl="0" eaLnBrk="1" hangingPunct="1">
              <a:lnSpc>
                <a:spcPct val="80000"/>
              </a:lnSpc>
            </a:pPr>
            <a:r>
              <a:rPr lang="en-US" altLang="en-US" sz="2800" dirty="0" smtClean="0"/>
              <a:t>It is not enough to be precise, but it is also important that we can confidently claim that 95% of the time our results would be true and there is only a 5% chance of our being wrong. This is also known as </a:t>
            </a:r>
            <a:r>
              <a:rPr lang="en-US" altLang="en-US" sz="2800" b="1" dirty="0" smtClean="0"/>
              <a:t>confidence level</a:t>
            </a:r>
            <a:r>
              <a:rPr lang="en-US" altLang="en-US" sz="2800" dirty="0" smtClean="0"/>
              <a:t>.</a:t>
            </a:r>
            <a:endParaRPr lang="en-US" altLang="en-US" sz="2800" dirty="0"/>
          </a:p>
          <a:p>
            <a:pPr algn="l" rtl="0" eaLnBrk="1" hangingPunct="1">
              <a:lnSpc>
                <a:spcPct val="80000"/>
              </a:lnSpc>
            </a:pPr>
            <a:r>
              <a:rPr lang="en-US" altLang="en-US" sz="2800" dirty="0" smtClean="0">
                <a:solidFill>
                  <a:srgbClr val="000066"/>
                </a:solidFill>
              </a:rPr>
              <a:t>The greater the precision and confidence we aim at in our research, the more scientific is the investigation and the more useful are the results.</a:t>
            </a:r>
          </a:p>
        </p:txBody>
      </p:sp>
    </p:spTree>
    <p:extLst>
      <p:ext uri="{BB962C8B-B14F-4D97-AF65-F5344CB8AC3E}">
        <p14:creationId xmlns:p14="http://schemas.microsoft.com/office/powerpoint/2010/main" val="3745959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dirty="0">
                <a:solidFill>
                  <a:schemeClr val="accent1"/>
                </a:solidFill>
              </a:rPr>
              <a:t>Precision and Confidence</a:t>
            </a:r>
            <a:endParaRPr lang="en-US" altLang="en-US" dirty="0"/>
          </a:p>
        </p:txBody>
      </p:sp>
      <p:sp>
        <p:nvSpPr>
          <p:cNvPr id="22531" name="Rectangle 3"/>
          <p:cNvSpPr>
            <a:spLocks noGrp="1" noChangeArrowheads="1"/>
          </p:cNvSpPr>
          <p:nvPr>
            <p:ph type="body" idx="1"/>
          </p:nvPr>
        </p:nvSpPr>
        <p:spPr/>
        <p:txBody>
          <a:bodyPr/>
          <a:lstStyle/>
          <a:p>
            <a:pPr algn="l" rtl="0">
              <a:lnSpc>
                <a:spcPct val="90000"/>
              </a:lnSpc>
            </a:pPr>
            <a:r>
              <a:rPr lang="en-US" altLang="en-US" dirty="0"/>
              <a:t>Precision and confidence</a:t>
            </a:r>
            <a:endParaRPr lang="en-US" altLang="en-US" sz="2800" dirty="0"/>
          </a:p>
          <a:p>
            <a:pPr lvl="1" algn="l" rtl="0">
              <a:lnSpc>
                <a:spcPct val="90000"/>
              </a:lnSpc>
            </a:pPr>
            <a:r>
              <a:rPr lang="en-US" altLang="en-US" dirty="0" smtClean="0">
                <a:ea typeface="+mn-ea"/>
              </a:rPr>
              <a:t>In </a:t>
            </a:r>
            <a:r>
              <a:rPr lang="en-US" altLang="en-US" dirty="0">
                <a:ea typeface="+mn-ea"/>
              </a:rPr>
              <a:t>social research : 95% confidence level (implies there is only a 5% probability that the findings may not be correct) is accepted as conventional, usually referred as significance level of 0.05 (p = 0.05)</a:t>
            </a:r>
          </a:p>
          <a:p>
            <a:pPr lvl="2"/>
            <a:endParaRPr lang="en-US" altLang="en-US" dirty="0"/>
          </a:p>
          <a:p>
            <a:pPr lvl="2"/>
            <a:endParaRPr lang="en-US" altLang="en-US" dirty="0"/>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3932314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a:t>
            </a:r>
            <a:endParaRPr lang="en-US" dirty="0"/>
          </a:p>
        </p:txBody>
      </p:sp>
      <p:sp>
        <p:nvSpPr>
          <p:cNvPr id="3" name="Content Placeholder 2"/>
          <p:cNvSpPr>
            <a:spLocks noGrp="1"/>
          </p:cNvSpPr>
          <p:nvPr>
            <p:ph sz="half" idx="1"/>
          </p:nvPr>
        </p:nvSpPr>
        <p:spPr>
          <a:xfrm>
            <a:off x="457200" y="1600204"/>
            <a:ext cx="8001000" cy="4525963"/>
          </a:xfrm>
        </p:spPr>
        <p:txBody>
          <a:bodyPr/>
          <a:lstStyle/>
          <a:p>
            <a:r>
              <a:rPr lang="en-US" dirty="0" smtClean="0"/>
              <a:t>Group Revision</a:t>
            </a:r>
            <a:endParaRPr lang="en-US" dirty="0"/>
          </a:p>
          <a:p>
            <a:endParaRPr lang="en-US" dirty="0"/>
          </a:p>
        </p:txBody>
      </p:sp>
    </p:spTree>
    <p:extLst>
      <p:ext uri="{BB962C8B-B14F-4D97-AF65-F5344CB8AC3E}">
        <p14:creationId xmlns:p14="http://schemas.microsoft.com/office/powerpoint/2010/main" val="207138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77024"/>
            <a:ext cx="6858000" cy="144425"/>
          </a:xfrm>
        </p:spPr>
        <p:txBody>
          <a:bodyPr>
            <a:normAutofit fontScale="90000"/>
          </a:bodyPr>
          <a:lstStyle/>
          <a:p>
            <a:pPr algn="ctr">
              <a:defRPr/>
            </a:pPr>
            <a:r>
              <a:rPr lang="en-US" dirty="0" smtClean="0"/>
              <a:t>	</a:t>
            </a:r>
            <a:r>
              <a:rPr lang="en-US" sz="4399" dirty="0">
                <a:effectLst>
                  <a:outerShdw blurRad="38100" dist="38100" dir="2700000" algn="tl">
                    <a:srgbClr val="000000">
                      <a:alpha val="43137"/>
                    </a:srgbClr>
                  </a:outerShdw>
                </a:effectLst>
                <a:cs typeface="AL-Mateen" pitchFamily="2" charset="-78"/>
              </a:rPr>
              <a:t>ASK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1606623"/>
              </p:ext>
            </p:extLst>
          </p:nvPr>
        </p:nvGraphicFramePr>
        <p:xfrm>
          <a:off x="0" y="762001"/>
          <a:ext cx="9144000" cy="6338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ine Callout 2 2"/>
          <p:cNvSpPr/>
          <p:nvPr/>
        </p:nvSpPr>
        <p:spPr>
          <a:xfrm>
            <a:off x="6801430" y="4267200"/>
            <a:ext cx="2172266" cy="1371600"/>
          </a:xfrm>
          <a:prstGeom prst="borderCallout2">
            <a:avLst>
              <a:gd name="adj1" fmla="val 24632"/>
              <a:gd name="adj2" fmla="val -1831"/>
              <a:gd name="adj3" fmla="val 18750"/>
              <a:gd name="adj4" fmla="val -16667"/>
              <a:gd name="adj5" fmla="val 112500"/>
              <a:gd name="adj6" fmla="val -4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US" sz="2400" dirty="0" smtClean="0">
                <a:solidFill>
                  <a:srgbClr val="FFFFFF"/>
                </a:solidFill>
              </a:rPr>
              <a:t>Can we perform the job efficiently</a:t>
            </a:r>
            <a:endParaRPr lang="en-US" sz="2400" dirty="0">
              <a:solidFill>
                <a:srgbClr val="FFFFFF"/>
              </a:solidFill>
            </a:endParaRPr>
          </a:p>
        </p:txBody>
      </p:sp>
    </p:spTree>
    <p:extLst>
      <p:ext uri="{BB962C8B-B14F-4D97-AF65-F5344CB8AC3E}">
        <p14:creationId xmlns:p14="http://schemas.microsoft.com/office/powerpoint/2010/main" val="295050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042F048-0DAC-4786-BF9E-9DB4B90B872A}" type="slidenum">
              <a:rPr lang="en-GB" sz="1400">
                <a:solidFill>
                  <a:srgbClr val="0070C0"/>
                </a:solidFill>
                <a:latin typeface="Times New Roman" pitchFamily="18" charset="0"/>
              </a:rPr>
              <a:pPr algn="r" eaLnBrk="1" hangingPunct="1"/>
              <a:t>7</a:t>
            </a:fld>
            <a:endParaRPr lang="en-GB" sz="1400">
              <a:solidFill>
                <a:srgbClr val="0070C0"/>
              </a:solidFill>
              <a:latin typeface="Times New Roman" pitchFamily="18" charset="0"/>
            </a:endParaRPr>
          </a:p>
        </p:txBody>
      </p:sp>
      <p:sp>
        <p:nvSpPr>
          <p:cNvPr id="2" name="Rectangle 2"/>
          <p:cNvSpPr>
            <a:spLocks noGrp="1" noChangeArrowheads="1"/>
          </p:cNvSpPr>
          <p:nvPr>
            <p:ph type="ctrTitle" idx="4294967295"/>
          </p:nvPr>
        </p:nvSpPr>
        <p:spPr>
          <a:xfrm>
            <a:off x="642939" y="2286000"/>
            <a:ext cx="7772400" cy="1143000"/>
          </a:xfrm>
        </p:spPr>
        <p:txBody>
          <a:bodyPr/>
          <a:lstStyle/>
          <a:p>
            <a:pPr eaLnBrk="1" hangingPunct="1">
              <a:defRPr/>
            </a:pPr>
            <a:r>
              <a:rPr lang="en-US" b="1" dirty="0" smtClean="0">
                <a:solidFill>
                  <a:srgbClr val="FF0000"/>
                </a:solidFill>
              </a:rPr>
              <a:t>Chapter 1 </a:t>
            </a:r>
          </a:p>
        </p:txBody>
      </p:sp>
      <p:sp>
        <p:nvSpPr>
          <p:cNvPr id="15365" name="Rectangle 3"/>
          <p:cNvSpPr>
            <a:spLocks noGrp="1" noChangeAspect="1" noChangeArrowheads="1"/>
          </p:cNvSpPr>
          <p:nvPr>
            <p:ph type="subTitle" idx="4294967295"/>
          </p:nvPr>
        </p:nvSpPr>
        <p:spPr>
          <a:xfrm>
            <a:off x="1314450" y="3886200"/>
            <a:ext cx="6400800" cy="1752600"/>
          </a:xfrm>
        </p:spPr>
        <p:txBody>
          <a:bodyPr/>
          <a:lstStyle/>
          <a:p>
            <a:pPr marL="0" indent="0" algn="ctr" eaLnBrk="1" hangingPunct="1">
              <a:buFont typeface="Wingdings" pitchFamily="2" charset="2"/>
              <a:buNone/>
            </a:pPr>
            <a:r>
              <a:rPr lang="en-US" b="1" dirty="0" smtClean="0">
                <a:solidFill>
                  <a:schemeClr val="tx2"/>
                </a:solidFill>
              </a:rPr>
              <a:t>Introduction to Research</a:t>
            </a:r>
          </a:p>
        </p:txBody>
      </p:sp>
    </p:spTree>
    <p:extLst>
      <p:ext uri="{BB962C8B-B14F-4D97-AF65-F5344CB8AC3E}">
        <p14:creationId xmlns:p14="http://schemas.microsoft.com/office/powerpoint/2010/main" val="2578086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249" y="1046625"/>
            <a:ext cx="6235065" cy="471283"/>
          </a:xfrm>
          <a:prstGeom prst="rect">
            <a:avLst/>
          </a:prstGeom>
        </p:spPr>
        <p:txBody>
          <a:bodyPr vert="horz" wrap="square" lIns="0" tIns="9525" rIns="0" bIns="0" rtlCol="0" anchor="ctr">
            <a:spAutoFit/>
          </a:bodyPr>
          <a:lstStyle/>
          <a:p>
            <a:pPr marL="9525">
              <a:spcBef>
                <a:spcPts val="75"/>
              </a:spcBef>
              <a:tabLst>
                <a:tab pos="1977390" algn="l"/>
              </a:tabLst>
            </a:pPr>
            <a:r>
              <a:rPr sz="3000" b="1" dirty="0">
                <a:solidFill>
                  <a:schemeClr val="accent1">
                    <a:lumMod val="75000"/>
                  </a:schemeClr>
                </a:solidFill>
              </a:rPr>
              <a:t>PROBLEM</a:t>
            </a:r>
            <a:r>
              <a:rPr lang="en-US" sz="3000" b="1" dirty="0">
                <a:solidFill>
                  <a:schemeClr val="accent1">
                    <a:lumMod val="75000"/>
                  </a:schemeClr>
                </a:solidFill>
              </a:rPr>
              <a:t> </a:t>
            </a:r>
            <a:r>
              <a:rPr sz="3000" b="1" dirty="0">
                <a:solidFill>
                  <a:schemeClr val="accent1">
                    <a:lumMod val="75000"/>
                  </a:schemeClr>
                </a:solidFill>
              </a:rPr>
              <a:t>SOLVING </a:t>
            </a:r>
            <a:r>
              <a:rPr lang="en-US" sz="3000" b="1" dirty="0">
                <a:solidFill>
                  <a:schemeClr val="accent1">
                    <a:lumMod val="75000"/>
                  </a:schemeClr>
                </a:solidFill>
              </a:rPr>
              <a:t>PROCESS</a:t>
            </a:r>
            <a:endParaRPr sz="3000" b="1" dirty="0">
              <a:solidFill>
                <a:schemeClr val="accent1">
                  <a:lumMod val="75000"/>
                </a:schemeClr>
              </a:solidFill>
            </a:endParaRPr>
          </a:p>
        </p:txBody>
      </p:sp>
      <p:sp>
        <p:nvSpPr>
          <p:cNvPr id="3" name="object 3"/>
          <p:cNvSpPr txBox="1"/>
          <p:nvPr/>
        </p:nvSpPr>
        <p:spPr>
          <a:xfrm>
            <a:off x="3687688" y="1618972"/>
            <a:ext cx="3761072" cy="4103046"/>
          </a:xfrm>
          <a:prstGeom prst="rect">
            <a:avLst/>
          </a:prstGeom>
        </p:spPr>
        <p:txBody>
          <a:bodyPr vert="horz" wrap="square" lIns="0" tIns="9525" rIns="0" bIns="0" rtlCol="0">
            <a:spAutoFit/>
          </a:bodyPr>
          <a:lstStyle/>
          <a:p>
            <a:pPr marL="223838" indent="-214313">
              <a:lnSpc>
                <a:spcPct val="150000"/>
              </a:lnSpc>
              <a:spcBef>
                <a:spcPts val="450"/>
              </a:spcBef>
              <a:spcAft>
                <a:spcPts val="450"/>
              </a:spcAft>
              <a:buFont typeface="Wingdings"/>
              <a:buChar char=""/>
              <a:tabLst>
                <a:tab pos="223838" algn="l"/>
              </a:tabLst>
            </a:pPr>
            <a:r>
              <a:rPr b="1" dirty="0">
                <a:latin typeface="Verdana"/>
                <a:cs typeface="Verdana"/>
              </a:rPr>
              <a:t>Define</a:t>
            </a:r>
            <a:endParaRPr dirty="0">
              <a:latin typeface="Verdana"/>
              <a:cs typeface="Verdana"/>
            </a:endParaRPr>
          </a:p>
          <a:p>
            <a:pPr marL="223838" marR="909161" indent="-214313">
              <a:lnSpc>
                <a:spcPct val="150000"/>
              </a:lnSpc>
              <a:spcBef>
                <a:spcPts val="450"/>
              </a:spcBef>
              <a:spcAft>
                <a:spcPts val="450"/>
              </a:spcAft>
              <a:buFont typeface="Wingdings"/>
              <a:buChar char=""/>
              <a:tabLst>
                <a:tab pos="223838" algn="l"/>
              </a:tabLst>
            </a:pPr>
            <a:r>
              <a:rPr lang="en-US" b="1" spc="-4" dirty="0">
                <a:latin typeface="Verdana"/>
                <a:cs typeface="Verdana"/>
              </a:rPr>
              <a:t>Collect </a:t>
            </a:r>
            <a:r>
              <a:rPr b="1" spc="-4" dirty="0">
                <a:latin typeface="Verdana"/>
                <a:cs typeface="Verdana"/>
              </a:rPr>
              <a:t>I</a:t>
            </a:r>
            <a:r>
              <a:rPr b="1" dirty="0">
                <a:latin typeface="Verdana"/>
                <a:cs typeface="Verdana"/>
              </a:rPr>
              <a:t>n</a:t>
            </a:r>
            <a:r>
              <a:rPr b="1" spc="4" dirty="0">
                <a:latin typeface="Verdana"/>
                <a:cs typeface="Verdana"/>
              </a:rPr>
              <a:t>for</a:t>
            </a:r>
            <a:r>
              <a:rPr b="1" dirty="0">
                <a:latin typeface="Verdana"/>
                <a:cs typeface="Verdana"/>
              </a:rPr>
              <a:t>ma</a:t>
            </a:r>
            <a:r>
              <a:rPr b="1" spc="4" dirty="0">
                <a:latin typeface="Verdana"/>
                <a:cs typeface="Verdana"/>
              </a:rPr>
              <a:t>t</a:t>
            </a:r>
            <a:r>
              <a:rPr b="1" spc="-4" dirty="0">
                <a:latin typeface="Verdana"/>
                <a:cs typeface="Verdana"/>
              </a:rPr>
              <a:t>i</a:t>
            </a:r>
            <a:r>
              <a:rPr b="1" spc="4" dirty="0">
                <a:latin typeface="Verdana"/>
                <a:cs typeface="Verdana"/>
              </a:rPr>
              <a:t>o</a:t>
            </a:r>
            <a:r>
              <a:rPr b="1" dirty="0">
                <a:latin typeface="Verdana"/>
                <a:cs typeface="Verdana"/>
              </a:rPr>
              <a:t>n</a:t>
            </a:r>
            <a:endParaRPr dirty="0">
              <a:latin typeface="Verdana"/>
              <a:cs typeface="Verdana"/>
            </a:endParaRPr>
          </a:p>
          <a:p>
            <a:pPr marL="223838" indent="-214313">
              <a:lnSpc>
                <a:spcPct val="150000"/>
              </a:lnSpc>
              <a:spcBef>
                <a:spcPts val="450"/>
              </a:spcBef>
              <a:spcAft>
                <a:spcPts val="450"/>
              </a:spcAft>
              <a:buFont typeface="Wingdings"/>
              <a:buChar char=""/>
              <a:tabLst>
                <a:tab pos="223838" algn="l"/>
              </a:tabLst>
            </a:pPr>
            <a:r>
              <a:rPr b="1" dirty="0">
                <a:latin typeface="Verdana"/>
                <a:cs typeface="Verdana"/>
              </a:rPr>
              <a:t>Analyze</a:t>
            </a:r>
            <a:endParaRPr dirty="0">
              <a:latin typeface="Verdana"/>
              <a:cs typeface="Verdana"/>
            </a:endParaRPr>
          </a:p>
          <a:p>
            <a:pPr marL="223838" marR="902970" indent="-214313">
              <a:lnSpc>
                <a:spcPct val="150000"/>
              </a:lnSpc>
              <a:spcBef>
                <a:spcPts val="450"/>
              </a:spcBef>
              <a:spcAft>
                <a:spcPts val="450"/>
              </a:spcAft>
              <a:buFont typeface="Wingdings"/>
              <a:buChar char=""/>
              <a:tabLst>
                <a:tab pos="223838" algn="l"/>
              </a:tabLst>
            </a:pPr>
            <a:r>
              <a:rPr b="1" spc="-4" dirty="0">
                <a:latin typeface="Verdana"/>
                <a:cs typeface="Verdana"/>
              </a:rPr>
              <a:t>Generate</a:t>
            </a:r>
            <a:r>
              <a:rPr lang="en-US" b="1" spc="-4" dirty="0">
                <a:latin typeface="Verdana"/>
                <a:cs typeface="Verdana"/>
              </a:rPr>
              <a:t> </a:t>
            </a:r>
            <a:r>
              <a:rPr b="1" spc="4" dirty="0">
                <a:latin typeface="Verdana"/>
                <a:cs typeface="Verdana"/>
              </a:rPr>
              <a:t>A</a:t>
            </a:r>
            <a:r>
              <a:rPr b="1" spc="-4" dirty="0">
                <a:latin typeface="Verdana"/>
                <a:cs typeface="Verdana"/>
              </a:rPr>
              <a:t>lt</a:t>
            </a:r>
            <a:r>
              <a:rPr b="1" dirty="0">
                <a:latin typeface="Verdana"/>
                <a:cs typeface="Verdana"/>
              </a:rPr>
              <a:t>e</a:t>
            </a:r>
            <a:r>
              <a:rPr b="1" spc="4" dirty="0">
                <a:latin typeface="Verdana"/>
                <a:cs typeface="Verdana"/>
              </a:rPr>
              <a:t>rn</a:t>
            </a:r>
            <a:r>
              <a:rPr b="1" dirty="0">
                <a:latin typeface="Verdana"/>
                <a:cs typeface="Verdana"/>
              </a:rPr>
              <a:t>a</a:t>
            </a:r>
            <a:r>
              <a:rPr b="1" spc="-4" dirty="0">
                <a:latin typeface="Verdana"/>
                <a:cs typeface="Verdana"/>
              </a:rPr>
              <a:t>t</a:t>
            </a:r>
            <a:r>
              <a:rPr b="1" spc="4" dirty="0">
                <a:latin typeface="Verdana"/>
                <a:cs typeface="Verdana"/>
              </a:rPr>
              <a:t>i</a:t>
            </a:r>
            <a:r>
              <a:rPr b="1" spc="8" dirty="0">
                <a:latin typeface="Verdana"/>
                <a:cs typeface="Verdana"/>
              </a:rPr>
              <a:t>v</a:t>
            </a:r>
            <a:r>
              <a:rPr b="1" dirty="0">
                <a:latin typeface="Verdana"/>
                <a:cs typeface="Verdana"/>
              </a:rPr>
              <a:t>es</a:t>
            </a:r>
            <a:endParaRPr dirty="0">
              <a:latin typeface="Verdana"/>
              <a:cs typeface="Verdana"/>
            </a:endParaRPr>
          </a:p>
          <a:p>
            <a:pPr marL="223838" indent="-214313">
              <a:lnSpc>
                <a:spcPct val="150000"/>
              </a:lnSpc>
              <a:spcBef>
                <a:spcPts val="450"/>
              </a:spcBef>
              <a:spcAft>
                <a:spcPts val="450"/>
              </a:spcAft>
              <a:buFont typeface="Wingdings"/>
              <a:buChar char=""/>
              <a:tabLst>
                <a:tab pos="223838" algn="l"/>
              </a:tabLst>
            </a:pPr>
            <a:r>
              <a:rPr b="1" dirty="0">
                <a:latin typeface="Verdana"/>
                <a:cs typeface="Verdana"/>
              </a:rPr>
              <a:t>Select</a:t>
            </a:r>
            <a:r>
              <a:rPr b="1" spc="-64" dirty="0">
                <a:latin typeface="Verdana"/>
                <a:cs typeface="Verdana"/>
              </a:rPr>
              <a:t> </a:t>
            </a:r>
            <a:r>
              <a:rPr b="1" dirty="0">
                <a:latin typeface="Verdana"/>
                <a:cs typeface="Verdana"/>
              </a:rPr>
              <a:t>Alternatives</a:t>
            </a:r>
            <a:endParaRPr dirty="0">
              <a:latin typeface="Verdana"/>
              <a:cs typeface="Verdana"/>
            </a:endParaRPr>
          </a:p>
          <a:p>
            <a:pPr marL="223838" indent="-214313">
              <a:lnSpc>
                <a:spcPct val="150000"/>
              </a:lnSpc>
              <a:spcBef>
                <a:spcPts val="450"/>
              </a:spcBef>
              <a:spcAft>
                <a:spcPts val="450"/>
              </a:spcAft>
              <a:buFont typeface="Wingdings"/>
              <a:buChar char=""/>
              <a:tabLst>
                <a:tab pos="223838" algn="l"/>
              </a:tabLst>
            </a:pPr>
            <a:r>
              <a:rPr b="1" dirty="0">
                <a:latin typeface="Verdana"/>
                <a:cs typeface="Verdana"/>
              </a:rPr>
              <a:t>Decide</a:t>
            </a:r>
            <a:r>
              <a:rPr b="1" spc="-26" dirty="0">
                <a:latin typeface="Verdana"/>
                <a:cs typeface="Verdana"/>
              </a:rPr>
              <a:t> </a:t>
            </a:r>
            <a:r>
              <a:rPr b="1" dirty="0">
                <a:latin typeface="Verdana"/>
                <a:cs typeface="Verdana"/>
              </a:rPr>
              <a:t>&amp;</a:t>
            </a:r>
            <a:r>
              <a:rPr b="1" spc="-30" dirty="0">
                <a:latin typeface="Verdana"/>
                <a:cs typeface="Verdana"/>
              </a:rPr>
              <a:t> </a:t>
            </a:r>
            <a:r>
              <a:rPr b="1" dirty="0">
                <a:latin typeface="Verdana"/>
                <a:cs typeface="Verdana"/>
              </a:rPr>
              <a:t>Implement</a:t>
            </a:r>
            <a:endParaRPr lang="en-US" b="1" dirty="0">
              <a:latin typeface="Verdana"/>
              <a:cs typeface="Verdana"/>
            </a:endParaRPr>
          </a:p>
          <a:p>
            <a:pPr marL="223838" indent="-214313">
              <a:lnSpc>
                <a:spcPct val="150000"/>
              </a:lnSpc>
              <a:spcBef>
                <a:spcPts val="450"/>
              </a:spcBef>
              <a:spcAft>
                <a:spcPts val="450"/>
              </a:spcAft>
              <a:buFont typeface="Wingdings"/>
              <a:buChar char=""/>
              <a:tabLst>
                <a:tab pos="223838" algn="l"/>
              </a:tabLst>
            </a:pPr>
            <a:r>
              <a:rPr lang="en-US" b="1" dirty="0">
                <a:latin typeface="Verdana"/>
                <a:cs typeface="Verdana"/>
              </a:rPr>
              <a:t>Evaluate</a:t>
            </a:r>
            <a:endParaRPr dirty="0">
              <a:latin typeface="Verdana"/>
              <a:cs typeface="Verdana"/>
            </a:endParaRPr>
          </a:p>
        </p:txBody>
      </p:sp>
      <p:pic>
        <p:nvPicPr>
          <p:cNvPr id="4" name="object 4"/>
          <p:cNvPicPr/>
          <p:nvPr/>
        </p:nvPicPr>
        <p:blipFill>
          <a:blip r:embed="rId2" cstate="print"/>
          <a:stretch>
            <a:fillRect/>
          </a:stretch>
        </p:blipFill>
        <p:spPr>
          <a:xfrm>
            <a:off x="862565" y="1727257"/>
            <a:ext cx="2518409" cy="3311019"/>
          </a:xfrm>
          <a:prstGeom prst="rect">
            <a:avLst/>
          </a:prstGeom>
        </p:spPr>
      </p:pic>
    </p:spTree>
    <p:extLst>
      <p:ext uri="{BB962C8B-B14F-4D97-AF65-F5344CB8AC3E}">
        <p14:creationId xmlns:p14="http://schemas.microsoft.com/office/powerpoint/2010/main" val="775999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Types of Knowledge</a:t>
            </a:r>
            <a:endParaRPr lang="en-US" dirty="0">
              <a:solidFill>
                <a:schemeClr val="accent1"/>
              </a:solidFill>
            </a:endParaRPr>
          </a:p>
        </p:txBody>
      </p:sp>
      <p:sp>
        <p:nvSpPr>
          <p:cNvPr id="3" name="Content Placeholder 2"/>
          <p:cNvSpPr>
            <a:spLocks noGrp="1"/>
          </p:cNvSpPr>
          <p:nvPr>
            <p:ph idx="1"/>
          </p:nvPr>
        </p:nvSpPr>
        <p:spPr/>
        <p:txBody>
          <a:bodyPr>
            <a:normAutofit fontScale="85000" lnSpcReduction="10000"/>
          </a:bodyPr>
          <a:lstStyle/>
          <a:p>
            <a:r>
              <a:rPr lang="en-US" sz="3300" b="1" dirty="0"/>
              <a:t>Traditional knowledge </a:t>
            </a:r>
            <a:r>
              <a:rPr lang="en-US" dirty="0"/>
              <a:t>is a form of knowledge that we inherit </a:t>
            </a:r>
            <a:r>
              <a:rPr lang="en-US" dirty="0" smtClean="0"/>
              <a:t>from the </a:t>
            </a:r>
            <a:r>
              <a:rPr lang="en-US" dirty="0"/>
              <a:t>culture we grew up in. </a:t>
            </a:r>
            <a:endParaRPr lang="en-US" dirty="0" smtClean="0"/>
          </a:p>
          <a:p>
            <a:r>
              <a:rPr lang="en-US" sz="3300" b="1" dirty="0"/>
              <a:t>Authority</a:t>
            </a:r>
            <a:r>
              <a:rPr lang="en-US" b="1" dirty="0" smtClean="0"/>
              <a:t> </a:t>
            </a:r>
            <a:r>
              <a:rPr lang="en-US" dirty="0"/>
              <a:t>is a form of knowledge that we</a:t>
            </a:r>
            <a:br>
              <a:rPr lang="en-US" dirty="0"/>
            </a:br>
            <a:r>
              <a:rPr lang="en-US" dirty="0"/>
              <a:t>believe to be true because its source is authoritative. </a:t>
            </a:r>
            <a:endParaRPr lang="en-US" dirty="0" smtClean="0"/>
          </a:p>
          <a:p>
            <a:r>
              <a:rPr lang="en-US" sz="3300" b="1" dirty="0"/>
              <a:t>Experiential knowledge </a:t>
            </a:r>
            <a:r>
              <a:rPr lang="en-US" dirty="0" smtClean="0"/>
              <a:t>can be gained through </a:t>
            </a:r>
            <a:r>
              <a:rPr lang="en-US" dirty="0"/>
              <a:t>pleasant </a:t>
            </a:r>
            <a:r>
              <a:rPr lang="en-US" dirty="0" smtClean="0"/>
              <a:t>/unpleasant </a:t>
            </a:r>
            <a:r>
              <a:rPr lang="en-US" dirty="0"/>
              <a:t>experiences and continues throughout </a:t>
            </a:r>
            <a:r>
              <a:rPr lang="en-US" dirty="0" smtClean="0"/>
              <a:t>life</a:t>
            </a:r>
          </a:p>
          <a:p>
            <a:r>
              <a:rPr lang="en-US" sz="3300" b="1" dirty="0"/>
              <a:t>Scientific knowledge</a:t>
            </a:r>
            <a:r>
              <a:rPr lang="en-US" dirty="0"/>
              <a:t>, on the other hand, is based on studies conducted </a:t>
            </a:r>
            <a:r>
              <a:rPr lang="en-US" dirty="0" smtClean="0"/>
              <a:t>by researchers</a:t>
            </a:r>
            <a:r>
              <a:rPr lang="en-US" dirty="0"/>
              <a:t>. In a nutshell, scientific knowledge is knowledge we can trust</a:t>
            </a:r>
            <a:r>
              <a:rPr lang="en-US" dirty="0" smtClean="0"/>
              <a:t>.</a:t>
            </a:r>
            <a:endParaRPr lang="en-US" dirty="0"/>
          </a:p>
        </p:txBody>
      </p:sp>
    </p:spTree>
    <p:extLst>
      <p:ext uri="{BB962C8B-B14F-4D97-AF65-F5344CB8AC3E}">
        <p14:creationId xmlns:p14="http://schemas.microsoft.com/office/powerpoint/2010/main" val="3045015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3256</TotalTime>
  <Words>2295</Words>
  <Application>Microsoft Office PowerPoint</Application>
  <PresentationFormat>On-screen Show (4:3)</PresentationFormat>
  <Paragraphs>328</Paragraphs>
  <Slides>58</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AL-Mateen</vt:lpstr>
      <vt:lpstr>Arial</vt:lpstr>
      <vt:lpstr>Calibri</vt:lpstr>
      <vt:lpstr>Century Gothic</vt:lpstr>
      <vt:lpstr>Times New Roman</vt:lpstr>
      <vt:lpstr>Verdana</vt:lpstr>
      <vt:lpstr>Wingdings</vt:lpstr>
      <vt:lpstr>Office Theme</vt:lpstr>
      <vt:lpstr>1_Books 16x9</vt:lpstr>
      <vt:lpstr>PowerPoint Presentation</vt:lpstr>
      <vt:lpstr>Business Research Methodology By: Dr. Ashraf Shaarawy</vt:lpstr>
      <vt:lpstr>Course Objectives</vt:lpstr>
      <vt:lpstr> ASK</vt:lpstr>
      <vt:lpstr> ASK</vt:lpstr>
      <vt:lpstr> ASK</vt:lpstr>
      <vt:lpstr>Chapter 1 </vt:lpstr>
      <vt:lpstr>PROBLEM SOLVING PROCESS</vt:lpstr>
      <vt:lpstr>Types of Knowledge</vt:lpstr>
      <vt:lpstr>Definition of Business Research </vt:lpstr>
      <vt:lpstr>The Business Research Process</vt:lpstr>
      <vt:lpstr>Applied versus Basic Research</vt:lpstr>
      <vt:lpstr>Examples of Research Areas in Business</vt:lpstr>
      <vt:lpstr>Why managers should know about research</vt:lpstr>
      <vt:lpstr>The Manager–Researcher Relationship </vt:lpstr>
      <vt:lpstr>Internal Researchers</vt:lpstr>
      <vt:lpstr>External Researchers</vt:lpstr>
      <vt:lpstr>Chapter 2 </vt:lpstr>
      <vt:lpstr>PowerPoint Presentation</vt:lpstr>
      <vt:lpstr>PowerPoint Presentation</vt:lpstr>
      <vt:lpstr>Activity 1</vt:lpstr>
      <vt:lpstr>Language of Research</vt:lpstr>
      <vt:lpstr>Constructs and Concepts</vt:lpstr>
      <vt:lpstr>Constructs and Concepts Abstraction</vt:lpstr>
      <vt:lpstr>Theory and Model</vt:lpstr>
      <vt:lpstr>A Variable Is the Property Being Studied</vt:lpstr>
      <vt:lpstr>Deduction and Induction</vt:lpstr>
      <vt:lpstr>Sound Reasoning</vt:lpstr>
      <vt:lpstr>Deductive Reasoning</vt:lpstr>
      <vt:lpstr>Inductive Reasoning</vt:lpstr>
      <vt:lpstr>Employee’s Performance</vt:lpstr>
      <vt:lpstr>Hypothetico-Deductive Research</vt:lpstr>
      <vt:lpstr>Hypotheses</vt:lpstr>
      <vt:lpstr>The Role of Hypotheses</vt:lpstr>
      <vt:lpstr>Hypothesis Formats Relational Hypotheses</vt:lpstr>
      <vt:lpstr>Characteristics of Strong Hypotheses</vt:lpstr>
      <vt:lpstr>Hallmarks of Scientific Research:</vt:lpstr>
      <vt:lpstr>The Hallmarks of Scientific Research</vt:lpstr>
      <vt:lpstr>Activity 2</vt:lpstr>
      <vt:lpstr>Purposiveness</vt:lpstr>
      <vt:lpstr>Rigor</vt:lpstr>
      <vt:lpstr>Rigor</vt:lpstr>
      <vt:lpstr>Testability</vt:lpstr>
      <vt:lpstr>Objectivity</vt:lpstr>
      <vt:lpstr>Objectivity</vt:lpstr>
      <vt:lpstr>Replicability</vt:lpstr>
      <vt:lpstr>Replicability</vt:lpstr>
      <vt:lpstr>Generalizability</vt:lpstr>
      <vt:lpstr>Generalizability</vt:lpstr>
      <vt:lpstr>Parsimony</vt:lpstr>
      <vt:lpstr>Parsimony</vt:lpstr>
      <vt:lpstr>Parsimony</vt:lpstr>
      <vt:lpstr>Precision and Confidence</vt:lpstr>
      <vt:lpstr>Precision and Confidence</vt:lpstr>
      <vt:lpstr>PowerPoint Presentation</vt:lpstr>
      <vt:lpstr>Precision and Confidence</vt:lpstr>
      <vt:lpstr>Precision and Confidence</vt:lpstr>
      <vt:lpstr>Activity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Ashraf</cp:lastModifiedBy>
  <cp:revision>117</cp:revision>
  <cp:lastPrinted>2019-09-27T22:26:11Z</cp:lastPrinted>
  <dcterms:created xsi:type="dcterms:W3CDTF">2019-09-25T18:21:27Z</dcterms:created>
  <dcterms:modified xsi:type="dcterms:W3CDTF">2023-03-09T08:37:16Z</dcterms:modified>
</cp:coreProperties>
</file>