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sldIdLst>
    <p:sldId id="355" r:id="rId2"/>
    <p:sldId id="356" r:id="rId3"/>
    <p:sldId id="498" r:id="rId4"/>
    <p:sldId id="499" r:id="rId5"/>
    <p:sldId id="500" r:id="rId6"/>
    <p:sldId id="501" r:id="rId7"/>
    <p:sldId id="502" r:id="rId8"/>
    <p:sldId id="503" r:id="rId9"/>
    <p:sldId id="504" r:id="rId10"/>
    <p:sldId id="559" r:id="rId11"/>
    <p:sldId id="506" r:id="rId12"/>
    <p:sldId id="560" r:id="rId13"/>
    <p:sldId id="507" r:id="rId14"/>
    <p:sldId id="561" r:id="rId15"/>
    <p:sldId id="508" r:id="rId16"/>
    <p:sldId id="509" r:id="rId17"/>
    <p:sldId id="510" r:id="rId18"/>
    <p:sldId id="511" r:id="rId19"/>
    <p:sldId id="512" r:id="rId20"/>
    <p:sldId id="513" r:id="rId21"/>
    <p:sldId id="514" r:id="rId22"/>
    <p:sldId id="515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24" r:id="rId32"/>
    <p:sldId id="525" r:id="rId33"/>
    <p:sldId id="526" r:id="rId34"/>
    <p:sldId id="527" r:id="rId35"/>
    <p:sldId id="528" r:id="rId36"/>
    <p:sldId id="530" r:id="rId37"/>
    <p:sldId id="531" r:id="rId38"/>
    <p:sldId id="532" r:id="rId39"/>
    <p:sldId id="533" r:id="rId40"/>
    <p:sldId id="534" r:id="rId41"/>
    <p:sldId id="535" r:id="rId42"/>
    <p:sldId id="536" r:id="rId43"/>
    <p:sldId id="537" r:id="rId44"/>
    <p:sldId id="538" r:id="rId45"/>
    <p:sldId id="539" r:id="rId46"/>
    <p:sldId id="540" r:id="rId47"/>
    <p:sldId id="541" r:id="rId48"/>
    <p:sldId id="542" r:id="rId49"/>
    <p:sldId id="543" r:id="rId50"/>
    <p:sldId id="544" r:id="rId51"/>
    <p:sldId id="545" r:id="rId52"/>
    <p:sldId id="546" r:id="rId53"/>
    <p:sldId id="547" r:id="rId54"/>
    <p:sldId id="548" r:id="rId55"/>
    <p:sldId id="549" r:id="rId56"/>
    <p:sldId id="550" r:id="rId57"/>
    <p:sldId id="551" r:id="rId58"/>
    <p:sldId id="552" r:id="rId59"/>
    <p:sldId id="553" r:id="rId60"/>
    <p:sldId id="554" r:id="rId61"/>
    <p:sldId id="555" r:id="rId62"/>
    <p:sldId id="556" r:id="rId63"/>
    <p:sldId id="557" r:id="rId64"/>
    <p:sldId id="558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387FF-0651-46E1-9B15-C22408CEB934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76F58-643E-4D2D-9886-1106E555D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0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672355-DD5D-4508-802F-98EEFF3FD82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836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Narrow down areas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Be more specific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Emphasis on area of interest</a:t>
            </a:r>
          </a:p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1C308-DBEC-49BE-BA5F-85BA51A4DE0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3201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Narrow down areas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Be more specific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E46C0A"/>
                </a:solidFill>
                <a:latin typeface="Verdana" pitchFamily="34" charset="0"/>
              </a:rPr>
              <a:t> Emphasis on area of interest</a:t>
            </a:r>
          </a:p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1C308-DBEC-49BE-BA5F-85BA51A4DE0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568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4F6228"/>
                </a:solidFill>
                <a:latin typeface="Verdana" pitchFamily="34" charset="0"/>
              </a:rPr>
              <a:t>Based on previous sections, what is not known?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4F6228"/>
                </a:solidFill>
                <a:latin typeface="Verdana" pitchFamily="34" charset="0"/>
              </a:rPr>
              <a:t> Identify the specific problem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4F6228"/>
                </a:solidFill>
                <a:latin typeface="Verdana" pitchFamily="34" charset="0"/>
              </a:rPr>
              <a:t> Ends in your research question / hypothesis</a:t>
            </a:r>
          </a:p>
          <a:p>
            <a:pPr>
              <a:spcBef>
                <a:spcPct val="0"/>
              </a:spcBef>
            </a:pPr>
            <a:endParaRPr lang="en-ZA" smtClean="0">
              <a:solidFill>
                <a:srgbClr val="4F6228"/>
              </a:solidFill>
              <a:latin typeface="Verdana" pitchFamily="34" charset="0"/>
            </a:endParaRPr>
          </a:p>
          <a:p>
            <a:pPr>
              <a:spcBef>
                <a:spcPct val="0"/>
              </a:spcBef>
            </a:pPr>
            <a:r>
              <a:rPr lang="en-ZA" smtClean="0">
                <a:solidFill>
                  <a:srgbClr val="4F6228"/>
                </a:solidFill>
                <a:latin typeface="Verdana" pitchFamily="34" charset="0"/>
              </a:rPr>
              <a:t>HOW DOES YOUR HYPOTHESIS FILL THE GAP-</a:t>
            </a:r>
            <a:r>
              <a:rPr lang="en-ZA" smtClean="0">
                <a:solidFill>
                  <a:srgbClr val="4F6228"/>
                </a:solidFill>
                <a:latin typeface="Verdana" pitchFamily="34" charset="0"/>
                <a:sym typeface="Wingdings" pitchFamily="2" charset="2"/>
              </a:rPr>
              <a:t> RELEVANCE AND NOVELTY</a:t>
            </a:r>
            <a:endParaRPr lang="en-US" smtClean="0">
              <a:solidFill>
                <a:srgbClr val="4F6228"/>
              </a:solidFill>
              <a:latin typeface="Verdana" pitchFamily="34" charset="0"/>
            </a:endParaRPr>
          </a:p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C6821F-317D-45AB-95E2-2DBC1B2CD86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83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81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8432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EDB3-1646-4F0C-AEC2-F250787A3775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2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9DD2-4BA5-4FCE-A0D1-B4E4562FEC72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8497-59B5-4028-88B4-161D2B16FBF7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9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20E1-022F-4DCC-B8AC-F39F96B17CCD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7D04-E303-474A-9334-3B9AA2AD6FF1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D1DF-513F-4C1A-AE12-D6FDAD00BF9A}" type="datetime1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4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6D8B-1D88-41D0-AADA-47E85E64CD83}" type="datetime1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A28C3-51A6-4A16-952C-DD34113E8746}" type="datetime1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F28-F985-4464-87A1-842576A1DD18}" type="datetime1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B02F-F4FB-4648-9BA6-FFF4052AF2DC}" type="datetime1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47F-4CA0-4027-8E97-2A50ECBDE559}" type="datetime1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244C-D92A-4DE5-96FD-46FB675D36E9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E18CC-72AF-49C8-8497-2A62E57A2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55CA-FF52-4B03-AD3F-8695539F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712-3DC9-499E-A226-A4E628F13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52074C1-0A3B-44A4-ABB5-B78220E900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Sampling Techniques</a:t>
            </a:r>
          </a:p>
        </p:txBody>
      </p:sp>
      <p:sp>
        <p:nvSpPr>
          <p:cNvPr id="23961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Probability Sampling</a:t>
            </a:r>
          </a:p>
          <a:p>
            <a:pPr lvl="1"/>
            <a:r>
              <a:rPr lang="en-US" altLang="en-US" dirty="0" smtClean="0"/>
              <a:t>Simple Random Sampling</a:t>
            </a:r>
          </a:p>
          <a:p>
            <a:pPr lvl="1"/>
            <a:r>
              <a:rPr lang="en-US" altLang="en-US" dirty="0" smtClean="0"/>
              <a:t>Systematic Sampling</a:t>
            </a:r>
          </a:p>
          <a:p>
            <a:pPr lvl="1"/>
            <a:r>
              <a:rPr lang="en-US" altLang="en-US" dirty="0" smtClean="0"/>
              <a:t>Stratified Random Sampling</a:t>
            </a:r>
          </a:p>
          <a:p>
            <a:pPr lvl="1"/>
            <a:r>
              <a:rPr lang="en-US" altLang="en-US" dirty="0" smtClean="0"/>
              <a:t>Cluster Sampling</a:t>
            </a:r>
          </a:p>
          <a:p>
            <a:r>
              <a:rPr lang="en-US" altLang="en-US" dirty="0" smtClean="0"/>
              <a:t>Nonprobability Sampling</a:t>
            </a:r>
          </a:p>
          <a:p>
            <a:pPr lvl="1"/>
            <a:r>
              <a:rPr lang="en-US" altLang="en-US" dirty="0" smtClean="0"/>
              <a:t>Convenience Sampling</a:t>
            </a:r>
          </a:p>
          <a:p>
            <a:pPr lvl="1"/>
            <a:r>
              <a:rPr lang="en-US" altLang="en-US" dirty="0" smtClean="0"/>
              <a:t>Judgment Sampling</a:t>
            </a:r>
          </a:p>
          <a:p>
            <a:pPr lvl="1"/>
            <a:r>
              <a:rPr lang="en-US" altLang="en-US" dirty="0" smtClean="0"/>
              <a:t>Quota Sampling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3962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8814F3-0562-4ABB-A626-40A9EE3625B1}" type="slidenum">
              <a:rPr lang="en-GB" altLang="en-US">
                <a:latin typeface="Times New Roman" panose="02020603050405020304" pitchFamily="18" charset="0"/>
              </a:rPr>
              <a:pPr eaLnBrk="1" hangingPunct="1"/>
              <a:t>10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1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90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Simple Random Sampling </a:t>
            </a:r>
          </a:p>
        </p:txBody>
      </p:sp>
      <p:sp>
        <p:nvSpPr>
          <p:cNvPr id="240643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2209800" lvl="4" indent="-381000">
              <a:buFontTx/>
              <a:buNone/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609600" indent="-609600"/>
            <a:r>
              <a:rPr lang="en-US" sz="2400" dirty="0"/>
              <a:t>Procedure</a:t>
            </a:r>
          </a:p>
          <a:p>
            <a:pPr marL="990600" lvl="1" indent="-533400"/>
            <a:r>
              <a:rPr lang="en-US" sz="2400" dirty="0"/>
              <a:t>Each element has a known and equal chance of being selected</a:t>
            </a:r>
          </a:p>
          <a:p>
            <a:pPr marL="2209800" lvl="4" indent="-381000">
              <a:buFontTx/>
              <a:buNone/>
            </a:pPr>
            <a:endParaRPr lang="en-US" sz="2400" dirty="0"/>
          </a:p>
          <a:p>
            <a:pPr marL="609600" indent="-609600"/>
            <a:r>
              <a:rPr lang="en-US" sz="2400" dirty="0"/>
              <a:t>Characteristics</a:t>
            </a:r>
          </a:p>
          <a:p>
            <a:pPr marL="990600" lvl="1" indent="-533400"/>
            <a:r>
              <a:rPr lang="en-US" sz="2400" dirty="0"/>
              <a:t>Highly generalizable</a:t>
            </a:r>
          </a:p>
          <a:p>
            <a:pPr marL="990600" lvl="1" indent="-533400"/>
            <a:r>
              <a:rPr lang="en-US" sz="2400" dirty="0"/>
              <a:t>Easily understood</a:t>
            </a:r>
          </a:p>
          <a:p>
            <a:pPr marL="990600" lvl="1" indent="-533400"/>
            <a:r>
              <a:rPr lang="en-US" sz="2400" dirty="0"/>
              <a:t>Reliable population frame necessary</a:t>
            </a:r>
          </a:p>
        </p:txBody>
      </p:sp>
    </p:spTree>
    <p:extLst>
      <p:ext uri="{BB962C8B-B14F-4D97-AF65-F5344CB8AC3E}">
        <p14:creationId xmlns:p14="http://schemas.microsoft.com/office/powerpoint/2010/main" val="26047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90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Systematic Sampling </a:t>
            </a:r>
          </a:p>
        </p:txBody>
      </p:sp>
      <p:sp>
        <p:nvSpPr>
          <p:cNvPr id="24166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09600" y="1364890"/>
            <a:ext cx="8153400" cy="4883509"/>
          </a:xfrm>
        </p:spPr>
        <p:txBody>
          <a:bodyPr>
            <a:normAutofit/>
          </a:bodyPr>
          <a:lstStyle/>
          <a:p>
            <a:pPr marL="2209800" lvl="4" indent="-381000">
              <a:buFontTx/>
              <a:buNone/>
            </a:pPr>
            <a:endParaRPr lang="en-US" altLang="en-US" sz="1200" dirty="0" smtClean="0">
              <a:solidFill>
                <a:schemeClr val="tx2"/>
              </a:solidFill>
            </a:endParaRPr>
          </a:p>
          <a:p>
            <a:pPr marL="609600" indent="-609600"/>
            <a:r>
              <a:rPr lang="en-US" altLang="en-US" dirty="0" smtClean="0">
                <a:solidFill>
                  <a:schemeClr val="tx2"/>
                </a:solidFill>
              </a:rPr>
              <a:t>Procedure</a:t>
            </a:r>
          </a:p>
          <a:p>
            <a:pPr marL="990600" lvl="1" indent="-533400"/>
            <a:r>
              <a:rPr lang="en-US" altLang="en-US" sz="3200" dirty="0"/>
              <a:t>Each</a:t>
            </a:r>
            <a:r>
              <a:rPr lang="en-US" altLang="en-US" sz="3200" dirty="0" smtClean="0">
                <a:solidFill>
                  <a:schemeClr val="tx2"/>
                </a:solidFill>
              </a:rPr>
              <a:t> n</a:t>
            </a:r>
            <a:r>
              <a:rPr lang="en-US" altLang="en-US" sz="3200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sz="3200" dirty="0" smtClean="0">
                <a:solidFill>
                  <a:schemeClr val="tx2"/>
                </a:solidFill>
              </a:rPr>
              <a:t> </a:t>
            </a:r>
            <a:r>
              <a:rPr lang="en-US" altLang="en-US" sz="3200" dirty="0"/>
              <a:t>element, starting with random choice of an element between 1 and n </a:t>
            </a:r>
          </a:p>
          <a:p>
            <a:pPr marL="609600" indent="-609600"/>
            <a:r>
              <a:rPr lang="en-US" altLang="en-US" dirty="0"/>
              <a:t>Characteristics</a:t>
            </a:r>
          </a:p>
          <a:p>
            <a:pPr marL="990600" lvl="1" indent="-533400"/>
            <a:r>
              <a:rPr lang="en-US" altLang="en-US" sz="3200" dirty="0" smtClean="0"/>
              <a:t>Similar to </a:t>
            </a:r>
            <a:r>
              <a:rPr lang="en-US" altLang="en-US" sz="3200" dirty="0"/>
              <a:t>simple random sampling</a:t>
            </a:r>
          </a:p>
          <a:p>
            <a:pPr marL="990600" lvl="1" indent="-533400"/>
            <a:r>
              <a:rPr lang="en-US" altLang="en-US" sz="3200" dirty="0"/>
              <a:t>Easier than simple random </a:t>
            </a:r>
            <a:r>
              <a:rPr lang="en-US" altLang="en-US" sz="3200" dirty="0" smtClean="0"/>
              <a:t>sampling</a:t>
            </a:r>
            <a:endParaRPr lang="en-US" altLang="en-US" sz="3200" dirty="0"/>
          </a:p>
        </p:txBody>
      </p:sp>
      <p:sp>
        <p:nvSpPr>
          <p:cNvPr id="2416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E00AA4-4438-4829-B4FE-816EC700879C}" type="slidenum">
              <a:rPr lang="en-GB" altLang="en-US">
                <a:latin typeface="Times New Roman" panose="02020603050405020304" pitchFamily="18" charset="0"/>
              </a:rPr>
              <a:pPr eaLnBrk="1" hangingPunct="1"/>
              <a:t>12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Stratified Sampling</a:t>
            </a:r>
          </a:p>
        </p:txBody>
      </p:sp>
      <p:sp>
        <p:nvSpPr>
          <p:cNvPr id="243715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371600"/>
            <a:ext cx="8153400" cy="5181600"/>
          </a:xfrm>
        </p:spPr>
        <p:txBody>
          <a:bodyPr/>
          <a:lstStyle/>
          <a:p>
            <a:pPr marL="2209800" lvl="4" indent="-381000">
              <a:lnSpc>
                <a:spcPct val="90000"/>
              </a:lnSpc>
              <a:buFontTx/>
              <a:buNone/>
            </a:pPr>
            <a:endParaRPr lang="en-US" sz="10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Strata:  is a </a:t>
            </a:r>
            <a:r>
              <a:rPr lang="en-US" sz="2400" dirty="0"/>
              <a:t>level or class to which people are assigned according to </a:t>
            </a:r>
            <a:r>
              <a:rPr lang="en-US" sz="2400" dirty="0" smtClean="0"/>
              <a:t>their social status, job level, or income, etc..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/>
              <a:t>Procedure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Divide of population in strata (levels)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Include all strata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Random selection of elements from strata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A president </a:t>
            </a:r>
            <a:r>
              <a:rPr lang="en-US" sz="2400" dirty="0"/>
              <a:t>of a company is concerned about low motivational levels or high absenteeism rates among the </a:t>
            </a:r>
            <a:r>
              <a:rPr lang="en-US" sz="2400" dirty="0" smtClean="0"/>
              <a:t>employees.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He can stratify </a:t>
            </a:r>
            <a:r>
              <a:rPr lang="en-US" sz="2400" dirty="0"/>
              <a:t>the population of organizational members according to their job </a:t>
            </a:r>
            <a:r>
              <a:rPr lang="en-US" sz="2400" dirty="0" smtClean="0"/>
              <a:t>levels</a:t>
            </a:r>
            <a:r>
              <a:rPr lang="en-US" sz="2400" dirty="0"/>
              <a:t> </a:t>
            </a:r>
            <a:r>
              <a:rPr lang="en-US" sz="2400" dirty="0" smtClean="0"/>
              <a:t>(managers, seniors, juniors)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369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03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smtClean="0"/>
              <a:t>Example</a:t>
            </a:r>
            <a:endParaRPr lang="en-US" smtClean="0"/>
          </a:p>
        </p:txBody>
      </p:sp>
      <p:sp>
        <p:nvSpPr>
          <p:cNvPr id="2457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C5ADA4-12AD-4EAB-8F31-9D603E5A7D96}" type="slidenum">
              <a:rPr lang="en-GB" altLang="en-US">
                <a:latin typeface="Times New Roman" panose="02020603050405020304" pitchFamily="18" charset="0"/>
              </a:rPr>
              <a:pPr eaLnBrk="1" hangingPunct="1"/>
              <a:t>14</a:t>
            </a:fld>
            <a:endParaRPr lang="en-GB" altLang="en-US">
              <a:latin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0" y="1052512"/>
            <a:ext cx="55626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9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smtClean="0"/>
              <a:t>Cluster Sampling</a:t>
            </a:r>
          </a:p>
        </p:txBody>
      </p:sp>
      <p:sp>
        <p:nvSpPr>
          <p:cNvPr id="242691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371600"/>
            <a:ext cx="8153400" cy="51816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sz="2800" dirty="0"/>
              <a:t>Procedure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Divide of population in clusters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Random selection of clusters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Include all elements from selected clusters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/>
              <a:t>A specific type of cluster sampling is area sampling. 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/>
              <a:t>If </a:t>
            </a:r>
            <a:r>
              <a:rPr lang="en-US" sz="2800" dirty="0" smtClean="0"/>
              <a:t>a company wants to </a:t>
            </a:r>
            <a:r>
              <a:rPr lang="en-US" sz="2800" dirty="0"/>
              <a:t>survey </a:t>
            </a:r>
            <a:r>
              <a:rPr lang="en-US" sz="2800" dirty="0" smtClean="0"/>
              <a:t>its customers in Egypt.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They </a:t>
            </a:r>
            <a:r>
              <a:rPr lang="en-US" sz="2800" dirty="0"/>
              <a:t>can divide the entire country’s population into cities (clusters) 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And further </a:t>
            </a:r>
            <a:r>
              <a:rPr lang="en-US" sz="2800" dirty="0"/>
              <a:t>select cities with the </a:t>
            </a:r>
            <a:r>
              <a:rPr lang="en-US" sz="2800" dirty="0" smtClean="0"/>
              <a:t>largest customer number</a:t>
            </a:r>
            <a:r>
              <a:rPr lang="en-US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173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sz="4800" smtClean="0"/>
              <a:t>Sample size: guidelines</a:t>
            </a:r>
          </a:p>
        </p:txBody>
      </p:sp>
      <p:sp>
        <p:nvSpPr>
          <p:cNvPr id="251907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533400" y="1828800"/>
            <a:ext cx="8001000" cy="4191000"/>
          </a:xfrm>
        </p:spPr>
        <p:txBody>
          <a:bodyPr/>
          <a:lstStyle/>
          <a:p>
            <a:r>
              <a:rPr lang="en-US" dirty="0" smtClean="0"/>
              <a:t>In general:			30 &lt; n &lt; 500</a:t>
            </a:r>
          </a:p>
          <a:p>
            <a:endParaRPr lang="en-US" dirty="0" smtClean="0"/>
          </a:p>
          <a:p>
            <a:r>
              <a:rPr lang="en-US" dirty="0" smtClean="0"/>
              <a:t>Experiments:		15 to 20 per condition</a:t>
            </a:r>
          </a:p>
        </p:txBody>
      </p:sp>
    </p:spTree>
    <p:extLst>
      <p:ext uri="{BB962C8B-B14F-4D97-AF65-F5344CB8AC3E}">
        <p14:creationId xmlns:p14="http://schemas.microsoft.com/office/powerpoint/2010/main" val="314954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Nonprobability </a:t>
            </a:r>
            <a:r>
              <a:rPr lang="en-US" b="1" dirty="0"/>
              <a:t>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Convenience </a:t>
            </a:r>
            <a:r>
              <a:rPr lang="en-US" b="1" dirty="0"/>
              <a:t>sampling </a:t>
            </a:r>
            <a:r>
              <a:rPr lang="en-US" dirty="0"/>
              <a:t>refers to the collection of information from members of the population who are conveniently available to provide it. </a:t>
            </a:r>
          </a:p>
          <a:p>
            <a:r>
              <a:rPr lang="en-US" b="1" dirty="0"/>
              <a:t>J</a:t>
            </a:r>
            <a:r>
              <a:rPr lang="en-US" b="1" dirty="0" smtClean="0"/>
              <a:t>udgment </a:t>
            </a:r>
            <a:r>
              <a:rPr lang="en-US" b="1" dirty="0"/>
              <a:t>sampling </a:t>
            </a:r>
            <a:r>
              <a:rPr lang="en-US" dirty="0"/>
              <a:t>design is used when a limited number or category of people have the information that is sought</a:t>
            </a:r>
            <a:r>
              <a:rPr lang="en-US" dirty="0" smtClean="0"/>
              <a:t>.</a:t>
            </a:r>
          </a:p>
          <a:p>
            <a:r>
              <a:rPr lang="en-US" b="1" dirty="0"/>
              <a:t>Quota sampling</a:t>
            </a:r>
            <a:r>
              <a:rPr lang="en-US" dirty="0"/>
              <a:t>, a second type of purposive sampling, ensures that certain groups are adequately represented </a:t>
            </a:r>
            <a:r>
              <a:rPr lang="en-US" dirty="0" smtClean="0"/>
              <a:t>in the </a:t>
            </a:r>
            <a:r>
              <a:rPr lang="en-US" dirty="0"/>
              <a:t>study through the assignment of a quota. </a:t>
            </a:r>
          </a:p>
        </p:txBody>
      </p:sp>
    </p:spTree>
    <p:extLst>
      <p:ext uri="{BB962C8B-B14F-4D97-AF65-F5344CB8AC3E}">
        <p14:creationId xmlns:p14="http://schemas.microsoft.com/office/powerpoint/2010/main" val="315679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2493FF5-4F58-4495-AF36-BD0B50EA086C}" type="slidenum">
              <a:rPr lang="en-GB" sz="1400">
                <a:latin typeface="Times New Roman" pitchFamily="18" charset="0"/>
              </a:rPr>
              <a:pPr algn="r" eaLnBrk="1" hangingPunct="1"/>
              <a:t>18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25498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28625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Quantitative Data Analysis </a:t>
            </a:r>
          </a:p>
        </p:txBody>
      </p:sp>
    </p:spTree>
    <p:extLst>
      <p:ext uri="{BB962C8B-B14F-4D97-AF65-F5344CB8AC3E}">
        <p14:creationId xmlns:p14="http://schemas.microsoft.com/office/powerpoint/2010/main" val="59001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Getting the Data Ready for Analysis</a:t>
            </a:r>
          </a:p>
        </p:txBody>
      </p:sp>
      <p:sp>
        <p:nvSpPr>
          <p:cNvPr id="25600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Data coding: assigning a number to the participants’ responses so they can be entered into a database. </a:t>
            </a:r>
          </a:p>
          <a:p>
            <a:endParaRPr lang="en-GB" smtClean="0"/>
          </a:p>
          <a:p>
            <a:r>
              <a:rPr lang="en-GB" smtClean="0"/>
              <a:t>Data Entry: after responses have been coded, they can be entered into a database. Raw data can be entered through any software program (e.g., SPSS) 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615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356992" cy="36758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Business Research Methodology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tx2"/>
                </a:solidFill>
              </a:rPr>
              <a:t>By: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schemeClr val="tx2"/>
                </a:solidFill>
              </a:rPr>
              <a:t>Dr. Ashraf Shaarawy</a:t>
            </a:r>
          </a:p>
        </p:txBody>
      </p:sp>
    </p:spTree>
    <p:extLst>
      <p:ext uri="{BB962C8B-B14F-4D97-AF65-F5344CB8AC3E}">
        <p14:creationId xmlns:p14="http://schemas.microsoft.com/office/powerpoint/2010/main" val="3689025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Transforming Data</a:t>
            </a:r>
          </a:p>
        </p:txBody>
      </p:sp>
      <p:pic>
        <p:nvPicPr>
          <p:cNvPr id="25805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1752600"/>
            <a:ext cx="5143500" cy="4114800"/>
          </a:xfrm>
        </p:spPr>
      </p:pic>
    </p:spTree>
    <p:extLst>
      <p:ext uri="{BB962C8B-B14F-4D97-AF65-F5344CB8AC3E}">
        <p14:creationId xmlns:p14="http://schemas.microsoft.com/office/powerpoint/2010/main" val="52186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Frequencies</a:t>
            </a:r>
          </a:p>
        </p:txBody>
      </p:sp>
      <p:pic>
        <p:nvPicPr>
          <p:cNvPr id="26009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1752600"/>
            <a:ext cx="5143500" cy="4114800"/>
          </a:xfrm>
        </p:spPr>
      </p:pic>
    </p:spTree>
    <p:extLst>
      <p:ext uri="{BB962C8B-B14F-4D97-AF65-F5344CB8AC3E}">
        <p14:creationId xmlns:p14="http://schemas.microsoft.com/office/powerpoint/2010/main" val="232753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Correlation</a:t>
            </a:r>
          </a:p>
        </p:txBody>
      </p:sp>
      <p:sp>
        <p:nvSpPr>
          <p:cNvPr id="26624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Correlation Factor : -1 to 1</a:t>
            </a:r>
          </a:p>
          <a:p>
            <a:r>
              <a:rPr lang="en-GB" dirty="0" smtClean="0"/>
              <a:t>Positive correlation greater than 0 and less then 1 </a:t>
            </a:r>
          </a:p>
          <a:p>
            <a:r>
              <a:rPr lang="en-GB" dirty="0" smtClean="0"/>
              <a:t>Negative correlation less than </a:t>
            </a:r>
            <a:r>
              <a:rPr lang="en-GB" dirty="0"/>
              <a:t>0 and </a:t>
            </a:r>
            <a:r>
              <a:rPr lang="en-GB" dirty="0" smtClean="0"/>
              <a:t>greater then -1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62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smtClean="0"/>
              <a:t>Testing Hypotheses about Two Unrelated Means</a:t>
            </a:r>
            <a:endParaRPr lang="en-US" sz="4000" smtClean="0"/>
          </a:p>
        </p:txBody>
      </p:sp>
      <p:sp>
        <p:nvSpPr>
          <p:cNvPr id="26931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Independent samples </a:t>
            </a:r>
            <a:r>
              <a:rPr lang="en-GB" i="1" smtClean="0"/>
              <a:t>t</a:t>
            </a:r>
            <a:r>
              <a:rPr lang="en-GB" smtClean="0"/>
              <a:t>-test: is</a:t>
            </a:r>
            <a:r>
              <a:rPr lang="en-GB" b="1" smtClean="0"/>
              <a:t> </a:t>
            </a:r>
            <a:r>
              <a:rPr lang="en-GB" smtClean="0"/>
              <a:t>done to see if there are any significant differences in the means for two groups in the variable of interest.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63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6788"/>
          </a:xfrm>
        </p:spPr>
        <p:txBody>
          <a:bodyPr/>
          <a:lstStyle/>
          <a:p>
            <a:r>
              <a:rPr lang="en-US" dirty="0" smtClean="0"/>
              <a:t>Comparing 2 groups</a:t>
            </a:r>
            <a:endParaRPr lang="en-US" sz="2800" dirty="0" smtClean="0"/>
          </a:p>
        </p:txBody>
      </p:sp>
      <p:pic>
        <p:nvPicPr>
          <p:cNvPr id="2990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7605713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29200" y="4038600"/>
            <a:ext cx="3352800" cy="1235075"/>
            <a:chOff x="3168" y="2976"/>
            <a:chExt cx="2112" cy="778"/>
          </a:xfrm>
        </p:grpSpPr>
        <p:sp>
          <p:nvSpPr>
            <p:cNvPr id="299014" name="Oval 5"/>
            <p:cNvSpPr>
              <a:spLocks noChangeArrowheads="1"/>
            </p:cNvSpPr>
            <p:nvPr/>
          </p:nvSpPr>
          <p:spPr bwMode="auto">
            <a:xfrm>
              <a:off x="4896" y="2976"/>
              <a:ext cx="288" cy="1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299015" name="Line 6"/>
            <p:cNvSpPr>
              <a:spLocks noChangeShapeType="1"/>
            </p:cNvSpPr>
            <p:nvPr/>
          </p:nvSpPr>
          <p:spPr bwMode="auto">
            <a:xfrm flipH="1">
              <a:off x="4848" y="3120"/>
              <a:ext cx="192" cy="38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9016" name="Text Box 7"/>
            <p:cNvSpPr txBox="1">
              <a:spLocks noChangeArrowheads="1"/>
            </p:cNvSpPr>
            <p:nvPr/>
          </p:nvSpPr>
          <p:spPr bwMode="auto">
            <a:xfrm>
              <a:off x="3168" y="3504"/>
              <a:ext cx="21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3300"/>
                  </a:solidFill>
                  <a:latin typeface="Times New Roman" pitchFamily="18" charset="0"/>
                </a:rPr>
                <a:t>significant effect </a:t>
              </a: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</a:rPr>
                <a:t>on difference</a:t>
              </a:r>
              <a:endParaRPr lang="en-US" sz="2000" dirty="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4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dirty="0" smtClean="0"/>
              <a:t>Testing Hypotheses for more than 2 groups</a:t>
            </a:r>
            <a:endParaRPr lang="en-US" sz="4000" dirty="0" smtClean="0"/>
          </a:p>
        </p:txBody>
      </p:sp>
      <p:sp>
        <p:nvSpPr>
          <p:cNvPr id="26726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ANOVA</a:t>
            </a:r>
            <a:r>
              <a:rPr lang="en-GB" dirty="0" smtClean="0"/>
              <a:t>: examines differences between the means of more than 2 groups 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07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79475"/>
          </a:xfrm>
        </p:spPr>
        <p:txBody>
          <a:bodyPr/>
          <a:lstStyle/>
          <a:p>
            <a:r>
              <a:rPr lang="en-US" dirty="0"/>
              <a:t>Comparing </a:t>
            </a:r>
            <a:r>
              <a:rPr lang="en-US" dirty="0" smtClean="0"/>
              <a:t>more than 2 groups</a:t>
            </a:r>
          </a:p>
        </p:txBody>
      </p:sp>
      <p:pic>
        <p:nvPicPr>
          <p:cNvPr id="3000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52197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00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0"/>
            <a:ext cx="73501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741862" y="4724400"/>
            <a:ext cx="3352800" cy="1235075"/>
            <a:chOff x="3168" y="2976"/>
            <a:chExt cx="2112" cy="778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896" y="2976"/>
              <a:ext cx="288" cy="1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>
              <a:off x="4848" y="3120"/>
              <a:ext cx="192" cy="38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68" y="3504"/>
              <a:ext cx="21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3300"/>
                  </a:solidFill>
                  <a:latin typeface="Times New Roman" pitchFamily="18" charset="0"/>
                </a:rPr>
                <a:t>significant effect </a:t>
              </a: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</a:rPr>
                <a:t>on difference</a:t>
              </a:r>
              <a:endParaRPr lang="en-US" sz="2000" dirty="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09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Coefficient </a:t>
            </a:r>
            <a:endParaRPr lang="en-US" dirty="0"/>
          </a:p>
        </p:txBody>
      </p:sp>
      <p:pic>
        <p:nvPicPr>
          <p:cNvPr id="1026" name="Picture 2" descr="https://www.statisticshowto.datasciencecentral.com/wp-content/uploads/2013/08/spss-pearson-correlation-coefficient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18" y="1447799"/>
            <a:ext cx="7300946" cy="459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97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230225A-3F0A-41C0-82A4-7F57BA01CA96}" type="slidenum">
              <a:rPr lang="en-GB" sz="1400">
                <a:latin typeface="Times New Roman" pitchFamily="18" charset="0"/>
              </a:rPr>
              <a:pPr algn="r" eaLnBrk="1" hangingPunct="1"/>
              <a:t>28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30208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4350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Qualitative Data Analysis </a:t>
            </a:r>
          </a:p>
        </p:txBody>
      </p:sp>
    </p:spTree>
    <p:extLst>
      <p:ext uri="{BB962C8B-B14F-4D97-AF65-F5344CB8AC3E}">
        <p14:creationId xmlns:p14="http://schemas.microsoft.com/office/powerpoint/2010/main" val="208161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Analysis of Qualitative Data</a:t>
            </a:r>
            <a:endParaRPr lang="en-US" smtClean="0"/>
          </a:p>
        </p:txBody>
      </p:sp>
      <p:sp>
        <p:nvSpPr>
          <p:cNvPr id="30413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analysis of qualitative data is aimed at making valid inferences from the often overwhelming amount of collected data.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Steps:</a:t>
            </a:r>
          </a:p>
          <a:p>
            <a:pPr lvl="1"/>
            <a:r>
              <a:rPr lang="en-US" smtClean="0"/>
              <a:t>data reduction </a:t>
            </a:r>
          </a:p>
          <a:p>
            <a:pPr lvl="1"/>
            <a:r>
              <a:rPr lang="en-US" smtClean="0"/>
              <a:t>data display </a:t>
            </a:r>
          </a:p>
          <a:p>
            <a:pPr lvl="1"/>
            <a:r>
              <a:rPr lang="en-US" smtClean="0"/>
              <a:t>drawing and verifying conclusions </a:t>
            </a:r>
          </a:p>
        </p:txBody>
      </p:sp>
    </p:spTree>
    <p:extLst>
      <p:ext uri="{BB962C8B-B14F-4D97-AF65-F5344CB8AC3E}">
        <p14:creationId xmlns:p14="http://schemas.microsoft.com/office/powerpoint/2010/main" val="214151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6567858-901F-4646-8C11-5E1C2A5F5D32}" type="slidenum">
              <a:rPr lang="en-GB" sz="1400">
                <a:latin typeface="Times New Roman" pitchFamily="18" charset="0"/>
              </a:rPr>
              <a:pPr algn="r" eaLnBrk="1" hangingPunct="1"/>
              <a:t>3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23040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14350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Sampling </a:t>
            </a:r>
          </a:p>
        </p:txBody>
      </p:sp>
    </p:spTree>
    <p:extLst>
      <p:ext uri="{BB962C8B-B14F-4D97-AF65-F5344CB8AC3E}">
        <p14:creationId xmlns:p14="http://schemas.microsoft.com/office/powerpoint/2010/main" val="15894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Reduction</a:t>
            </a:r>
            <a:endParaRPr lang="en-US" i="1" smtClean="0"/>
          </a:p>
        </p:txBody>
      </p:sp>
      <p:sp>
        <p:nvSpPr>
          <p:cNvPr id="30515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Coding: </a:t>
            </a:r>
            <a:r>
              <a:rPr lang="en-GB" smtClean="0"/>
              <a:t>the analytic process through which the qualitative data that you have gathered are reduced, rearranged, and integrated to form theory.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Categorization: </a:t>
            </a:r>
            <a:r>
              <a:rPr lang="en-GB" smtClean="0"/>
              <a:t>is the process of organizing, arranging, and classifying coding units.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76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Display</a:t>
            </a:r>
          </a:p>
        </p:txBody>
      </p:sp>
      <p:sp>
        <p:nvSpPr>
          <p:cNvPr id="30617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display: taking your reduced data and displaying them in an organized, condensed manner. </a:t>
            </a:r>
          </a:p>
          <a:p>
            <a:endParaRPr lang="en-US" smtClean="0"/>
          </a:p>
          <a:p>
            <a:r>
              <a:rPr lang="en-US" smtClean="0"/>
              <a:t>Examples: charts, matrices, diagrams, graphs, frequently mentioned phrases, and/or drawings. </a:t>
            </a:r>
          </a:p>
        </p:txBody>
      </p:sp>
    </p:spTree>
    <p:extLst>
      <p:ext uri="{BB962C8B-B14F-4D97-AF65-F5344CB8AC3E}">
        <p14:creationId xmlns:p14="http://schemas.microsoft.com/office/powerpoint/2010/main" val="211998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Conclusions</a:t>
            </a:r>
          </a:p>
        </p:txBody>
      </p:sp>
      <p:sp>
        <p:nvSpPr>
          <p:cNvPr id="30720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 this point where you answer your research questions by determining what identified themes stand for, by thinking about explanations for observed patterns and relationships, or by making contrasts and comparisons.</a:t>
            </a:r>
          </a:p>
        </p:txBody>
      </p:sp>
    </p:spTree>
    <p:extLst>
      <p:ext uri="{BB962C8B-B14F-4D97-AF65-F5344CB8AC3E}">
        <p14:creationId xmlns:p14="http://schemas.microsoft.com/office/powerpoint/2010/main" val="12632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42913" y="2286000"/>
            <a:ext cx="7772400" cy="1143000"/>
          </a:xfrm>
        </p:spPr>
        <p:txBody>
          <a:bodyPr/>
          <a:lstStyle/>
          <a:p>
            <a:pPr marL="0" indent="0"/>
            <a:r>
              <a:rPr lang="en-US" b="1" dirty="0">
                <a:solidFill>
                  <a:srgbClr val="FF0000"/>
                </a:solidFill>
              </a:rPr>
              <a:t>The Research Report </a:t>
            </a:r>
          </a:p>
        </p:txBody>
      </p:sp>
    </p:spTree>
    <p:extLst>
      <p:ext uri="{BB962C8B-B14F-4D97-AF65-F5344CB8AC3E}">
        <p14:creationId xmlns:p14="http://schemas.microsoft.com/office/powerpoint/2010/main" val="348879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Written Report</a:t>
            </a:r>
          </a:p>
        </p:txBody>
      </p:sp>
      <p:sp>
        <p:nvSpPr>
          <p:cNvPr id="31232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Important to identify the purpose of the report, so that it can be tailored accordingly.</a:t>
            </a:r>
            <a:r>
              <a:rPr lang="en-US" smtClean="0"/>
              <a:t> </a:t>
            </a:r>
          </a:p>
          <a:p>
            <a:endParaRPr lang="en-US" smtClean="0"/>
          </a:p>
          <a:p>
            <a:r>
              <a:rPr lang="en-US" smtClean="0"/>
              <a:t>Examples</a:t>
            </a:r>
          </a:p>
          <a:p>
            <a:pPr lvl="1"/>
            <a:r>
              <a:rPr lang="en-GB" smtClean="0"/>
              <a:t>Simple descriptive report</a:t>
            </a:r>
          </a:p>
          <a:p>
            <a:pPr lvl="1"/>
            <a:r>
              <a:rPr lang="en-GB" smtClean="0"/>
              <a:t>Comprehensive report, offering alternative solutions </a:t>
            </a:r>
            <a:r>
              <a:rPr lang="en-US" smtClean="0"/>
              <a:t> </a:t>
            </a:r>
            <a:r>
              <a:rPr lang="en-GB" smtClean="0"/>
              <a:t> 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34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Characteristics of a Well-Written Report </a:t>
            </a:r>
            <a:endParaRPr lang="en-US" sz="4000" smtClean="0"/>
          </a:p>
        </p:txBody>
      </p:sp>
      <p:sp>
        <p:nvSpPr>
          <p:cNvPr id="313347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Clarity</a:t>
            </a:r>
          </a:p>
          <a:p>
            <a:r>
              <a:rPr lang="en-GB" smtClean="0"/>
              <a:t>Conciseness</a:t>
            </a:r>
          </a:p>
          <a:p>
            <a:r>
              <a:rPr lang="en-GB" smtClean="0"/>
              <a:t>Coherence</a:t>
            </a:r>
          </a:p>
          <a:p>
            <a:r>
              <a:rPr lang="en-GB" smtClean="0"/>
              <a:t>The right emphasis on important aspects</a:t>
            </a:r>
          </a:p>
          <a:p>
            <a:r>
              <a:rPr lang="en-GB" smtClean="0"/>
              <a:t>Meaningful organization of paragraphs</a:t>
            </a:r>
          </a:p>
          <a:p>
            <a:r>
              <a:rPr lang="en-GB" smtClean="0"/>
              <a:t>Smooth transition from one topic to the next</a:t>
            </a:r>
          </a:p>
          <a:p>
            <a:r>
              <a:rPr lang="en-GB" smtClean="0"/>
              <a:t>Apt choice of words</a:t>
            </a:r>
          </a:p>
          <a:p>
            <a:r>
              <a:rPr lang="en-GB" smtClean="0"/>
              <a:t>Specificity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46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259" y="622571"/>
            <a:ext cx="747649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lnSpc>
                <a:spcPct val="100000"/>
              </a:lnSpc>
              <a:spcBef>
                <a:spcPts val="100"/>
              </a:spcBef>
              <a:tabLst>
                <a:tab pos="2200275" algn="l"/>
              </a:tabLst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research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document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457959"/>
            <a:ext cx="114935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1471929"/>
            <a:ext cx="7431405" cy="47604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754370" lvl="0" indent="0" algn="l" defTabSz="914400" rtl="0" eaLnBrk="1" fontAlgn="auto" latinLnBrk="0" hangingPunct="1">
              <a:lnSpc>
                <a:spcPct val="10080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Title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Contents</a:t>
            </a:r>
            <a:r>
              <a:rPr kumimoji="0" sz="2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</a:t>
            </a:r>
          </a:p>
          <a:p>
            <a:pPr marL="12700" marR="204470" lvl="0" indent="0" algn="l" defTabSz="914400" rtl="0" eaLnBrk="1" fontAlgn="auto" latinLnBrk="0" hangingPunct="1">
              <a:lnSpc>
                <a:spcPct val="80000"/>
              </a:lnSpc>
              <a:spcBef>
                <a:spcPts val="4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Acknowledgements - personal thanks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those who have helped  you</a:t>
            </a:r>
          </a:p>
          <a:p>
            <a:pPr marL="12700" marR="1323975" lvl="0" indent="0" algn="l" defTabSz="914400" rtl="0" eaLnBrk="1" fontAlgn="auto" latinLnBrk="0" hangingPunct="1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Executive summary or abstract – </a:t>
            </a:r>
            <a:r>
              <a:rPr kumimoji="0" sz="2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why,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and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what?  Introduction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Literature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review – what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others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have said about this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problem</a:t>
            </a:r>
          </a:p>
          <a:p>
            <a:pPr marL="12700" marR="854710" lvl="0" indent="0" algn="l" defTabSz="914400" rtl="0" eaLnBrk="1" fontAlgn="auto" latinLnBrk="0" hangingPunct="1">
              <a:lnSpc>
                <a:spcPct val="79600"/>
              </a:lnSpc>
              <a:spcBef>
                <a:spcPts val="50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method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what considerations were made when  choosing a way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conduct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this</a:t>
            </a:r>
            <a:r>
              <a:rPr kumimoji="0" sz="2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study</a:t>
            </a:r>
          </a:p>
          <a:p>
            <a:pPr marL="12700" marR="335280" lvl="0" indent="0" algn="l" defTabSz="914400" rtl="0" eaLnBrk="1" fontAlgn="auto" latinLnBrk="0" hangingPunct="1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Data – what have you found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from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primary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data collection?  Discussion – comparing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literature to data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section</a:t>
            </a:r>
          </a:p>
          <a:p>
            <a:pPr marL="12700" marR="5080" lvl="0" indent="0" algn="l" defTabSz="914400" rtl="0" eaLnBrk="1" fontAlgn="auto" latinLnBrk="0" hangingPunct="1">
              <a:lnSpc>
                <a:spcPts val="1920"/>
              </a:lnSpc>
              <a:spcBef>
                <a:spcPts val="4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Conclusions - answers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 research questions,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limitations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future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study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advice</a:t>
            </a:r>
          </a:p>
          <a:p>
            <a:pPr marL="12700" marR="200660" lvl="0" indent="0" algn="l" defTabSz="914400" rtl="0" eaLnBrk="1" fontAlgn="auto" latinLnBrk="0" hangingPunct="1">
              <a:lnSpc>
                <a:spcPct val="796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References - cited work - use appropriate referencing –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APA 6.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810510" lvl="0" indent="0" algn="l" defTabSz="914400" rtl="0" eaLnBrk="1" fontAlgn="auto" latinLnBrk="0" hangingPunct="1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Bibliography - sources used but not</a:t>
            </a:r>
            <a:r>
              <a:rPr kumimoji="0" sz="2000" b="0" i="0" u="none" strike="noStrike" kern="120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cited  Appendices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0240" y="2622550"/>
            <a:ext cx="114935" cy="1252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0" y="4094479"/>
            <a:ext cx="114935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0" y="526034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0" y="5810250"/>
            <a:ext cx="114935" cy="63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00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8166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Research </a:t>
            </a:r>
            <a:r>
              <a:rPr lang="en-US" b="1" dirty="0" smtClean="0">
                <a:solidFill>
                  <a:schemeClr val="accent1"/>
                </a:solidFill>
              </a:rPr>
              <a:t>Project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57250" y="2576945"/>
            <a:ext cx="3009900" cy="14706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Report as a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27073" y="2576945"/>
            <a:ext cx="2971800" cy="1143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Report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an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Output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362200" y="1143000"/>
            <a:ext cx="1752600" cy="1392381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14800" y="1143000"/>
            <a:ext cx="2057400" cy="1392381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00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98500" indent="-342900"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dirty="0" smtClean="0">
                <a:latin typeface="Arial"/>
                <a:cs typeface="Arial"/>
              </a:rPr>
              <a:t>It </a:t>
            </a:r>
            <a:r>
              <a:rPr lang="en-US" spc="-5" dirty="0" smtClean="0">
                <a:latin typeface="Arial"/>
                <a:cs typeface="Arial"/>
              </a:rPr>
              <a:t>should be concise, descriptive and informative.</a:t>
            </a:r>
            <a:endParaRPr lang="en-US" dirty="0" smtClean="0">
              <a:latin typeface="Arial"/>
              <a:cs typeface="Arial"/>
            </a:endParaRPr>
          </a:p>
          <a:p>
            <a:pPr marL="698500" marR="866140" indent="-34290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-5" dirty="0" smtClean="0">
                <a:latin typeface="Arial"/>
                <a:cs typeface="Arial"/>
              </a:rPr>
              <a:t>Titles should clearly indicate the independent, dependent</a:t>
            </a:r>
            <a:r>
              <a:rPr lang="en-US" spc="15" dirty="0" smtClean="0">
                <a:latin typeface="Arial"/>
                <a:cs typeface="Arial"/>
              </a:rPr>
              <a:t> and /or mediating </a:t>
            </a:r>
            <a:r>
              <a:rPr lang="en-US" spc="-5" dirty="0" smtClean="0">
                <a:latin typeface="Arial"/>
                <a:cs typeface="Arial"/>
              </a:rPr>
              <a:t>variables.</a:t>
            </a:r>
            <a:endParaRPr lang="en-US" dirty="0" smtClean="0">
              <a:latin typeface="Arial"/>
              <a:cs typeface="Arial"/>
            </a:endParaRPr>
          </a:p>
          <a:p>
            <a:pPr marL="698500" marR="26670" indent="-34290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dirty="0" smtClean="0">
                <a:latin typeface="Arial"/>
                <a:cs typeface="Arial"/>
              </a:rPr>
              <a:t>It </a:t>
            </a:r>
            <a:r>
              <a:rPr lang="en-US" spc="-5" dirty="0" smtClean="0">
                <a:latin typeface="Arial"/>
                <a:cs typeface="Arial"/>
              </a:rPr>
              <a:t>is important </a:t>
            </a:r>
            <a:r>
              <a:rPr lang="en-US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specify what population will  be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investigated</a:t>
            </a:r>
            <a:r>
              <a:rPr lang="en-US" dirty="0" smtClean="0"/>
              <a:t>.</a:t>
            </a:r>
          </a:p>
          <a:p>
            <a:pPr marL="698500" marR="26670" indent="-342900"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GB" altLang="en-US" spc="-5" dirty="0">
                <a:latin typeface="Arial"/>
                <a:cs typeface="Arial"/>
              </a:rPr>
              <a:t>The aim of a title is to capture the reader’s attention </a:t>
            </a:r>
            <a:r>
              <a:rPr lang="en-GB" altLang="en-US" spc="-5" dirty="0" smtClean="0">
                <a:latin typeface="Arial"/>
                <a:cs typeface="Arial"/>
              </a:rPr>
              <a:t>to </a:t>
            </a:r>
            <a:r>
              <a:rPr lang="en-GB" altLang="en-US" spc="-5" dirty="0">
                <a:latin typeface="Arial"/>
                <a:cs typeface="Arial"/>
              </a:rPr>
              <a:t>the research problem being investigated</a:t>
            </a:r>
            <a:endParaRPr lang="en-US" spc="-5" dirty="0">
              <a:latin typeface="Arial"/>
              <a:cs typeface="Arial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618490" y="609600"/>
            <a:ext cx="79921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lnSpc>
                <a:spcPct val="100000"/>
              </a:lnSpc>
              <a:spcBef>
                <a:spcPts val="100"/>
              </a:spcBef>
              <a:tabLst>
                <a:tab pos="2200275" algn="l"/>
              </a:tabLst>
            </a:pP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Title of the research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48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62500" lnSpcReduction="20000"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The Impact of Employee Engagement on Employee Performance in the Egyptian </a:t>
            </a: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Manufacturing </a:t>
            </a: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Companies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A Dissertation Proposal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Submitted in Partial Fulfillment of the Requirement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For the DBA Degree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9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Your Name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Supervised By: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Supervisor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r"/>
              </a:tabLst>
            </a:pPr>
            <a:r>
              <a:rPr lang="en-US" altLang="en-US" sz="3900" spc="-5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3900" spc="-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74" y="325120"/>
            <a:ext cx="832231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08343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Terms</a:t>
            </a:r>
          </a:p>
        </p:txBody>
      </p:sp>
      <p:sp>
        <p:nvSpPr>
          <p:cNvPr id="232451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Population </a:t>
            </a:r>
            <a:r>
              <a:rPr lang="en-US" dirty="0" smtClean="0"/>
              <a:t>refers to the entire group of people that the researcher wishes to investigate. 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i="1" dirty="0" smtClean="0"/>
              <a:t>element </a:t>
            </a:r>
            <a:r>
              <a:rPr lang="en-US" dirty="0" smtClean="0"/>
              <a:t>is a single member of the population. 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sample</a:t>
            </a:r>
            <a:r>
              <a:rPr lang="en-US" dirty="0" smtClean="0"/>
              <a:t> is a subset of the population. It comprises some members selected from it. </a:t>
            </a:r>
          </a:p>
        </p:txBody>
      </p:sp>
    </p:spTree>
    <p:extLst>
      <p:ext uri="{BB962C8B-B14F-4D97-AF65-F5344CB8AC3E}">
        <p14:creationId xmlns:p14="http://schemas.microsoft.com/office/powerpoint/2010/main" val="95398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609600"/>
            <a:ext cx="45974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 rtl="0">
              <a:spcBef>
                <a:spcPts val="100"/>
              </a:spcBef>
              <a:tabLst>
                <a:tab pos="2200275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Content </a:t>
            </a: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Page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524000"/>
            <a:ext cx="7279640" cy="464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lvl="0" indent="-342900" algn="just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Consider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setting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up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any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Headers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Footers  here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Section the Report: 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II,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</a:t>
            </a:r>
            <a:r>
              <a:rPr kumimoji="0" sz="28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III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361315" lvl="0" indent="-342900" algn="just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State what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each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about e.g.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–  Overview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relevant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 Security  Standards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737235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 headings and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sub-headings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  applicable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18159" lvl="0" indent="-34290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Include the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Appendices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e.g.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Appendix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-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Company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Accounts,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Appendix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II -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…...</a:t>
            </a:r>
          </a:p>
        </p:txBody>
      </p:sp>
    </p:spTree>
    <p:extLst>
      <p:ext uri="{BB962C8B-B14F-4D97-AF65-F5344CB8AC3E}">
        <p14:creationId xmlns:p14="http://schemas.microsoft.com/office/powerpoint/2010/main" val="185112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794194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5080">
              <a:lnSpc>
                <a:spcPct val="100000"/>
              </a:lnSpc>
              <a:spcBef>
                <a:spcPts val="100"/>
              </a:spcBef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Executive Summary/  Abstract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524000"/>
            <a:ext cx="7687945" cy="37884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Numbering starts</a:t>
            </a:r>
            <a:r>
              <a:rPr kumimoji="0" sz="3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here</a:t>
            </a:r>
          </a:p>
          <a:p>
            <a:pPr marL="355600" marR="126364" lvl="0" indent="-342900" algn="l" defTabSz="914400" rtl="0" eaLnBrk="1" fontAlgn="auto" latinLnBrk="0" hangingPunct="1">
              <a:lnSpc>
                <a:spcPts val="3240"/>
              </a:lnSpc>
              <a:spcBef>
                <a:spcPts val="78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Executive Summary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usually about one</a:t>
            </a:r>
            <a:r>
              <a:rPr kumimoji="0" sz="3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half  or two thirds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a</a:t>
            </a:r>
            <a:r>
              <a:rPr kumimoji="0" sz="3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page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  <a:tab pos="2489200" algn="l"/>
              </a:tabLst>
              <a:defRPr/>
            </a:pP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</a:t>
            </a:r>
            <a:r>
              <a: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</a:t>
            </a:r>
            <a:r>
              <a:rPr kumimoji="0" sz="30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it?	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a </a:t>
            </a:r>
            <a:r>
              <a:rPr kumimoji="0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summary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30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190625" lvl="0" indent="-342900" algn="l" defTabSz="914400" rtl="0" eaLnBrk="1" fontAlgn="auto" latinLnBrk="0" hangingPunct="1">
              <a:lnSpc>
                <a:spcPts val="3240"/>
              </a:lnSpc>
              <a:spcBef>
                <a:spcPts val="78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do </a:t>
            </a:r>
            <a:r>
              <a: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write it?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</a:t>
            </a:r>
            <a:r>
              <a:rPr kumimoji="0" sz="3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have </a:t>
            </a:r>
            <a:r>
              <a:rPr kumimoji="0" sz="3000" b="0" i="0" u="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 </a:t>
            </a:r>
            <a:r>
              <a:rPr kumimoji="0" sz="3000" b="0" i="0" u="heavy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completed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3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report!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74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  <a:tab pos="3083560" algn="l"/>
              </a:tabLst>
              <a:defRPr/>
            </a:pPr>
            <a:r>
              <a:rPr kumimoji="0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reads</a:t>
            </a:r>
            <a:r>
              <a:rPr kumimoji="0" sz="3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it?	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will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read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by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those</a:t>
            </a:r>
            <a:r>
              <a:rPr kumimoji="0" sz="30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 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 have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time to read the full</a:t>
            </a:r>
            <a:r>
              <a:rPr kumimoji="0" sz="3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15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609600"/>
            <a:ext cx="7872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171958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Main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Content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788159"/>
            <a:ext cx="7872730" cy="397002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Get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</a:t>
            </a:r>
            <a:r>
              <a:rPr kumimoji="0" sz="28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across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Critical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account of the</a:t>
            </a:r>
            <a:r>
              <a:rPr kumimoji="0" sz="28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“truth”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Presentation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</a:t>
            </a:r>
            <a:r>
              <a:rPr kumimoji="0" sz="28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facts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Discussion and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analysis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505585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Should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expand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introduction and </a:t>
            </a:r>
            <a:r>
              <a:rPr kumimoji="0" sz="28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foundation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</a:t>
            </a:r>
            <a:r>
              <a:rPr kumimoji="0" sz="28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conclusion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  <a:tab pos="538353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area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800" b="0" i="0" u="none" strike="noStrike" kern="1200" cap="none" spc="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majority</a:t>
            </a:r>
            <a:r>
              <a:rPr kumimoji="0" sz="2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	your</a:t>
            </a:r>
            <a:r>
              <a:rPr kumimoji="0" sz="28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references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should be</a:t>
            </a:r>
            <a:r>
              <a:rPr kumimoji="0" sz="2800" b="0" i="0" u="none" strike="noStrike" kern="1200" cap="none" spc="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found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013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1451" y="533400"/>
            <a:ext cx="78397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71958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Main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Content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9873" y="1524000"/>
            <a:ext cx="7682865" cy="4716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12115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Diagrams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&amp; Graphs should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used to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summarise complicated</a:t>
            </a:r>
            <a:r>
              <a:rPr kumimoji="0" sz="32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527685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Remember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cite any data and make  clear where tables and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diagrams are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made by</a:t>
            </a:r>
            <a:r>
              <a:rPr kumimoji="0" sz="32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you!</a:t>
            </a:r>
          </a:p>
          <a:p>
            <a:pPr marL="355600" marR="480695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Complicated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data should be put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 appendices</a:t>
            </a: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Develop a research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map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Flow of your  work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08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688" y="533400"/>
            <a:ext cx="730631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814829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8089" y="1833879"/>
            <a:ext cx="7008495" cy="433959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7150" lvl="0" indent="0" algn="l" defTabSz="914400" rtl="0" eaLnBrk="1" fontAlgn="auto" latinLnBrk="0" hangingPunct="1">
              <a:lnSpc>
                <a:spcPts val="302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Setting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research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problem/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background –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Why? What? Who? 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Where?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When?</a:t>
            </a:r>
            <a:r>
              <a:rPr kumimoji="0" sz="2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How?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459740" lvl="0" indent="0" algn="l" defTabSz="914400" rtl="0" eaLnBrk="1" fontAlgn="auto" latinLnBrk="0" hangingPunct="1">
              <a:lnSpc>
                <a:spcPts val="313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statement of purpose(s), objectives or  aims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3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Background information </a:t>
            </a:r>
            <a:r>
              <a:rPr kumimoji="0" sz="29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sz="2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r>
              <a:rPr kumimoji="0" sz="29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topic</a:t>
            </a:r>
          </a:p>
          <a:p>
            <a:pPr marL="39370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Why is this report important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etc.</a:t>
            </a:r>
          </a:p>
          <a:p>
            <a:pPr marL="39370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“problem” are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trying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solve</a:t>
            </a:r>
          </a:p>
          <a:p>
            <a:pPr marL="12700" marR="457834" lvl="0" indent="0" algn="l" defTabSz="914400" rtl="0" eaLnBrk="1" fontAlgn="auto" latinLnBrk="0" hangingPunct="1">
              <a:lnSpc>
                <a:spcPts val="3130"/>
              </a:lnSpc>
              <a:spcBef>
                <a:spcPts val="7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 structure statement at </a:t>
            </a:r>
            <a:r>
              <a:rPr kumimoji="0" sz="2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of  introduction – how are you going to  structure </a:t>
            </a:r>
            <a:r>
              <a:rPr kumimoji="0" sz="2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9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“solution”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18490" y="2672079"/>
            <a:ext cx="15494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490" y="3558540"/>
            <a:ext cx="15494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5689" y="4003039"/>
            <a:ext cx="137160" cy="86868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490" y="4892040"/>
            <a:ext cx="15494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•</a:t>
            </a:r>
            <a:endParaRPr kumimoji="0" sz="2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709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561975" indent="-4572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3000" kern="1200" spc="-5" dirty="0"/>
              <a:t>In this section what is already known about the topic is written including.</a:t>
            </a:r>
          </a:p>
          <a:p>
            <a:pPr marL="457200" marR="561975" indent="-4572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3000" kern="1200" spc="-5" dirty="0"/>
              <a:t>You do not need to report on every published study in the area of your  research topic.</a:t>
            </a:r>
          </a:p>
          <a:p>
            <a:pPr marL="457200" marR="561975" indent="-45720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3000" kern="1200" spc="-5" dirty="0"/>
              <a:t>Choose those studies which are most relevant and most important.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46110" cy="615553"/>
          </a:xfrm>
        </p:spPr>
        <p:txBody>
          <a:bodyPr>
            <a:normAutofit fontScale="90000"/>
          </a:bodyPr>
          <a:lstStyle/>
          <a:p>
            <a:pPr marL="12700" algn="ctr">
              <a:spcBef>
                <a:spcPts val="100"/>
              </a:spcBef>
            </a:pP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73329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Reviews of the literature are not summaries, they are arguments that:</a:t>
            </a:r>
          </a:p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There  is a gap that needs filling; </a:t>
            </a:r>
          </a:p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You have sound reasons for believing your  hypotheses are likely to be true; </a:t>
            </a:r>
          </a:p>
          <a:p>
            <a:pPr marL="457200" marR="561975" indent="-457200">
              <a:lnSpc>
                <a:spcPct val="14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kern="1200" spc="-5" dirty="0"/>
              <a:t>Your methods have been well thought  through in relation to your research goals.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46110" cy="615553"/>
          </a:xfrm>
        </p:spPr>
        <p:txBody>
          <a:bodyPr>
            <a:normAutofit fontScale="90000"/>
          </a:bodyPr>
          <a:lstStyle/>
          <a:p>
            <a:pPr marL="12700" algn="ctr">
              <a:spcBef>
                <a:spcPts val="100"/>
              </a:spcBef>
            </a:pP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424613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  <p:pic>
        <p:nvPicPr>
          <p:cNvPr id="450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96063" y="1604356"/>
            <a:ext cx="15240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t>Reader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t>knows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5181600"/>
            <a:ext cx="15240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t>Reader doesn't know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1143000" y="2667000"/>
            <a:ext cx="0" cy="2438400"/>
          </a:xfrm>
          <a:prstGeom prst="straightConnector1">
            <a:avLst/>
          </a:prstGeom>
          <a:noFill/>
          <a:ln w="63500">
            <a:solidFill>
              <a:srgbClr val="17375E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9236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5181600" y="2094706"/>
            <a:ext cx="358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General Topic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82750" y="2559037"/>
            <a:ext cx="2432050" cy="4572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Resource Based View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25511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4953000" y="3429000"/>
            <a:ext cx="3962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Focus on certain aspects in field of interest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73225" y="3994150"/>
            <a:ext cx="2432050" cy="4572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Importance of Human Capital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176704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smtClean="0"/>
              <a:t>Sampling</a:t>
            </a:r>
            <a:endParaRPr lang="en-US" sz="4800" smtClean="0"/>
          </a:p>
        </p:txBody>
      </p:sp>
      <p:sp>
        <p:nvSpPr>
          <p:cNvPr id="1884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447800"/>
            <a:ext cx="7848600" cy="4800600"/>
          </a:xfrm>
        </p:spPr>
        <p:txBody>
          <a:bodyPr>
            <a:normAutofit/>
          </a:bodyPr>
          <a:lstStyle/>
          <a:p>
            <a:r>
              <a:rPr lang="nl-NL" dirty="0" smtClean="0"/>
              <a:t>Sampling: the </a:t>
            </a:r>
            <a:r>
              <a:rPr lang="nl-NL" i="1" dirty="0" smtClean="0"/>
              <a:t>process</a:t>
            </a:r>
            <a:r>
              <a:rPr lang="nl-NL" dirty="0" smtClean="0"/>
              <a:t> of selecting a </a:t>
            </a:r>
            <a:r>
              <a:rPr lang="nl-NL" i="1" dirty="0" smtClean="0"/>
              <a:t>sufficient </a:t>
            </a:r>
            <a:r>
              <a:rPr lang="nl-NL" dirty="0" smtClean="0"/>
              <a:t>number of elements from the population, so that results from analyzing the sample may be </a:t>
            </a:r>
            <a:r>
              <a:rPr lang="nl-NL" i="1" dirty="0" smtClean="0"/>
              <a:t>generalizable</a:t>
            </a:r>
            <a:r>
              <a:rPr lang="nl-NL" dirty="0" smtClean="0"/>
              <a:t> to the population.</a:t>
            </a:r>
          </a:p>
          <a:p>
            <a:r>
              <a:rPr lang="nl-NL" dirty="0" smtClean="0"/>
              <a:t>Advantage of Sampling:</a:t>
            </a:r>
          </a:p>
          <a:p>
            <a:pPr lvl="1"/>
            <a:r>
              <a:rPr lang="en-US" dirty="0"/>
              <a:t>Less costs</a:t>
            </a:r>
          </a:p>
          <a:p>
            <a:pPr lvl="1"/>
            <a:r>
              <a:rPr lang="en-US" dirty="0" smtClean="0"/>
              <a:t>Less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84"/>
    </mc:Choice>
    <mc:Fallback xmlns="">
      <p:transition spd="slow" advTm="45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5593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4800600" y="5303838"/>
            <a:ext cx="41148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End with gap analysis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4F6228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76400" y="5334000"/>
            <a:ext cx="2432050" cy="4572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Turn over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405476"/>
            <a:ext cx="8169910" cy="112268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The narrative of a good </a:t>
            </a:r>
            <a:b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36162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Two types of </a:t>
            </a:r>
            <a:r>
              <a:rPr lang="en-US" sz="2800" spc="-5" dirty="0" smtClean="0">
                <a:latin typeface="Arial"/>
                <a:cs typeface="Arial"/>
              </a:rPr>
              <a:t>objectives</a:t>
            </a:r>
          </a:p>
          <a:p>
            <a:pPr marL="742950" marR="561975" lvl="1" indent="-3429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400" spc="-5" dirty="0">
                <a:latin typeface="Arial"/>
                <a:cs typeface="Arial"/>
              </a:rPr>
              <a:t>G</a:t>
            </a:r>
            <a:r>
              <a:rPr lang="en-US" sz="2400" spc="-5" dirty="0" smtClean="0">
                <a:latin typeface="Arial"/>
                <a:cs typeface="Arial"/>
              </a:rPr>
              <a:t>eneral/broad/overall</a:t>
            </a:r>
            <a:r>
              <a:rPr lang="en-US" sz="2400" spc="-5" dirty="0">
                <a:latin typeface="Arial"/>
                <a:cs typeface="Arial"/>
              </a:rPr>
              <a:t>; </a:t>
            </a:r>
            <a:endParaRPr lang="en-US" sz="2400" spc="-5" dirty="0" smtClean="0">
              <a:latin typeface="Arial"/>
              <a:cs typeface="Arial"/>
            </a:endParaRPr>
          </a:p>
          <a:p>
            <a:pPr marL="742950" marR="561975" lvl="1" indent="-3429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400" spc="-5" dirty="0">
                <a:latin typeface="Arial"/>
                <a:cs typeface="Arial"/>
              </a:rPr>
              <a:t>S</a:t>
            </a:r>
            <a:r>
              <a:rPr lang="en-US" sz="2400" spc="-5" dirty="0" smtClean="0">
                <a:latin typeface="Arial"/>
                <a:cs typeface="Arial"/>
              </a:rPr>
              <a:t>pecific</a:t>
            </a:r>
            <a:endParaRPr lang="en-US" sz="2400" spc="-5" dirty="0">
              <a:latin typeface="Arial"/>
              <a:cs typeface="Arial"/>
            </a:endParaRP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The </a:t>
            </a:r>
            <a:r>
              <a:rPr lang="en-US" sz="2800" spc="-5" dirty="0">
                <a:latin typeface="Arial"/>
                <a:cs typeface="Arial"/>
              </a:rPr>
              <a:t>aim is about what you hope to do,  your overall intention in the </a:t>
            </a:r>
            <a:r>
              <a:rPr lang="en-US" sz="2800" spc="-5" dirty="0" smtClean="0">
                <a:latin typeface="Arial"/>
                <a:cs typeface="Arial"/>
              </a:rPr>
              <a:t>project.</a:t>
            </a:r>
            <a:endParaRPr lang="en-US" sz="2800" spc="-5" dirty="0">
              <a:latin typeface="Arial"/>
              <a:cs typeface="Arial"/>
            </a:endParaRP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It’s what you want to know.</a:t>
            </a: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An aim is therefore generally broad</a:t>
            </a:r>
            <a:r>
              <a:rPr lang="en-US" sz="2800" spc="-5" dirty="0" smtClean="0">
                <a:latin typeface="Arial"/>
                <a:cs typeface="Arial"/>
              </a:rPr>
              <a:t>.</a:t>
            </a:r>
          </a:p>
          <a:p>
            <a:pPr marL="4572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800" spc="-5" dirty="0">
                <a:latin typeface="Arial"/>
                <a:cs typeface="Arial"/>
              </a:rPr>
              <a:t>The Aim is the </a:t>
            </a:r>
            <a:r>
              <a:rPr lang="en-US" sz="2800" i="1" spc="-5" dirty="0">
                <a:latin typeface="Arial"/>
                <a:cs typeface="Arial"/>
              </a:rPr>
              <a:t>WHAT</a:t>
            </a:r>
            <a:r>
              <a:rPr lang="en-US" sz="2800" spc="-5" dirty="0">
                <a:latin typeface="Arial"/>
                <a:cs typeface="Arial"/>
              </a:rPr>
              <a:t> of the research, and the objective is  the </a:t>
            </a:r>
            <a:r>
              <a:rPr lang="en-US" sz="2800" i="1" spc="-5" dirty="0">
                <a:latin typeface="Arial"/>
                <a:cs typeface="Arial"/>
              </a:rPr>
              <a:t>HOW</a:t>
            </a:r>
            <a:r>
              <a:rPr lang="en-US" sz="2800" spc="-5" dirty="0">
                <a:latin typeface="Arial"/>
                <a:cs typeface="Arial"/>
              </a:rPr>
              <a:t>.</a:t>
            </a:r>
          </a:p>
          <a:p>
            <a:pPr marL="299085" marR="561975" indent="-299085">
              <a:lnSpc>
                <a:spcPct val="110000"/>
              </a:lnSpc>
              <a:tabLst>
                <a:tab pos="299085" algn="l"/>
                <a:tab pos="299720" algn="l"/>
              </a:tabLst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627" y="304800"/>
            <a:ext cx="624713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Aim / Purpose</a:t>
            </a:r>
          </a:p>
        </p:txBody>
      </p:sp>
    </p:spTree>
    <p:extLst>
      <p:ext uri="{BB962C8B-B14F-4D97-AF65-F5344CB8AC3E}">
        <p14:creationId xmlns:p14="http://schemas.microsoft.com/office/powerpoint/2010/main" val="40645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685405" cy="4495800"/>
          </a:xfrm>
        </p:spPr>
        <p:txBody>
          <a:bodyPr>
            <a:noAutofit/>
          </a:bodyPr>
          <a:lstStyle/>
          <a:p>
            <a:pPr marL="812800" marR="561975" indent="-457200">
              <a:lnSpc>
                <a:spcPct val="110000"/>
              </a:lnSpc>
              <a:spcBef>
                <a:spcPts val="55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The objectives are the specific steps you will take to achieve your aim.</a:t>
            </a:r>
          </a:p>
          <a:p>
            <a:pPr marL="812800" marR="561975" indent="-457200">
              <a:lnSpc>
                <a:spcPct val="110000"/>
              </a:lnSpc>
              <a:spcBef>
                <a:spcPts val="45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Research objectives are the goals to be achieved by conducting the  research.</a:t>
            </a:r>
          </a:p>
          <a:p>
            <a:pPr marL="4699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Objectives should be: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Logical and coherent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Feasible and Realistic, 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Contextual/consistent to the title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Distinctive, quantifiable, measurable</a:t>
            </a:r>
          </a:p>
          <a:p>
            <a:pPr marL="1041400" marR="561975" lvl="1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Expressed </a:t>
            </a:r>
            <a:r>
              <a:rPr lang="en-US" sz="2600" spc="-5" dirty="0">
                <a:solidFill>
                  <a:schemeClr val="tx1"/>
                </a:solidFill>
                <a:latin typeface="Arial"/>
                <a:cs typeface="Arial"/>
              </a:rPr>
              <a:t>in simple language, precise, self explanatory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66180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85405" cy="4495800"/>
          </a:xfrm>
        </p:spPr>
        <p:txBody>
          <a:bodyPr>
            <a:normAutofit/>
          </a:bodyPr>
          <a:lstStyle/>
          <a:p>
            <a:pPr marL="927100" marR="561975" indent="-457200">
              <a:lnSpc>
                <a:spcPct val="11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How should objectives be stated?</a:t>
            </a:r>
          </a:p>
          <a:p>
            <a:pPr marL="927100" marR="561975" indent="-45720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Objectives should be stated using “action verbs” that are  specific enough to be measured:</a:t>
            </a:r>
          </a:p>
          <a:p>
            <a:pPr marL="927100" marR="561975" indent="-457200">
              <a:lnSpc>
                <a:spcPct val="110000"/>
              </a:lnSpc>
              <a:spcBef>
                <a:spcPts val="57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e.g. To determine …, To compare…, To verify…, To  investigate…, To describe…, etc.</a:t>
            </a:r>
          </a:p>
          <a:p>
            <a:pPr marL="927100" marR="561975" indent="-457200">
              <a:lnSpc>
                <a:spcPct val="11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en-US" sz="2600" spc="-5" dirty="0"/>
              <a:t>Do not use vague non-action verbs such as: To appreciate, To understand… To believe.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Objectives</a:t>
            </a:r>
            <a:endParaRPr lang="en-US"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20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685405" cy="4495800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en-US" sz="3000" b="1" spc="-5" dirty="0" smtClean="0">
                <a:latin typeface="Arial"/>
                <a:cs typeface="Arial"/>
              </a:rPr>
              <a:t>General</a:t>
            </a:r>
            <a:r>
              <a:rPr lang="en-US" sz="3000" b="1" spc="-45" dirty="0" smtClean="0">
                <a:latin typeface="Arial"/>
                <a:cs typeface="Arial"/>
              </a:rPr>
              <a:t> </a:t>
            </a:r>
            <a:r>
              <a:rPr lang="en-US" sz="3000" b="1" spc="-5" dirty="0" smtClean="0">
                <a:latin typeface="Arial"/>
                <a:cs typeface="Arial"/>
              </a:rPr>
              <a:t>objective (Aim / Purpose):</a:t>
            </a:r>
            <a:endParaRPr lang="en-US" sz="3000" dirty="0" smtClean="0">
              <a:latin typeface="Arial"/>
              <a:cs typeface="Arial"/>
            </a:endParaRP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examine the factors affecting employees turnover.</a:t>
            </a:r>
          </a:p>
          <a:p>
            <a:pPr marL="12700">
              <a:spcBef>
                <a:spcPts val="334"/>
              </a:spcBef>
            </a:pPr>
            <a:r>
              <a:rPr lang="en-US" sz="3000" b="1" spc="-5" dirty="0">
                <a:latin typeface="Arial"/>
                <a:cs typeface="Arial"/>
              </a:rPr>
              <a:t>Specific objectives:</a:t>
            </a: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investigate the impact of employee engagement on employee turnover</a:t>
            </a: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investigate the impact of employee satisfaction on employee turnover.</a:t>
            </a:r>
          </a:p>
          <a:p>
            <a:pPr marL="812800" marR="593090" indent="-457200">
              <a:spcBef>
                <a:spcPts val="33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To investigate the role of mangers in employee turnover.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627" y="2286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9185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Academic Significance.</a:t>
            </a:r>
            <a:endParaRPr lang="en-US" dirty="0" smtClean="0"/>
          </a:p>
          <a:p>
            <a:r>
              <a:rPr lang="en-US" dirty="0" smtClean="0"/>
              <a:t>Practical Significance.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Significance of the study</a:t>
            </a:r>
          </a:p>
        </p:txBody>
      </p:sp>
    </p:spTree>
    <p:extLst>
      <p:ext uri="{BB962C8B-B14F-4D97-AF65-F5344CB8AC3E}">
        <p14:creationId xmlns:p14="http://schemas.microsoft.com/office/powerpoint/2010/main" val="243443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68" y="1393067"/>
            <a:ext cx="7685405" cy="4495800"/>
          </a:xfrm>
        </p:spPr>
        <p:txBody>
          <a:bodyPr>
            <a:normAutofit/>
          </a:bodyPr>
          <a:lstStyle/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/>
              <a:t>A hypothesis can be defined as a tentative  prediction or explanation of the  relationship between two or more  variables.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/>
              <a:t>Unambiguous prediction </a:t>
            </a:r>
            <a:r>
              <a:rPr lang="en-US" sz="2600" spc="-5" dirty="0"/>
              <a:t>of expected  outcomes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/>
              <a:t>Null and Alternative Hypothesis</a:t>
            </a:r>
            <a:endParaRPr lang="en-US" sz="2600" spc="-5" dirty="0"/>
          </a:p>
          <a:p>
            <a:pPr marL="8128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Guide/lead the research </a:t>
            </a:r>
          </a:p>
          <a:p>
            <a:pPr marL="355600" marR="928369">
              <a:spcBef>
                <a:spcPts val="765"/>
              </a:spcBef>
              <a:tabLst>
                <a:tab pos="354965" algn="l"/>
                <a:tab pos="355600" algn="l"/>
                <a:tab pos="3082925" algn="l"/>
              </a:tabLs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Questions and/or hypotheses</a:t>
            </a:r>
          </a:p>
        </p:txBody>
      </p:sp>
    </p:spTree>
    <p:extLst>
      <p:ext uri="{BB962C8B-B14F-4D97-AF65-F5344CB8AC3E}">
        <p14:creationId xmlns:p14="http://schemas.microsoft.com/office/powerpoint/2010/main" val="262918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68" y="1393067"/>
            <a:ext cx="7685405" cy="4495800"/>
          </a:xfrm>
        </p:spPr>
        <p:txBody>
          <a:bodyPr>
            <a:normAutofit/>
          </a:bodyPr>
          <a:lstStyle/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/>
              <a:t>Example: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Ho (Null Hypothesis): </a:t>
            </a:r>
          </a:p>
          <a:p>
            <a:pPr marL="12700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/>
              <a:t>There is </a:t>
            </a:r>
            <a:r>
              <a:rPr lang="en-US" sz="2800" spc="-5" dirty="0" smtClean="0">
                <a:solidFill>
                  <a:srgbClr val="FF0000"/>
                </a:solidFill>
              </a:rPr>
              <a:t>no relation </a:t>
            </a:r>
            <a:r>
              <a:rPr lang="en-US" sz="2800" spc="-5" dirty="0" smtClean="0"/>
              <a:t>between employee engagement and employee performance</a:t>
            </a:r>
            <a:r>
              <a:rPr lang="en-US" sz="2000" spc="-5" dirty="0" smtClean="0"/>
              <a:t>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600" spc="-5" dirty="0" smtClean="0">
                <a:solidFill>
                  <a:schemeClr val="tx1"/>
                </a:solidFill>
                <a:latin typeface="Arial"/>
                <a:cs typeface="Arial"/>
              </a:rPr>
              <a:t>H_A: Alternative Hypothesis</a:t>
            </a:r>
          </a:p>
          <a:p>
            <a:pPr marL="12700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/>
              <a:t>There is </a:t>
            </a:r>
            <a:r>
              <a:rPr lang="en-US" sz="2800" spc="-5" dirty="0" smtClean="0">
                <a:solidFill>
                  <a:srgbClr val="FF0000"/>
                </a:solidFill>
              </a:rPr>
              <a:t>a </a:t>
            </a:r>
            <a:r>
              <a:rPr lang="en-US" sz="2800" spc="-5" dirty="0">
                <a:solidFill>
                  <a:srgbClr val="FF0000"/>
                </a:solidFill>
              </a:rPr>
              <a:t>relation </a:t>
            </a:r>
            <a:r>
              <a:rPr lang="en-US" sz="2800" spc="-5" dirty="0"/>
              <a:t>between employee engagement and employee </a:t>
            </a:r>
            <a:r>
              <a:rPr lang="en-US" sz="2800" spc="-5" dirty="0" smtClean="0"/>
              <a:t>performance</a:t>
            </a:r>
            <a:r>
              <a:rPr lang="en-US" sz="2000" spc="-5" dirty="0" smtClean="0"/>
              <a:t>.</a:t>
            </a:r>
          </a:p>
          <a:p>
            <a:pPr marL="1270000" marR="5080" lvl="1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/>
              <a:t>There is </a:t>
            </a:r>
            <a:r>
              <a:rPr lang="en-US" sz="2800" spc="-5" dirty="0" smtClean="0">
                <a:solidFill>
                  <a:srgbClr val="FF0000"/>
                </a:solidFill>
              </a:rPr>
              <a:t>positive</a:t>
            </a:r>
            <a:r>
              <a:rPr lang="en-US" sz="2800" spc="-5" dirty="0" smtClean="0"/>
              <a:t> </a:t>
            </a:r>
            <a:r>
              <a:rPr lang="en-US" sz="2800" spc="-5" dirty="0"/>
              <a:t>relation between employee engagement and employee performance</a:t>
            </a:r>
            <a:endParaRPr lang="en-US" sz="2800" spc="-5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355600" marR="928369">
              <a:spcBef>
                <a:spcPts val="765"/>
              </a:spcBef>
              <a:tabLst>
                <a:tab pos="354965" algn="l"/>
                <a:tab pos="355600" algn="l"/>
                <a:tab pos="3082925" algn="l"/>
              </a:tabLs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Questions and/or hypotheses</a:t>
            </a:r>
          </a:p>
        </p:txBody>
      </p:sp>
    </p:spTree>
    <p:extLst>
      <p:ext uri="{BB962C8B-B14F-4D97-AF65-F5344CB8AC3E}">
        <p14:creationId xmlns:p14="http://schemas.microsoft.com/office/powerpoint/2010/main" val="34294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2564"/>
            <a:ext cx="7685405" cy="4495800"/>
          </a:xfrm>
        </p:spPr>
        <p:txBody>
          <a:bodyPr>
            <a:normAutofit/>
          </a:bodyPr>
          <a:lstStyle/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Overview of the selected approach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Sampling </a:t>
            </a:r>
            <a:r>
              <a:rPr lang="en-US" sz="2800" spc="-5" dirty="0" smtClean="0">
                <a:latin typeface="Arial"/>
                <a:cs typeface="Arial"/>
              </a:rPr>
              <a:t>design.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ZA" sz="2800" spc="-5" dirty="0">
                <a:latin typeface="Arial"/>
                <a:cs typeface="Arial"/>
              </a:rPr>
              <a:t>Justify your method </a:t>
            </a:r>
            <a:r>
              <a:rPr lang="en-ZA" sz="2800" spc="-5" dirty="0" smtClean="0">
                <a:latin typeface="Arial"/>
                <a:cs typeface="Arial"/>
              </a:rPr>
              <a:t>choice.</a:t>
            </a:r>
            <a:endParaRPr lang="en-ZA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Instrumentation </a:t>
            </a:r>
            <a:r>
              <a:rPr lang="en-US" sz="2800" spc="-5" dirty="0">
                <a:latin typeface="Arial"/>
                <a:cs typeface="Arial"/>
              </a:rPr>
              <a:t>and Operational definitions of terms used.</a:t>
            </a: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Unit of </a:t>
            </a:r>
            <a:r>
              <a:rPr lang="en-US" sz="2800" spc="-5" dirty="0" smtClean="0">
                <a:latin typeface="Arial"/>
                <a:cs typeface="Arial"/>
              </a:rPr>
              <a:t>Analysis.</a:t>
            </a:r>
            <a:endParaRPr lang="en-US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Data Collection </a:t>
            </a:r>
            <a:r>
              <a:rPr lang="en-US" sz="2800" spc="-5" dirty="0" smtClean="0">
                <a:latin typeface="Arial"/>
                <a:cs typeface="Arial"/>
              </a:rPr>
              <a:t>techniques.</a:t>
            </a:r>
            <a:endParaRPr lang="en-US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Arial"/>
                <a:cs typeface="Arial"/>
              </a:rPr>
              <a:t>Data processing, analysis, interpretation </a:t>
            </a:r>
            <a:r>
              <a:rPr lang="en-US" sz="2800" spc="-5" dirty="0" smtClean="0">
                <a:latin typeface="Arial"/>
                <a:cs typeface="Arial"/>
              </a:rPr>
              <a:t>techniques.</a:t>
            </a:r>
            <a:endParaRPr lang="en-US" sz="2800" spc="-5" dirty="0">
              <a:latin typeface="Arial"/>
              <a:cs typeface="Arial"/>
            </a:endParaRPr>
          </a:p>
          <a:p>
            <a:pPr marL="812800" marR="5080" indent="-457200">
              <a:spcBef>
                <a:spcPts val="105"/>
              </a:spcBef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Interpretation.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247130" cy="1122680"/>
          </a:xfrm>
        </p:spPr>
        <p:txBody>
          <a:bodyPr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Methodolog</a:t>
            </a:r>
            <a:r>
              <a:rPr lang="en-US" b="1" dirty="0">
                <a:solidFill>
                  <a:schemeClr val="accent1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47113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7330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49809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Writing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conclusions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742" y="1447800"/>
            <a:ext cx="7733030" cy="454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Conclusions referring to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questions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objectives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(outputs)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aims (outcomes)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Recommendations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442595" lvl="1" indent="-285750" algn="l" defTabSz="914400" rtl="0" eaLnBrk="1" fontAlgn="auto" latinLnBrk="0" hangingPunct="1">
              <a:lnSpc>
                <a:spcPct val="799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your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findings aimed at and who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 you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want  them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</a:t>
            </a:r>
            <a:r>
              <a:rPr kumimoji="0" sz="2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used?</a:t>
            </a:r>
          </a:p>
          <a:p>
            <a:pPr marL="755650" marR="1045210" lvl="1" indent="-285750" algn="l" defTabSz="914400" rtl="0" eaLnBrk="1" fontAlgn="auto" latinLnBrk="0" hangingPunct="1">
              <a:lnSpc>
                <a:spcPct val="79500"/>
              </a:lnSpc>
              <a:spcBef>
                <a:spcPts val="56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015" algn="l"/>
                <a:tab pos="7556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you suggesting to resolve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22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 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problem?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Limitations of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3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study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Suggestions for future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 </a:t>
            </a:r>
            <a:r>
              <a:rPr kumimoji="0" sz="3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3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area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Reflection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research process</a:t>
            </a:r>
            <a:r>
              <a:rPr kumimoji="0" sz="3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adopted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364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Terms</a:t>
            </a:r>
          </a:p>
        </p:txBody>
      </p:sp>
      <p:sp>
        <p:nvSpPr>
          <p:cNvPr id="23449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Parameters: </a:t>
            </a:r>
            <a:r>
              <a:rPr lang="en-US" dirty="0"/>
              <a:t>the</a:t>
            </a:r>
            <a:r>
              <a:rPr lang="en-US" dirty="0" smtClean="0"/>
              <a:t> characteristics of the population such as µ (the population mean), σ (the population standard deviation)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Statistics:  </a:t>
            </a:r>
            <a:r>
              <a:rPr lang="en-US" dirty="0"/>
              <a:t>the characteristics of the </a:t>
            </a:r>
            <a:r>
              <a:rPr lang="en-US" dirty="0" smtClean="0"/>
              <a:t>sample such </a:t>
            </a:r>
            <a:r>
              <a:rPr lang="en-US" dirty="0"/>
              <a:t>as </a:t>
            </a:r>
            <a:r>
              <a:rPr lang="en-US" dirty="0" smtClean="0"/>
              <a:t>X (the sample mean</a:t>
            </a:r>
            <a:r>
              <a:rPr lang="en-US" dirty="0"/>
              <a:t>), </a:t>
            </a:r>
            <a:r>
              <a:rPr lang="en-US" dirty="0" smtClean="0"/>
              <a:t>S (the sample standard </a:t>
            </a:r>
            <a:r>
              <a:rPr lang="en-US" dirty="0"/>
              <a:t>deviation)</a:t>
            </a:r>
            <a:r>
              <a:rPr lang="en-US" i="1" dirty="0"/>
              <a:t>.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598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609600"/>
            <a:ext cx="775398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988185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Basic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writing </a:t>
            </a: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skills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600200"/>
            <a:ext cx="7753984" cy="45319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Top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down: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312420" lvl="1" indent="-285750" algn="l" defTabSz="914400" rtl="0" eaLnBrk="1" fontAlgn="auto" latinLnBrk="0" hangingPunct="1">
              <a:lnSpc>
                <a:spcPts val="259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Start with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draft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structure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fill out the sections 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paragraphs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Bottom up: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5080" lvl="1" indent="-285750" algn="l" defTabSz="914400" rtl="0" eaLnBrk="1" fontAlgn="auto" latinLnBrk="0" hangingPunct="1">
              <a:lnSpc>
                <a:spcPts val="2590"/>
              </a:lnSpc>
              <a:spcBef>
                <a:spcPts val="64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then re-format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re-structure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present 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logical flow of your</a:t>
            </a:r>
            <a:r>
              <a:rPr kumimoji="0" sz="24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1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lang="en-US" sz="2800" b="1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</a:t>
            </a:r>
            <a:r>
              <a:rPr kumimoji="0" sz="2800" b="1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</a:t>
            </a:r>
            <a:r>
              <a:rPr kumimoji="0" sz="2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Pre-write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Draft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Check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556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55650" algn="l"/>
              </a:tabLst>
              <a:defRPr/>
            </a:pP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 “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Submit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24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work</a:t>
            </a:r>
            <a:r>
              <a:rPr kumimoji="0" lang="en-US" sz="24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"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09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76873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498090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Writing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style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877059"/>
            <a:ext cx="7545070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Reports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written in </a:t>
            </a:r>
            <a:r>
              <a:rPr kumimoji="0" sz="3200" b="0" i="0" u="heavy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third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form,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is,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use of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“I”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 “We” and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their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respective cases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</a:t>
            </a:r>
            <a:r>
              <a:rPr kumimoji="0" sz="3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used</a:t>
            </a:r>
          </a:p>
          <a:p>
            <a:pPr marL="355600" marR="74295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  <a:tab pos="4766945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Instead of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writing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 found that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….”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write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“It 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was evident</a:t>
            </a:r>
            <a:r>
              <a:rPr kumimoji="0" sz="3200" b="0" i="1" u="none" strike="noStrike" kern="1200" cap="none" spc="2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….”	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“The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statistics  </a:t>
            </a:r>
            <a:r>
              <a:rPr kumimoji="0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revealed that </a:t>
            </a: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….”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104140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There are </a:t>
            </a:r>
            <a:r>
              <a:rPr kumimoji="0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exceptions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such as </a:t>
            </a:r>
            <a:r>
              <a:rPr kumimoji="0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personal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reflections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etc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752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7635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000" b="1" kern="1200" dirty="0">
                <a:solidFill>
                  <a:schemeClr val="accent1"/>
                </a:solidFill>
                <a:latin typeface="+mj-lt"/>
                <a:cs typeface="+mj-cs"/>
              </a:rPr>
              <a:t>APA</a:t>
            </a: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 referencing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3685" y="1371600"/>
            <a:ext cx="8099425" cy="502765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68300" marR="1689735" lvl="0" indent="-342900" algn="l" defTabSz="914400" rtl="0" eaLnBrk="1" fontAlgn="auto" latinLnBrk="0" hangingPunct="1">
              <a:lnSpc>
                <a:spcPts val="324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Difference between referencing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bibliography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Author (year)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citation (Author,</a:t>
            </a:r>
            <a:r>
              <a:rPr kumimoji="0" sz="30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year)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656590" lvl="0" indent="-342900" algn="l" defTabSz="914400" rtl="0" eaLnBrk="1" fontAlgn="auto" latinLnBrk="0" hangingPunct="1">
              <a:lnSpc>
                <a:spcPts val="3229"/>
              </a:lnSpc>
              <a:spcBef>
                <a:spcPts val="80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E.g.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Bell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(2010)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text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make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3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full  reference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of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3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document: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68350" marR="39370" lvl="1" indent="-285750" algn="l" defTabSz="914400" rtl="0" eaLnBrk="1" fontAlgn="auto" latinLnBrk="0" hangingPunct="1">
              <a:lnSpc>
                <a:spcPts val="2380"/>
              </a:lnSpc>
              <a:spcBef>
                <a:spcPts val="53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767715" algn="l"/>
                <a:tab pos="76835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Bell,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F.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(2010) Learning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reference. Hannagan </a:t>
            </a:r>
            <a:r>
              <a:rPr kumimoji="0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875" b="0" i="0" u="none" strike="noStrike" kern="1200" cap="none" spc="0" normalizeH="0" baseline="28888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 </a:t>
            </a: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edition:  London</a:t>
            </a:r>
            <a:endParaRPr kumimoji="0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Full reference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back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your</a:t>
            </a:r>
            <a:r>
              <a:rPr kumimoji="0" sz="3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683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Free tools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available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can</a:t>
            </a:r>
            <a:r>
              <a:rPr kumimoji="0" sz="3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help</a:t>
            </a:r>
            <a:r>
              <a:rPr kumimoji="0" lang="en-US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  <a:p>
            <a:pPr marL="8255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lang="en-US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Medley</a:t>
            </a:r>
          </a:p>
          <a:p>
            <a:pPr marL="8255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67665" algn="l"/>
                <a:tab pos="368300" algn="l"/>
              </a:tabLst>
              <a:defRPr/>
            </a:pPr>
            <a:r>
              <a:rPr kumimoji="0" lang="en-US" sz="3000" b="0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Note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236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490" y="716279"/>
            <a:ext cx="79159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  <a:tabLst>
                <a:tab pos="1607185" algn="l"/>
                <a:tab pos="5361305" algn="l"/>
              </a:tabLst>
            </a:pP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Last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sections of</a:t>
            </a:r>
            <a:r>
              <a:rPr lang="en-US"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 </a:t>
            </a:r>
            <a:r>
              <a:rPr sz="4000" b="1" kern="1200" dirty="0" smtClean="0">
                <a:solidFill>
                  <a:schemeClr val="accent1"/>
                </a:solidFill>
                <a:latin typeface="+mj-lt"/>
                <a:cs typeface="+mj-cs"/>
              </a:rPr>
              <a:t>your report</a:t>
            </a:r>
            <a:endParaRPr sz="4000" b="1" kern="1200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" y="1905000"/>
            <a:ext cx="2609215" cy="179070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References</a:t>
            </a: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Bibliography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0426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9159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4000" b="1" kern="1200" dirty="0">
                <a:solidFill>
                  <a:schemeClr val="accent1"/>
                </a:solidFill>
                <a:latin typeface="+mj-lt"/>
                <a:cs typeface="+mj-cs"/>
              </a:rPr>
              <a:t>Plagiarism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877059"/>
            <a:ext cx="7841615" cy="364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53365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Citing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others work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good – evidence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research</a:t>
            </a: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Using someone else's work without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attribution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very bad practice and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carries 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substantial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penalties</a:t>
            </a:r>
          </a:p>
          <a:p>
            <a:pPr marL="355600" marR="271780" lvl="0" indent="-34290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Learn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paraphrase and reference your  sources</a:t>
            </a:r>
          </a:p>
        </p:txBody>
      </p:sp>
    </p:spTree>
    <p:extLst>
      <p:ext uri="{BB962C8B-B14F-4D97-AF65-F5344CB8AC3E}">
        <p14:creationId xmlns:p14="http://schemas.microsoft.com/office/powerpoint/2010/main" val="203357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Statistics versus Parameters</a:t>
            </a:r>
          </a:p>
        </p:txBody>
      </p:sp>
      <p:pic>
        <p:nvPicPr>
          <p:cNvPr id="23552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000250"/>
            <a:ext cx="498633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44461" y="4502727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relation between sample and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6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dirty="0" smtClean="0"/>
              <a:t>The Sampling Process</a:t>
            </a:r>
            <a:endParaRPr lang="en-US" sz="4800" dirty="0" smtClean="0"/>
          </a:p>
        </p:txBody>
      </p:sp>
      <p:sp>
        <p:nvSpPr>
          <p:cNvPr id="239619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752600"/>
            <a:ext cx="7848600" cy="4191000"/>
          </a:xfrm>
        </p:spPr>
        <p:txBody>
          <a:bodyPr/>
          <a:lstStyle/>
          <a:p>
            <a:r>
              <a:rPr lang="en-US" dirty="0" smtClean="0"/>
              <a:t>Major steps in sampling:</a:t>
            </a:r>
          </a:p>
          <a:p>
            <a:pPr lvl="1"/>
            <a:r>
              <a:rPr lang="en-US" dirty="0" smtClean="0"/>
              <a:t>Define the population.</a:t>
            </a:r>
          </a:p>
          <a:p>
            <a:pPr lvl="1"/>
            <a:r>
              <a:rPr lang="en-US" dirty="0" smtClean="0"/>
              <a:t>Determine the appropriate sample size</a:t>
            </a:r>
          </a:p>
          <a:p>
            <a:pPr lvl="1"/>
            <a:r>
              <a:rPr lang="en-US" dirty="0" smtClean="0"/>
              <a:t>Execute the sampling process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2221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84"/>
    </mc:Choice>
    <mc:Fallback xmlns="">
      <p:transition spd="slow" advTm="45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Sampling Techniques</a:t>
            </a:r>
            <a:endParaRPr lang="en-US" sz="4800" dirty="0"/>
          </a:p>
        </p:txBody>
      </p:sp>
      <p:sp>
        <p:nvSpPr>
          <p:cNvPr id="247811" name="Rectangle 3"/>
          <p:cNvSpPr>
            <a:spLocks noGrp="1" noChangeAspect="1" noChangeArrowheads="1"/>
          </p:cNvSpPr>
          <p:nvPr>
            <p:ph idx="1"/>
          </p:nvPr>
        </p:nvSpPr>
        <p:spPr>
          <a:xfrm>
            <a:off x="685800" y="1752600"/>
            <a:ext cx="7848600" cy="41910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Probability sampling</a:t>
            </a:r>
            <a:r>
              <a:rPr lang="en-US" dirty="0" smtClean="0"/>
              <a:t>: elements in the population have equal probabilities to be chosen.</a:t>
            </a:r>
          </a:p>
          <a:p>
            <a:r>
              <a:rPr lang="en-US" b="1" dirty="0"/>
              <a:t>Nonprobability </a:t>
            </a:r>
            <a:r>
              <a:rPr lang="en-US" b="1" dirty="0" smtClean="0"/>
              <a:t>sampling:</a:t>
            </a:r>
            <a:r>
              <a:rPr lang="en-US" dirty="0" smtClean="0"/>
              <a:t> </a:t>
            </a:r>
            <a:r>
              <a:rPr lang="en-US" dirty="0"/>
              <a:t>the elements in the population do not have </a:t>
            </a:r>
            <a:r>
              <a:rPr lang="en-US" dirty="0" smtClean="0"/>
              <a:t>equal  </a:t>
            </a:r>
            <a:r>
              <a:rPr lang="en-US" dirty="0"/>
              <a:t>probabilities </a:t>
            </a:r>
            <a:r>
              <a:rPr lang="en-US" dirty="0" smtClean="0"/>
              <a:t>to be chosen.</a:t>
            </a:r>
          </a:p>
          <a:p>
            <a:endParaRPr lang="en-US" i="1" dirty="0" smtClean="0"/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7653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84"/>
    </mc:Choice>
    <mc:Fallback xmlns="">
      <p:transition spd="slow" advTm="45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2170</Words>
  <Application>Microsoft Office PowerPoint</Application>
  <PresentationFormat>On-screen Show (4:3)</PresentationFormat>
  <Paragraphs>355</Paragraphs>
  <Slides>64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2" baseType="lpstr">
      <vt:lpstr>MS PGothic</vt:lpstr>
      <vt:lpstr>Arial</vt:lpstr>
      <vt:lpstr>Calibri</vt:lpstr>
      <vt:lpstr>Century Gothic</vt:lpstr>
      <vt:lpstr>Times New Roman</vt:lpstr>
      <vt:lpstr>Verdana</vt:lpstr>
      <vt:lpstr>Wingdings</vt:lpstr>
      <vt:lpstr>Office Theme</vt:lpstr>
      <vt:lpstr>PowerPoint Presentation</vt:lpstr>
      <vt:lpstr>Business Research Methodology By: Dr. Ashraf Shaarawy</vt:lpstr>
      <vt:lpstr>Sampling </vt:lpstr>
      <vt:lpstr>Relevant Terms</vt:lpstr>
      <vt:lpstr>Sampling</vt:lpstr>
      <vt:lpstr>Relevant Terms</vt:lpstr>
      <vt:lpstr>Statistics versus Parameters</vt:lpstr>
      <vt:lpstr>The Sampling Process</vt:lpstr>
      <vt:lpstr>Sampling Techniques</vt:lpstr>
      <vt:lpstr>Sampling Techniques</vt:lpstr>
      <vt:lpstr>Simple Random Sampling </vt:lpstr>
      <vt:lpstr>Systematic Sampling </vt:lpstr>
      <vt:lpstr>Stratified Sampling</vt:lpstr>
      <vt:lpstr>Example</vt:lpstr>
      <vt:lpstr>Cluster Sampling</vt:lpstr>
      <vt:lpstr>Sample size: guidelines</vt:lpstr>
      <vt:lpstr>Nonprobability sampling</vt:lpstr>
      <vt:lpstr>Quantitative Data Analysis </vt:lpstr>
      <vt:lpstr>Getting the Data Ready for Analysis</vt:lpstr>
      <vt:lpstr>Transforming Data</vt:lpstr>
      <vt:lpstr>Frequencies</vt:lpstr>
      <vt:lpstr>Correlation</vt:lpstr>
      <vt:lpstr>Testing Hypotheses about Two Unrelated Means</vt:lpstr>
      <vt:lpstr>Comparing 2 groups</vt:lpstr>
      <vt:lpstr>Testing Hypotheses for more than 2 groups</vt:lpstr>
      <vt:lpstr>Comparing more than 2 groups</vt:lpstr>
      <vt:lpstr>Correlation Coefficient </vt:lpstr>
      <vt:lpstr>Qualitative Data Analysis </vt:lpstr>
      <vt:lpstr>Analysis of Qualitative Data</vt:lpstr>
      <vt:lpstr>Data Reduction</vt:lpstr>
      <vt:lpstr>Data Display</vt:lpstr>
      <vt:lpstr>Drawing Conclusions</vt:lpstr>
      <vt:lpstr>The Research Report </vt:lpstr>
      <vt:lpstr>The Written Report</vt:lpstr>
      <vt:lpstr>Characteristics of a Well-Written Report </vt:lpstr>
      <vt:lpstr>The research document</vt:lpstr>
      <vt:lpstr>Research Project</vt:lpstr>
      <vt:lpstr>Title of the research</vt:lpstr>
      <vt:lpstr>Example</vt:lpstr>
      <vt:lpstr>Content Page</vt:lpstr>
      <vt:lpstr>Executive Summary/  Abstract</vt:lpstr>
      <vt:lpstr>Main Content</vt:lpstr>
      <vt:lpstr>Main Content</vt:lpstr>
      <vt:lpstr>The Introduction</vt:lpstr>
      <vt:lpstr>Literature review</vt:lpstr>
      <vt:lpstr>Literature review</vt:lpstr>
      <vt:lpstr>The narrative of a good  Literature Review</vt:lpstr>
      <vt:lpstr>The narrative of a good  Literature Review</vt:lpstr>
      <vt:lpstr>The narrative of a good  Literature Review</vt:lpstr>
      <vt:lpstr>The narrative of a good  Literature Review</vt:lpstr>
      <vt:lpstr>Aim / Purpose</vt:lpstr>
      <vt:lpstr>Objectives</vt:lpstr>
      <vt:lpstr>Objectives</vt:lpstr>
      <vt:lpstr>Example</vt:lpstr>
      <vt:lpstr>Significance of the study</vt:lpstr>
      <vt:lpstr>Questions and/or hypotheses</vt:lpstr>
      <vt:lpstr>Questions and/or hypotheses</vt:lpstr>
      <vt:lpstr>Methodology</vt:lpstr>
      <vt:lpstr>Writing conclusions</vt:lpstr>
      <vt:lpstr>Basic writing skills</vt:lpstr>
      <vt:lpstr>Writing style</vt:lpstr>
      <vt:lpstr>APA referencing</vt:lpstr>
      <vt:lpstr>Last sections of your report</vt:lpstr>
      <vt:lpstr>Plagiarism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Ashraf</cp:lastModifiedBy>
  <cp:revision>105</cp:revision>
  <cp:lastPrinted>2019-09-27T22:26:11Z</cp:lastPrinted>
  <dcterms:created xsi:type="dcterms:W3CDTF">2019-09-25T18:21:27Z</dcterms:created>
  <dcterms:modified xsi:type="dcterms:W3CDTF">2022-10-28T07:58:59Z</dcterms:modified>
</cp:coreProperties>
</file>