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56"/>
  </p:notesMasterIdLst>
  <p:sldIdLst>
    <p:sldId id="355" r:id="rId3"/>
    <p:sldId id="356" r:id="rId4"/>
    <p:sldId id="257" r:id="rId5"/>
    <p:sldId id="351" r:id="rId6"/>
    <p:sldId id="349" r:id="rId7"/>
    <p:sldId id="350" r:id="rId8"/>
    <p:sldId id="258" r:id="rId9"/>
    <p:sldId id="332" r:id="rId10"/>
    <p:sldId id="259" r:id="rId11"/>
    <p:sldId id="352" r:id="rId12"/>
    <p:sldId id="260" r:id="rId13"/>
    <p:sldId id="262" r:id="rId14"/>
    <p:sldId id="263" r:id="rId15"/>
    <p:sldId id="264" r:id="rId16"/>
    <p:sldId id="269" r:id="rId17"/>
    <p:sldId id="270" r:id="rId18"/>
    <p:sldId id="273" r:id="rId19"/>
    <p:sldId id="578" r:id="rId20"/>
    <p:sldId id="276" r:id="rId21"/>
    <p:sldId id="336" r:id="rId22"/>
    <p:sldId id="278" r:id="rId23"/>
    <p:sldId id="344" r:id="rId24"/>
    <p:sldId id="286" r:id="rId25"/>
    <p:sldId id="280" r:id="rId26"/>
    <p:sldId id="281" r:id="rId27"/>
    <p:sldId id="282" r:id="rId28"/>
    <p:sldId id="283" r:id="rId29"/>
    <p:sldId id="285" r:id="rId30"/>
    <p:sldId id="279" r:id="rId31"/>
    <p:sldId id="287" r:id="rId32"/>
    <p:sldId id="290" r:id="rId33"/>
    <p:sldId id="289" r:id="rId34"/>
    <p:sldId id="291" r:id="rId35"/>
    <p:sldId id="353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66" r:id="rId44"/>
    <p:sldId id="567" r:id="rId45"/>
    <p:sldId id="568" r:id="rId46"/>
    <p:sldId id="569" r:id="rId47"/>
    <p:sldId id="570" r:id="rId48"/>
    <p:sldId id="571" r:id="rId49"/>
    <p:sldId id="572" r:id="rId50"/>
    <p:sldId id="573" r:id="rId51"/>
    <p:sldId id="574" r:id="rId52"/>
    <p:sldId id="575" r:id="rId53"/>
    <p:sldId id="576" r:id="rId54"/>
    <p:sldId id="57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BC3C2-A2D2-4AC9-BE80-1E5ACB0FBBCC}" type="doc">
      <dgm:prSet loTypeId="urn:microsoft.com/office/officeart/2005/8/layout/cycle8" loCatId="cycle" qsTypeId="urn:microsoft.com/office/officeart/2005/8/quickstyle/3d1" qsCatId="3D" csTypeId="urn:microsoft.com/office/officeart/2005/8/colors/colorful4" csCatId="colorful" phldr="1"/>
      <dgm:spPr/>
    </dgm:pt>
    <dgm:pt modelId="{F05B6546-A9FE-4832-AA0A-101E126865E4}">
      <dgm:prSet phldrT="[Text]" custT="1"/>
      <dgm:spPr/>
      <dgm:t>
        <a:bodyPr/>
        <a:lstStyle/>
        <a:p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</a:t>
          </a:r>
        </a:p>
        <a:p>
          <a:r>
            <a:rPr lang="en-US" sz="2800" kern="1200" dirty="0" smtClean="0"/>
            <a:t>(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Attitudes</a:t>
          </a:r>
          <a:r>
            <a:rPr lang="en-US" sz="2000" kern="1200" dirty="0" smtClean="0"/>
            <a:t>)</a:t>
          </a:r>
          <a:endParaRPr lang="en-US" sz="2000" kern="1200" dirty="0"/>
        </a:p>
      </dgm:t>
    </dgm:pt>
    <dgm:pt modelId="{9EB71389-1532-404F-9F35-E90128F9EF15}" type="parTrans" cxnId="{E645112C-E6AC-4672-A32E-84E84586A4A3}">
      <dgm:prSet/>
      <dgm:spPr/>
      <dgm:t>
        <a:bodyPr/>
        <a:lstStyle/>
        <a:p>
          <a:endParaRPr lang="en-US"/>
        </a:p>
      </dgm:t>
    </dgm:pt>
    <dgm:pt modelId="{3F480B6A-9775-4078-9445-78AC50D76282}" type="sibTrans" cxnId="{E645112C-E6AC-4672-A32E-84E84586A4A3}">
      <dgm:prSet/>
      <dgm:spPr/>
      <dgm:t>
        <a:bodyPr/>
        <a:lstStyle/>
        <a:p>
          <a:endParaRPr lang="en-US"/>
        </a:p>
      </dgm:t>
    </dgm:pt>
    <dgm:pt modelId="{0CF841BA-00C3-447F-AFF4-453742DA4170}">
      <dgm:prSet phldrT="[Text]" custT="1"/>
      <dgm:spPr/>
      <dgm:t>
        <a:bodyPr/>
        <a:lstStyle/>
        <a:p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S</a:t>
          </a:r>
        </a:p>
        <a:p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(Skills)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AL-Mateen" pitchFamily="2" charset="-78"/>
          </a:endParaRPr>
        </a:p>
      </dgm:t>
    </dgm:pt>
    <dgm:pt modelId="{ECBEB7A6-9A05-44A6-A266-8CB1CD1BA122}" type="parTrans" cxnId="{37D87E19-5AA2-455C-B6D2-C4F4E31A1545}">
      <dgm:prSet/>
      <dgm:spPr/>
      <dgm:t>
        <a:bodyPr/>
        <a:lstStyle/>
        <a:p>
          <a:endParaRPr lang="en-US"/>
        </a:p>
      </dgm:t>
    </dgm:pt>
    <dgm:pt modelId="{E449B34C-2DFE-4B63-8CA9-5C1ABDC2AD59}" type="sibTrans" cxnId="{37D87E19-5AA2-455C-B6D2-C4F4E31A1545}">
      <dgm:prSet/>
      <dgm:spPr/>
      <dgm:t>
        <a:bodyPr/>
        <a:lstStyle/>
        <a:p>
          <a:endParaRPr lang="en-US"/>
        </a:p>
      </dgm:t>
    </dgm:pt>
    <dgm:pt modelId="{556BCCB9-92F3-49E5-A327-600E1DF352EA}">
      <dgm:prSet phldrT="[Text]" custT="1"/>
      <dgm:spPr/>
      <dgm:t>
        <a:bodyPr/>
        <a:lstStyle/>
        <a:p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</a:t>
          </a:r>
        </a:p>
        <a:p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Knowledge)</a:t>
          </a:r>
          <a:r>
            <a:rPr lang="en-US" sz="1400" kern="1200" dirty="0" smtClean="0"/>
            <a:t>)</a:t>
          </a:r>
          <a:endParaRPr lang="en-US" sz="1600" kern="1200" dirty="0"/>
        </a:p>
      </dgm:t>
    </dgm:pt>
    <dgm:pt modelId="{EA9B2591-4FA4-4F6C-AAFC-CC5E606F07FA}" type="parTrans" cxnId="{1700E4CD-D568-43F7-A075-31758DF9837C}">
      <dgm:prSet/>
      <dgm:spPr/>
      <dgm:t>
        <a:bodyPr/>
        <a:lstStyle/>
        <a:p>
          <a:endParaRPr lang="en-US"/>
        </a:p>
      </dgm:t>
    </dgm:pt>
    <dgm:pt modelId="{7D3451A3-7975-4345-BFBD-C11AB24446F3}" type="sibTrans" cxnId="{1700E4CD-D568-43F7-A075-31758DF9837C}">
      <dgm:prSet/>
      <dgm:spPr/>
      <dgm:t>
        <a:bodyPr/>
        <a:lstStyle/>
        <a:p>
          <a:endParaRPr lang="en-US"/>
        </a:p>
      </dgm:t>
    </dgm:pt>
    <dgm:pt modelId="{02D6533E-FC51-406B-99A5-B121B2BB9B74}" type="pres">
      <dgm:prSet presAssocID="{A1FBC3C2-A2D2-4AC9-BE80-1E5ACB0FBBCC}" presName="compositeShape" presStyleCnt="0">
        <dgm:presLayoutVars>
          <dgm:chMax val="7"/>
          <dgm:dir/>
          <dgm:resizeHandles val="exact"/>
        </dgm:presLayoutVars>
      </dgm:prSet>
      <dgm:spPr/>
    </dgm:pt>
    <dgm:pt modelId="{0E1C841B-17DB-4177-B30D-56E3CF0A0F61}" type="pres">
      <dgm:prSet presAssocID="{A1FBC3C2-A2D2-4AC9-BE80-1E5ACB0FBBCC}" presName="wedge1" presStyleLbl="node1" presStyleIdx="0" presStyleCnt="3" custScaleX="100182"/>
      <dgm:spPr/>
      <dgm:t>
        <a:bodyPr/>
        <a:lstStyle/>
        <a:p>
          <a:endParaRPr lang="en-US"/>
        </a:p>
      </dgm:t>
    </dgm:pt>
    <dgm:pt modelId="{92B6C830-8A1A-42BA-8CD1-4D68E34B93B8}" type="pres">
      <dgm:prSet presAssocID="{A1FBC3C2-A2D2-4AC9-BE80-1E5ACB0FBBCC}" presName="dummy1a" presStyleCnt="0"/>
      <dgm:spPr/>
    </dgm:pt>
    <dgm:pt modelId="{A6E59947-49FD-45C3-B0B4-1627C61A5F11}" type="pres">
      <dgm:prSet presAssocID="{A1FBC3C2-A2D2-4AC9-BE80-1E5ACB0FBBCC}" presName="dummy1b" presStyleCnt="0"/>
      <dgm:spPr/>
    </dgm:pt>
    <dgm:pt modelId="{AB274014-DE35-41CA-BD65-B38E6DCAE378}" type="pres">
      <dgm:prSet presAssocID="{A1FBC3C2-A2D2-4AC9-BE80-1E5ACB0FBBC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10AB3-C709-4986-96CB-2107511F376A}" type="pres">
      <dgm:prSet presAssocID="{A1FBC3C2-A2D2-4AC9-BE80-1E5ACB0FBBCC}" presName="wedge2" presStyleLbl="node1" presStyleIdx="1" presStyleCnt="3" custScaleX="104301" custScaleY="100644"/>
      <dgm:spPr/>
      <dgm:t>
        <a:bodyPr/>
        <a:lstStyle/>
        <a:p>
          <a:endParaRPr lang="en-US"/>
        </a:p>
      </dgm:t>
    </dgm:pt>
    <dgm:pt modelId="{0BFDD915-6B5A-4E44-AAA0-A4D2A60C0586}" type="pres">
      <dgm:prSet presAssocID="{A1FBC3C2-A2D2-4AC9-BE80-1E5ACB0FBBCC}" presName="dummy2a" presStyleCnt="0"/>
      <dgm:spPr/>
    </dgm:pt>
    <dgm:pt modelId="{8DD7D9A5-5870-4F8B-BB71-D39786954A07}" type="pres">
      <dgm:prSet presAssocID="{A1FBC3C2-A2D2-4AC9-BE80-1E5ACB0FBBCC}" presName="dummy2b" presStyleCnt="0"/>
      <dgm:spPr/>
    </dgm:pt>
    <dgm:pt modelId="{EBE9A255-83CE-4A6E-B638-8B466E8BC6FE}" type="pres">
      <dgm:prSet presAssocID="{A1FBC3C2-A2D2-4AC9-BE80-1E5ACB0FBBC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7D681-5132-42C9-ADC5-37E822D4F581}" type="pres">
      <dgm:prSet presAssocID="{A1FBC3C2-A2D2-4AC9-BE80-1E5ACB0FBBCC}" presName="wedge3" presStyleLbl="node1" presStyleIdx="2" presStyleCnt="3"/>
      <dgm:spPr/>
      <dgm:t>
        <a:bodyPr/>
        <a:lstStyle/>
        <a:p>
          <a:endParaRPr lang="en-US"/>
        </a:p>
      </dgm:t>
    </dgm:pt>
    <dgm:pt modelId="{DBFD9DCE-D034-4A17-B2B4-3CF2343E9628}" type="pres">
      <dgm:prSet presAssocID="{A1FBC3C2-A2D2-4AC9-BE80-1E5ACB0FBBCC}" presName="dummy3a" presStyleCnt="0"/>
      <dgm:spPr/>
    </dgm:pt>
    <dgm:pt modelId="{06374BA2-D4D9-4E13-B345-8BC5C61B4A95}" type="pres">
      <dgm:prSet presAssocID="{A1FBC3C2-A2D2-4AC9-BE80-1E5ACB0FBBCC}" presName="dummy3b" presStyleCnt="0"/>
      <dgm:spPr/>
    </dgm:pt>
    <dgm:pt modelId="{91488B08-C373-4923-8FE6-B7C4B0995D7D}" type="pres">
      <dgm:prSet presAssocID="{A1FBC3C2-A2D2-4AC9-BE80-1E5ACB0FBBC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BAD83-3E94-41C9-AD0D-4C7402093DE8}" type="pres">
      <dgm:prSet presAssocID="{3F480B6A-9775-4078-9445-78AC50D76282}" presName="arrowWedge1" presStyleLbl="fgSibTrans2D1" presStyleIdx="0" presStyleCnt="3"/>
      <dgm:spPr/>
    </dgm:pt>
    <dgm:pt modelId="{A727E9F0-F78E-402A-A100-EB4BC2DAFB45}" type="pres">
      <dgm:prSet presAssocID="{E449B34C-2DFE-4B63-8CA9-5C1ABDC2AD59}" presName="arrowWedge2" presStyleLbl="fgSibTrans2D1" presStyleIdx="1" presStyleCnt="3" custScaleX="90980" custScaleY="88641" custLinFactNeighborX="-1003" custLinFactNeighborY="-813"/>
      <dgm:spPr/>
    </dgm:pt>
    <dgm:pt modelId="{B13B928B-4228-4D02-B2B1-68D7A4CBAF31}" type="pres">
      <dgm:prSet presAssocID="{7D3451A3-7975-4345-BFBD-C11AB24446F3}" presName="arrowWedge3" presStyleLbl="fgSibTrans2D1" presStyleIdx="2" presStyleCnt="3"/>
      <dgm:spPr/>
    </dgm:pt>
  </dgm:ptLst>
  <dgm:cxnLst>
    <dgm:cxn modelId="{F5694E96-4FD8-42C0-9E49-CE1E7F71EC16}" type="presOf" srcId="{F05B6546-A9FE-4832-AA0A-101E126865E4}" destId="{0E1C841B-17DB-4177-B30D-56E3CF0A0F61}" srcOrd="0" destOrd="0" presId="urn:microsoft.com/office/officeart/2005/8/layout/cycle8"/>
    <dgm:cxn modelId="{3C0778DD-F125-44F5-BEC4-4E79CC308C45}" type="presOf" srcId="{0CF841BA-00C3-447F-AFF4-453742DA4170}" destId="{EBE9A255-83CE-4A6E-B638-8B466E8BC6FE}" srcOrd="1" destOrd="0" presId="urn:microsoft.com/office/officeart/2005/8/layout/cycle8"/>
    <dgm:cxn modelId="{CAE27A3C-5810-49CD-B3AF-11B3F7F68389}" type="presOf" srcId="{556BCCB9-92F3-49E5-A327-600E1DF352EA}" destId="{57A7D681-5132-42C9-ADC5-37E822D4F581}" srcOrd="0" destOrd="0" presId="urn:microsoft.com/office/officeart/2005/8/layout/cycle8"/>
    <dgm:cxn modelId="{F214DB4E-FE01-4D85-86B1-94DAEF613F18}" type="presOf" srcId="{A1FBC3C2-A2D2-4AC9-BE80-1E5ACB0FBBCC}" destId="{02D6533E-FC51-406B-99A5-B121B2BB9B74}" srcOrd="0" destOrd="0" presId="urn:microsoft.com/office/officeart/2005/8/layout/cycle8"/>
    <dgm:cxn modelId="{DDE8F948-409A-4A47-A9A3-98B078351DF7}" type="presOf" srcId="{F05B6546-A9FE-4832-AA0A-101E126865E4}" destId="{AB274014-DE35-41CA-BD65-B38E6DCAE378}" srcOrd="1" destOrd="0" presId="urn:microsoft.com/office/officeart/2005/8/layout/cycle8"/>
    <dgm:cxn modelId="{37D87E19-5AA2-455C-B6D2-C4F4E31A1545}" srcId="{A1FBC3C2-A2D2-4AC9-BE80-1E5ACB0FBBCC}" destId="{0CF841BA-00C3-447F-AFF4-453742DA4170}" srcOrd="1" destOrd="0" parTransId="{ECBEB7A6-9A05-44A6-A266-8CB1CD1BA122}" sibTransId="{E449B34C-2DFE-4B63-8CA9-5C1ABDC2AD59}"/>
    <dgm:cxn modelId="{71C4DA73-C429-42A3-977D-F0147A6E5368}" type="presOf" srcId="{556BCCB9-92F3-49E5-A327-600E1DF352EA}" destId="{91488B08-C373-4923-8FE6-B7C4B0995D7D}" srcOrd="1" destOrd="0" presId="urn:microsoft.com/office/officeart/2005/8/layout/cycle8"/>
    <dgm:cxn modelId="{27586D2A-FDC6-46BE-BA32-841F67EAC723}" type="presOf" srcId="{0CF841BA-00C3-447F-AFF4-453742DA4170}" destId="{24310AB3-C709-4986-96CB-2107511F376A}" srcOrd="0" destOrd="0" presId="urn:microsoft.com/office/officeart/2005/8/layout/cycle8"/>
    <dgm:cxn modelId="{E645112C-E6AC-4672-A32E-84E84586A4A3}" srcId="{A1FBC3C2-A2D2-4AC9-BE80-1E5ACB0FBBCC}" destId="{F05B6546-A9FE-4832-AA0A-101E126865E4}" srcOrd="0" destOrd="0" parTransId="{9EB71389-1532-404F-9F35-E90128F9EF15}" sibTransId="{3F480B6A-9775-4078-9445-78AC50D76282}"/>
    <dgm:cxn modelId="{1700E4CD-D568-43F7-A075-31758DF9837C}" srcId="{A1FBC3C2-A2D2-4AC9-BE80-1E5ACB0FBBCC}" destId="{556BCCB9-92F3-49E5-A327-600E1DF352EA}" srcOrd="2" destOrd="0" parTransId="{EA9B2591-4FA4-4F6C-AAFC-CC5E606F07FA}" sibTransId="{7D3451A3-7975-4345-BFBD-C11AB24446F3}"/>
    <dgm:cxn modelId="{C9978285-0F48-4651-A69F-DDDB23B7B7C7}" type="presParOf" srcId="{02D6533E-FC51-406B-99A5-B121B2BB9B74}" destId="{0E1C841B-17DB-4177-B30D-56E3CF0A0F61}" srcOrd="0" destOrd="0" presId="urn:microsoft.com/office/officeart/2005/8/layout/cycle8"/>
    <dgm:cxn modelId="{D6EC37D5-ADCE-45CE-8A30-9569D3328C80}" type="presParOf" srcId="{02D6533E-FC51-406B-99A5-B121B2BB9B74}" destId="{92B6C830-8A1A-42BA-8CD1-4D68E34B93B8}" srcOrd="1" destOrd="0" presId="urn:microsoft.com/office/officeart/2005/8/layout/cycle8"/>
    <dgm:cxn modelId="{4B926D2B-D585-4EC0-96DE-282603051619}" type="presParOf" srcId="{02D6533E-FC51-406B-99A5-B121B2BB9B74}" destId="{A6E59947-49FD-45C3-B0B4-1627C61A5F11}" srcOrd="2" destOrd="0" presId="urn:microsoft.com/office/officeart/2005/8/layout/cycle8"/>
    <dgm:cxn modelId="{270CADCF-397A-4CB8-A42E-63CE93D50D72}" type="presParOf" srcId="{02D6533E-FC51-406B-99A5-B121B2BB9B74}" destId="{AB274014-DE35-41CA-BD65-B38E6DCAE378}" srcOrd="3" destOrd="0" presId="urn:microsoft.com/office/officeart/2005/8/layout/cycle8"/>
    <dgm:cxn modelId="{C2A27544-1C8C-4CFF-AE3C-B09CF92387F1}" type="presParOf" srcId="{02D6533E-FC51-406B-99A5-B121B2BB9B74}" destId="{24310AB3-C709-4986-96CB-2107511F376A}" srcOrd="4" destOrd="0" presId="urn:microsoft.com/office/officeart/2005/8/layout/cycle8"/>
    <dgm:cxn modelId="{7A5AECFB-D898-4E46-BD8A-6B3F86C2B2AE}" type="presParOf" srcId="{02D6533E-FC51-406B-99A5-B121B2BB9B74}" destId="{0BFDD915-6B5A-4E44-AAA0-A4D2A60C0586}" srcOrd="5" destOrd="0" presId="urn:microsoft.com/office/officeart/2005/8/layout/cycle8"/>
    <dgm:cxn modelId="{1192CACB-CBF6-4FAD-AAA8-3B5DEADF33F0}" type="presParOf" srcId="{02D6533E-FC51-406B-99A5-B121B2BB9B74}" destId="{8DD7D9A5-5870-4F8B-BB71-D39786954A07}" srcOrd="6" destOrd="0" presId="urn:microsoft.com/office/officeart/2005/8/layout/cycle8"/>
    <dgm:cxn modelId="{3E5266E8-3A52-47A3-9086-105F910C44FC}" type="presParOf" srcId="{02D6533E-FC51-406B-99A5-B121B2BB9B74}" destId="{EBE9A255-83CE-4A6E-B638-8B466E8BC6FE}" srcOrd="7" destOrd="0" presId="urn:microsoft.com/office/officeart/2005/8/layout/cycle8"/>
    <dgm:cxn modelId="{012291EA-56D3-4434-B25C-3B898A860A82}" type="presParOf" srcId="{02D6533E-FC51-406B-99A5-B121B2BB9B74}" destId="{57A7D681-5132-42C9-ADC5-37E822D4F581}" srcOrd="8" destOrd="0" presId="urn:microsoft.com/office/officeart/2005/8/layout/cycle8"/>
    <dgm:cxn modelId="{6587C329-5B24-4CBD-9581-69DF24452C46}" type="presParOf" srcId="{02D6533E-FC51-406B-99A5-B121B2BB9B74}" destId="{DBFD9DCE-D034-4A17-B2B4-3CF2343E9628}" srcOrd="9" destOrd="0" presId="urn:microsoft.com/office/officeart/2005/8/layout/cycle8"/>
    <dgm:cxn modelId="{1949DDBF-E1A2-4A62-90A9-99216A6283C2}" type="presParOf" srcId="{02D6533E-FC51-406B-99A5-B121B2BB9B74}" destId="{06374BA2-D4D9-4E13-B345-8BC5C61B4A95}" srcOrd="10" destOrd="0" presId="urn:microsoft.com/office/officeart/2005/8/layout/cycle8"/>
    <dgm:cxn modelId="{C34D8F32-BBCF-4DA9-8E89-DC305C991DFB}" type="presParOf" srcId="{02D6533E-FC51-406B-99A5-B121B2BB9B74}" destId="{91488B08-C373-4923-8FE6-B7C4B0995D7D}" srcOrd="11" destOrd="0" presId="urn:microsoft.com/office/officeart/2005/8/layout/cycle8"/>
    <dgm:cxn modelId="{8393A568-3E7F-4465-B5FD-738D0A478138}" type="presParOf" srcId="{02D6533E-FC51-406B-99A5-B121B2BB9B74}" destId="{9F9BAD83-3E94-41C9-AD0D-4C7402093DE8}" srcOrd="12" destOrd="0" presId="urn:microsoft.com/office/officeart/2005/8/layout/cycle8"/>
    <dgm:cxn modelId="{EAE1B8E5-442A-4E50-9641-A2E2778B897D}" type="presParOf" srcId="{02D6533E-FC51-406B-99A5-B121B2BB9B74}" destId="{A727E9F0-F78E-402A-A100-EB4BC2DAFB45}" srcOrd="13" destOrd="0" presId="urn:microsoft.com/office/officeart/2005/8/layout/cycle8"/>
    <dgm:cxn modelId="{81656C72-A68E-4FBF-8CF8-8259D1BC1A23}" type="presParOf" srcId="{02D6533E-FC51-406B-99A5-B121B2BB9B74}" destId="{B13B928B-4228-4D02-B2B1-68D7A4CBAF3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BC3C2-A2D2-4AC9-BE80-1E5ACB0FBBCC}" type="doc">
      <dgm:prSet loTypeId="urn:microsoft.com/office/officeart/2005/8/layout/cycle8" loCatId="cycle" qsTypeId="urn:microsoft.com/office/officeart/2005/8/quickstyle/3d1" qsCatId="3D" csTypeId="urn:microsoft.com/office/officeart/2005/8/colors/colorful4" csCatId="colorful" phldr="1"/>
      <dgm:spPr/>
    </dgm:pt>
    <dgm:pt modelId="{F05B6546-A9FE-4832-AA0A-101E126865E4}">
      <dgm:prSet phldrT="[Text]" custT="1"/>
      <dgm:spPr/>
      <dgm:t>
        <a:bodyPr/>
        <a:lstStyle/>
        <a:p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</a:t>
          </a:r>
        </a:p>
        <a:p>
          <a:r>
            <a:rPr lang="en-US" sz="2800" kern="1200" dirty="0" smtClean="0"/>
            <a:t>(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Attitudes</a:t>
          </a:r>
          <a:r>
            <a:rPr lang="en-US" sz="2000" kern="1200" dirty="0" smtClean="0"/>
            <a:t>)</a:t>
          </a:r>
          <a:endParaRPr lang="en-US" sz="2000" kern="1200" dirty="0"/>
        </a:p>
      </dgm:t>
    </dgm:pt>
    <dgm:pt modelId="{9EB71389-1532-404F-9F35-E90128F9EF15}" type="parTrans" cxnId="{E645112C-E6AC-4672-A32E-84E84586A4A3}">
      <dgm:prSet/>
      <dgm:spPr/>
      <dgm:t>
        <a:bodyPr/>
        <a:lstStyle/>
        <a:p>
          <a:endParaRPr lang="en-US"/>
        </a:p>
      </dgm:t>
    </dgm:pt>
    <dgm:pt modelId="{3F480B6A-9775-4078-9445-78AC50D76282}" type="sibTrans" cxnId="{E645112C-E6AC-4672-A32E-84E84586A4A3}">
      <dgm:prSet/>
      <dgm:spPr/>
      <dgm:t>
        <a:bodyPr/>
        <a:lstStyle/>
        <a:p>
          <a:endParaRPr lang="en-US"/>
        </a:p>
      </dgm:t>
    </dgm:pt>
    <dgm:pt modelId="{0CF841BA-00C3-447F-AFF4-453742DA4170}">
      <dgm:prSet phldrT="[Text]" custT="1"/>
      <dgm:spPr/>
      <dgm:t>
        <a:bodyPr/>
        <a:lstStyle/>
        <a:p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S</a:t>
          </a:r>
        </a:p>
        <a:p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(Skills)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AL-Mateen" pitchFamily="2" charset="-78"/>
          </a:endParaRPr>
        </a:p>
      </dgm:t>
    </dgm:pt>
    <dgm:pt modelId="{ECBEB7A6-9A05-44A6-A266-8CB1CD1BA122}" type="parTrans" cxnId="{37D87E19-5AA2-455C-B6D2-C4F4E31A1545}">
      <dgm:prSet/>
      <dgm:spPr/>
      <dgm:t>
        <a:bodyPr/>
        <a:lstStyle/>
        <a:p>
          <a:endParaRPr lang="en-US"/>
        </a:p>
      </dgm:t>
    </dgm:pt>
    <dgm:pt modelId="{E449B34C-2DFE-4B63-8CA9-5C1ABDC2AD59}" type="sibTrans" cxnId="{37D87E19-5AA2-455C-B6D2-C4F4E31A1545}">
      <dgm:prSet/>
      <dgm:spPr/>
      <dgm:t>
        <a:bodyPr/>
        <a:lstStyle/>
        <a:p>
          <a:endParaRPr lang="en-US"/>
        </a:p>
      </dgm:t>
    </dgm:pt>
    <dgm:pt modelId="{556BCCB9-92F3-49E5-A327-600E1DF352EA}">
      <dgm:prSet phldrT="[Text]" custT="1"/>
      <dgm:spPr/>
      <dgm:t>
        <a:bodyPr/>
        <a:lstStyle/>
        <a:p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</a:t>
          </a:r>
        </a:p>
        <a:p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Knowledge)</a:t>
          </a:r>
          <a:r>
            <a:rPr lang="en-US" sz="1400" kern="1200" dirty="0" smtClean="0"/>
            <a:t>)</a:t>
          </a:r>
          <a:endParaRPr lang="en-US" sz="1600" kern="1200" dirty="0"/>
        </a:p>
      </dgm:t>
    </dgm:pt>
    <dgm:pt modelId="{EA9B2591-4FA4-4F6C-AAFC-CC5E606F07FA}" type="parTrans" cxnId="{1700E4CD-D568-43F7-A075-31758DF9837C}">
      <dgm:prSet/>
      <dgm:spPr/>
      <dgm:t>
        <a:bodyPr/>
        <a:lstStyle/>
        <a:p>
          <a:endParaRPr lang="en-US"/>
        </a:p>
      </dgm:t>
    </dgm:pt>
    <dgm:pt modelId="{7D3451A3-7975-4345-BFBD-C11AB24446F3}" type="sibTrans" cxnId="{1700E4CD-D568-43F7-A075-31758DF9837C}">
      <dgm:prSet/>
      <dgm:spPr/>
      <dgm:t>
        <a:bodyPr/>
        <a:lstStyle/>
        <a:p>
          <a:endParaRPr lang="en-US"/>
        </a:p>
      </dgm:t>
    </dgm:pt>
    <dgm:pt modelId="{02D6533E-FC51-406B-99A5-B121B2BB9B74}" type="pres">
      <dgm:prSet presAssocID="{A1FBC3C2-A2D2-4AC9-BE80-1E5ACB0FBBCC}" presName="compositeShape" presStyleCnt="0">
        <dgm:presLayoutVars>
          <dgm:chMax val="7"/>
          <dgm:dir/>
          <dgm:resizeHandles val="exact"/>
        </dgm:presLayoutVars>
      </dgm:prSet>
      <dgm:spPr/>
    </dgm:pt>
    <dgm:pt modelId="{0E1C841B-17DB-4177-B30D-56E3CF0A0F61}" type="pres">
      <dgm:prSet presAssocID="{A1FBC3C2-A2D2-4AC9-BE80-1E5ACB0FBBCC}" presName="wedge1" presStyleLbl="node1" presStyleIdx="0" presStyleCnt="3" custScaleX="100182"/>
      <dgm:spPr/>
      <dgm:t>
        <a:bodyPr/>
        <a:lstStyle/>
        <a:p>
          <a:endParaRPr lang="en-US"/>
        </a:p>
      </dgm:t>
    </dgm:pt>
    <dgm:pt modelId="{92B6C830-8A1A-42BA-8CD1-4D68E34B93B8}" type="pres">
      <dgm:prSet presAssocID="{A1FBC3C2-A2D2-4AC9-BE80-1E5ACB0FBBCC}" presName="dummy1a" presStyleCnt="0"/>
      <dgm:spPr/>
    </dgm:pt>
    <dgm:pt modelId="{A6E59947-49FD-45C3-B0B4-1627C61A5F11}" type="pres">
      <dgm:prSet presAssocID="{A1FBC3C2-A2D2-4AC9-BE80-1E5ACB0FBBCC}" presName="dummy1b" presStyleCnt="0"/>
      <dgm:spPr/>
    </dgm:pt>
    <dgm:pt modelId="{AB274014-DE35-41CA-BD65-B38E6DCAE378}" type="pres">
      <dgm:prSet presAssocID="{A1FBC3C2-A2D2-4AC9-BE80-1E5ACB0FBBC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10AB3-C709-4986-96CB-2107511F376A}" type="pres">
      <dgm:prSet presAssocID="{A1FBC3C2-A2D2-4AC9-BE80-1E5ACB0FBBCC}" presName="wedge2" presStyleLbl="node1" presStyleIdx="1" presStyleCnt="3" custScaleX="104301" custScaleY="100644"/>
      <dgm:spPr/>
      <dgm:t>
        <a:bodyPr/>
        <a:lstStyle/>
        <a:p>
          <a:endParaRPr lang="en-US"/>
        </a:p>
      </dgm:t>
    </dgm:pt>
    <dgm:pt modelId="{0BFDD915-6B5A-4E44-AAA0-A4D2A60C0586}" type="pres">
      <dgm:prSet presAssocID="{A1FBC3C2-A2D2-4AC9-BE80-1E5ACB0FBBCC}" presName="dummy2a" presStyleCnt="0"/>
      <dgm:spPr/>
    </dgm:pt>
    <dgm:pt modelId="{8DD7D9A5-5870-4F8B-BB71-D39786954A07}" type="pres">
      <dgm:prSet presAssocID="{A1FBC3C2-A2D2-4AC9-BE80-1E5ACB0FBBCC}" presName="dummy2b" presStyleCnt="0"/>
      <dgm:spPr/>
    </dgm:pt>
    <dgm:pt modelId="{EBE9A255-83CE-4A6E-B638-8B466E8BC6FE}" type="pres">
      <dgm:prSet presAssocID="{A1FBC3C2-A2D2-4AC9-BE80-1E5ACB0FBBC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7D681-5132-42C9-ADC5-37E822D4F581}" type="pres">
      <dgm:prSet presAssocID="{A1FBC3C2-A2D2-4AC9-BE80-1E5ACB0FBBCC}" presName="wedge3" presStyleLbl="node1" presStyleIdx="2" presStyleCnt="3"/>
      <dgm:spPr/>
      <dgm:t>
        <a:bodyPr/>
        <a:lstStyle/>
        <a:p>
          <a:endParaRPr lang="en-US"/>
        </a:p>
      </dgm:t>
    </dgm:pt>
    <dgm:pt modelId="{DBFD9DCE-D034-4A17-B2B4-3CF2343E9628}" type="pres">
      <dgm:prSet presAssocID="{A1FBC3C2-A2D2-4AC9-BE80-1E5ACB0FBBCC}" presName="dummy3a" presStyleCnt="0"/>
      <dgm:spPr/>
    </dgm:pt>
    <dgm:pt modelId="{06374BA2-D4D9-4E13-B345-8BC5C61B4A95}" type="pres">
      <dgm:prSet presAssocID="{A1FBC3C2-A2D2-4AC9-BE80-1E5ACB0FBBCC}" presName="dummy3b" presStyleCnt="0"/>
      <dgm:spPr/>
    </dgm:pt>
    <dgm:pt modelId="{91488B08-C373-4923-8FE6-B7C4B0995D7D}" type="pres">
      <dgm:prSet presAssocID="{A1FBC3C2-A2D2-4AC9-BE80-1E5ACB0FBBC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BAD83-3E94-41C9-AD0D-4C7402093DE8}" type="pres">
      <dgm:prSet presAssocID="{3F480B6A-9775-4078-9445-78AC50D76282}" presName="arrowWedge1" presStyleLbl="fgSibTrans2D1" presStyleIdx="0" presStyleCnt="3"/>
      <dgm:spPr/>
    </dgm:pt>
    <dgm:pt modelId="{A727E9F0-F78E-402A-A100-EB4BC2DAFB45}" type="pres">
      <dgm:prSet presAssocID="{E449B34C-2DFE-4B63-8CA9-5C1ABDC2AD59}" presName="arrowWedge2" presStyleLbl="fgSibTrans2D1" presStyleIdx="1" presStyleCnt="3" custScaleX="90980" custScaleY="88641" custLinFactNeighborX="-1003" custLinFactNeighborY="-813"/>
      <dgm:spPr/>
    </dgm:pt>
    <dgm:pt modelId="{B13B928B-4228-4D02-B2B1-68D7A4CBAF31}" type="pres">
      <dgm:prSet presAssocID="{7D3451A3-7975-4345-BFBD-C11AB24446F3}" presName="arrowWedge3" presStyleLbl="fgSibTrans2D1" presStyleIdx="2" presStyleCnt="3"/>
      <dgm:spPr/>
    </dgm:pt>
  </dgm:ptLst>
  <dgm:cxnLst>
    <dgm:cxn modelId="{870B56DE-16DE-432E-8B70-DEFF08678A3F}" type="presOf" srcId="{0CF841BA-00C3-447F-AFF4-453742DA4170}" destId="{24310AB3-C709-4986-96CB-2107511F376A}" srcOrd="0" destOrd="0" presId="urn:microsoft.com/office/officeart/2005/8/layout/cycle8"/>
    <dgm:cxn modelId="{25AAA500-1DB3-44B6-B8F5-EA4B1189749D}" type="presOf" srcId="{556BCCB9-92F3-49E5-A327-600E1DF352EA}" destId="{57A7D681-5132-42C9-ADC5-37E822D4F581}" srcOrd="0" destOrd="0" presId="urn:microsoft.com/office/officeart/2005/8/layout/cycle8"/>
    <dgm:cxn modelId="{2255D51C-CD43-4C91-84B0-CC4750CEBC64}" type="presOf" srcId="{F05B6546-A9FE-4832-AA0A-101E126865E4}" destId="{AB274014-DE35-41CA-BD65-B38E6DCAE378}" srcOrd="1" destOrd="0" presId="urn:microsoft.com/office/officeart/2005/8/layout/cycle8"/>
    <dgm:cxn modelId="{37D87E19-5AA2-455C-B6D2-C4F4E31A1545}" srcId="{A1FBC3C2-A2D2-4AC9-BE80-1E5ACB0FBBCC}" destId="{0CF841BA-00C3-447F-AFF4-453742DA4170}" srcOrd="1" destOrd="0" parTransId="{ECBEB7A6-9A05-44A6-A266-8CB1CD1BA122}" sibTransId="{E449B34C-2DFE-4B63-8CA9-5C1ABDC2AD59}"/>
    <dgm:cxn modelId="{E3C48780-E71F-4EFE-B0A5-B8513363B52D}" type="presOf" srcId="{0CF841BA-00C3-447F-AFF4-453742DA4170}" destId="{EBE9A255-83CE-4A6E-B638-8B466E8BC6FE}" srcOrd="1" destOrd="0" presId="urn:microsoft.com/office/officeart/2005/8/layout/cycle8"/>
    <dgm:cxn modelId="{E561724B-64EB-4A25-8BC4-AB0E95D0C279}" type="presOf" srcId="{556BCCB9-92F3-49E5-A327-600E1DF352EA}" destId="{91488B08-C373-4923-8FE6-B7C4B0995D7D}" srcOrd="1" destOrd="0" presId="urn:microsoft.com/office/officeart/2005/8/layout/cycle8"/>
    <dgm:cxn modelId="{E645112C-E6AC-4672-A32E-84E84586A4A3}" srcId="{A1FBC3C2-A2D2-4AC9-BE80-1E5ACB0FBBCC}" destId="{F05B6546-A9FE-4832-AA0A-101E126865E4}" srcOrd="0" destOrd="0" parTransId="{9EB71389-1532-404F-9F35-E90128F9EF15}" sibTransId="{3F480B6A-9775-4078-9445-78AC50D76282}"/>
    <dgm:cxn modelId="{EACFE5A4-88ED-4288-B647-6EABAB823EE6}" type="presOf" srcId="{A1FBC3C2-A2D2-4AC9-BE80-1E5ACB0FBBCC}" destId="{02D6533E-FC51-406B-99A5-B121B2BB9B74}" srcOrd="0" destOrd="0" presId="urn:microsoft.com/office/officeart/2005/8/layout/cycle8"/>
    <dgm:cxn modelId="{1700E4CD-D568-43F7-A075-31758DF9837C}" srcId="{A1FBC3C2-A2D2-4AC9-BE80-1E5ACB0FBBCC}" destId="{556BCCB9-92F3-49E5-A327-600E1DF352EA}" srcOrd="2" destOrd="0" parTransId="{EA9B2591-4FA4-4F6C-AAFC-CC5E606F07FA}" sibTransId="{7D3451A3-7975-4345-BFBD-C11AB24446F3}"/>
    <dgm:cxn modelId="{C27782AE-9FDB-4F1E-8794-5B3BA133D0E9}" type="presOf" srcId="{F05B6546-A9FE-4832-AA0A-101E126865E4}" destId="{0E1C841B-17DB-4177-B30D-56E3CF0A0F61}" srcOrd="0" destOrd="0" presId="urn:microsoft.com/office/officeart/2005/8/layout/cycle8"/>
    <dgm:cxn modelId="{D5E56C6E-3CE7-4A2B-ABAF-6A45584B2E0F}" type="presParOf" srcId="{02D6533E-FC51-406B-99A5-B121B2BB9B74}" destId="{0E1C841B-17DB-4177-B30D-56E3CF0A0F61}" srcOrd="0" destOrd="0" presId="urn:microsoft.com/office/officeart/2005/8/layout/cycle8"/>
    <dgm:cxn modelId="{7350B847-C398-4F47-AB1F-8370BA3C9B29}" type="presParOf" srcId="{02D6533E-FC51-406B-99A5-B121B2BB9B74}" destId="{92B6C830-8A1A-42BA-8CD1-4D68E34B93B8}" srcOrd="1" destOrd="0" presId="urn:microsoft.com/office/officeart/2005/8/layout/cycle8"/>
    <dgm:cxn modelId="{E35138F1-5A7D-47A2-BE14-8252AE4EBAE7}" type="presParOf" srcId="{02D6533E-FC51-406B-99A5-B121B2BB9B74}" destId="{A6E59947-49FD-45C3-B0B4-1627C61A5F11}" srcOrd="2" destOrd="0" presId="urn:microsoft.com/office/officeart/2005/8/layout/cycle8"/>
    <dgm:cxn modelId="{AEE28617-BC9B-4AE9-B091-5E71AD1FEEB6}" type="presParOf" srcId="{02D6533E-FC51-406B-99A5-B121B2BB9B74}" destId="{AB274014-DE35-41CA-BD65-B38E6DCAE378}" srcOrd="3" destOrd="0" presId="urn:microsoft.com/office/officeart/2005/8/layout/cycle8"/>
    <dgm:cxn modelId="{76776A2F-1BBC-444C-BF4E-275A8D9D3287}" type="presParOf" srcId="{02D6533E-FC51-406B-99A5-B121B2BB9B74}" destId="{24310AB3-C709-4986-96CB-2107511F376A}" srcOrd="4" destOrd="0" presId="urn:microsoft.com/office/officeart/2005/8/layout/cycle8"/>
    <dgm:cxn modelId="{DC404A04-4628-40E6-9A88-AEC19E59EA46}" type="presParOf" srcId="{02D6533E-FC51-406B-99A5-B121B2BB9B74}" destId="{0BFDD915-6B5A-4E44-AAA0-A4D2A60C0586}" srcOrd="5" destOrd="0" presId="urn:microsoft.com/office/officeart/2005/8/layout/cycle8"/>
    <dgm:cxn modelId="{C3FE4A2A-7943-4C04-849F-8451BCA231B3}" type="presParOf" srcId="{02D6533E-FC51-406B-99A5-B121B2BB9B74}" destId="{8DD7D9A5-5870-4F8B-BB71-D39786954A07}" srcOrd="6" destOrd="0" presId="urn:microsoft.com/office/officeart/2005/8/layout/cycle8"/>
    <dgm:cxn modelId="{5318EE8C-F6DE-40BF-84AB-9FF10D038ACA}" type="presParOf" srcId="{02D6533E-FC51-406B-99A5-B121B2BB9B74}" destId="{EBE9A255-83CE-4A6E-B638-8B466E8BC6FE}" srcOrd="7" destOrd="0" presId="urn:microsoft.com/office/officeart/2005/8/layout/cycle8"/>
    <dgm:cxn modelId="{6588827A-9DE1-4A8F-8F1B-83C4B64D8144}" type="presParOf" srcId="{02D6533E-FC51-406B-99A5-B121B2BB9B74}" destId="{57A7D681-5132-42C9-ADC5-37E822D4F581}" srcOrd="8" destOrd="0" presId="urn:microsoft.com/office/officeart/2005/8/layout/cycle8"/>
    <dgm:cxn modelId="{60FC078E-E299-4A62-B098-9E373AD0EAA2}" type="presParOf" srcId="{02D6533E-FC51-406B-99A5-B121B2BB9B74}" destId="{DBFD9DCE-D034-4A17-B2B4-3CF2343E9628}" srcOrd="9" destOrd="0" presId="urn:microsoft.com/office/officeart/2005/8/layout/cycle8"/>
    <dgm:cxn modelId="{FBD5E026-1334-40A1-97A4-1CD8BA9C8459}" type="presParOf" srcId="{02D6533E-FC51-406B-99A5-B121B2BB9B74}" destId="{06374BA2-D4D9-4E13-B345-8BC5C61B4A95}" srcOrd="10" destOrd="0" presId="urn:microsoft.com/office/officeart/2005/8/layout/cycle8"/>
    <dgm:cxn modelId="{F833DD19-623A-4292-A16D-9E627E17F834}" type="presParOf" srcId="{02D6533E-FC51-406B-99A5-B121B2BB9B74}" destId="{91488B08-C373-4923-8FE6-B7C4B0995D7D}" srcOrd="11" destOrd="0" presId="urn:microsoft.com/office/officeart/2005/8/layout/cycle8"/>
    <dgm:cxn modelId="{5691442D-9CD5-4B2F-8538-C4519368CA99}" type="presParOf" srcId="{02D6533E-FC51-406B-99A5-B121B2BB9B74}" destId="{9F9BAD83-3E94-41C9-AD0D-4C7402093DE8}" srcOrd="12" destOrd="0" presId="urn:microsoft.com/office/officeart/2005/8/layout/cycle8"/>
    <dgm:cxn modelId="{92747965-8C30-497F-BB37-CAFB6F6BFAAC}" type="presParOf" srcId="{02D6533E-FC51-406B-99A5-B121B2BB9B74}" destId="{A727E9F0-F78E-402A-A100-EB4BC2DAFB45}" srcOrd="13" destOrd="0" presId="urn:microsoft.com/office/officeart/2005/8/layout/cycle8"/>
    <dgm:cxn modelId="{D9B9D917-0830-4D80-9C49-126A811C48E8}" type="presParOf" srcId="{02D6533E-FC51-406B-99A5-B121B2BB9B74}" destId="{B13B928B-4228-4D02-B2B1-68D7A4CBAF3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FBC3C2-A2D2-4AC9-BE80-1E5ACB0FBBCC}" type="doc">
      <dgm:prSet loTypeId="urn:microsoft.com/office/officeart/2005/8/layout/cycle8" loCatId="cycle" qsTypeId="urn:microsoft.com/office/officeart/2005/8/quickstyle/3d1" qsCatId="3D" csTypeId="urn:microsoft.com/office/officeart/2005/8/colors/colorful4" csCatId="colorful" phldr="1"/>
      <dgm:spPr/>
    </dgm:pt>
    <dgm:pt modelId="{F05B6546-A9FE-4832-AA0A-101E126865E4}">
      <dgm:prSet phldrT="[Text]" custT="1"/>
      <dgm:spPr/>
      <dgm:t>
        <a:bodyPr/>
        <a:lstStyle/>
        <a:p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</a:t>
          </a:r>
        </a:p>
        <a:p>
          <a:r>
            <a:rPr lang="en-US" sz="2800" kern="1200" dirty="0" smtClean="0"/>
            <a:t>(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Attitudes</a:t>
          </a:r>
          <a:r>
            <a:rPr lang="en-US" sz="2000" kern="1200" dirty="0" smtClean="0"/>
            <a:t>)</a:t>
          </a:r>
          <a:endParaRPr lang="en-US" sz="2000" kern="1200" dirty="0"/>
        </a:p>
      </dgm:t>
    </dgm:pt>
    <dgm:pt modelId="{9EB71389-1532-404F-9F35-E90128F9EF15}" type="parTrans" cxnId="{E645112C-E6AC-4672-A32E-84E84586A4A3}">
      <dgm:prSet/>
      <dgm:spPr/>
      <dgm:t>
        <a:bodyPr/>
        <a:lstStyle/>
        <a:p>
          <a:endParaRPr lang="en-US"/>
        </a:p>
      </dgm:t>
    </dgm:pt>
    <dgm:pt modelId="{3F480B6A-9775-4078-9445-78AC50D76282}" type="sibTrans" cxnId="{E645112C-E6AC-4672-A32E-84E84586A4A3}">
      <dgm:prSet/>
      <dgm:spPr/>
      <dgm:t>
        <a:bodyPr/>
        <a:lstStyle/>
        <a:p>
          <a:endParaRPr lang="en-US"/>
        </a:p>
      </dgm:t>
    </dgm:pt>
    <dgm:pt modelId="{0CF841BA-00C3-447F-AFF4-453742DA4170}">
      <dgm:prSet phldrT="[Text]" custT="1"/>
      <dgm:spPr/>
      <dgm:t>
        <a:bodyPr/>
        <a:lstStyle/>
        <a:p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S</a:t>
          </a:r>
        </a:p>
        <a:p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(Skills)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AL-Mateen" pitchFamily="2" charset="-78"/>
          </a:endParaRPr>
        </a:p>
      </dgm:t>
    </dgm:pt>
    <dgm:pt modelId="{ECBEB7A6-9A05-44A6-A266-8CB1CD1BA122}" type="parTrans" cxnId="{37D87E19-5AA2-455C-B6D2-C4F4E31A1545}">
      <dgm:prSet/>
      <dgm:spPr/>
      <dgm:t>
        <a:bodyPr/>
        <a:lstStyle/>
        <a:p>
          <a:endParaRPr lang="en-US"/>
        </a:p>
      </dgm:t>
    </dgm:pt>
    <dgm:pt modelId="{E449B34C-2DFE-4B63-8CA9-5C1ABDC2AD59}" type="sibTrans" cxnId="{37D87E19-5AA2-455C-B6D2-C4F4E31A1545}">
      <dgm:prSet/>
      <dgm:spPr/>
      <dgm:t>
        <a:bodyPr/>
        <a:lstStyle/>
        <a:p>
          <a:endParaRPr lang="en-US"/>
        </a:p>
      </dgm:t>
    </dgm:pt>
    <dgm:pt modelId="{556BCCB9-92F3-49E5-A327-600E1DF352EA}">
      <dgm:prSet phldrT="[Text]" custT="1"/>
      <dgm:spPr/>
      <dgm:t>
        <a:bodyPr/>
        <a:lstStyle/>
        <a:p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</a:t>
          </a:r>
        </a:p>
        <a:p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Knowledge)</a:t>
          </a:r>
          <a:r>
            <a:rPr lang="en-US" sz="1400" kern="1200" dirty="0" smtClean="0"/>
            <a:t>)</a:t>
          </a:r>
          <a:endParaRPr lang="en-US" sz="1600" kern="1200" dirty="0"/>
        </a:p>
      </dgm:t>
    </dgm:pt>
    <dgm:pt modelId="{EA9B2591-4FA4-4F6C-AAFC-CC5E606F07FA}" type="parTrans" cxnId="{1700E4CD-D568-43F7-A075-31758DF9837C}">
      <dgm:prSet/>
      <dgm:spPr/>
      <dgm:t>
        <a:bodyPr/>
        <a:lstStyle/>
        <a:p>
          <a:endParaRPr lang="en-US"/>
        </a:p>
      </dgm:t>
    </dgm:pt>
    <dgm:pt modelId="{7D3451A3-7975-4345-BFBD-C11AB24446F3}" type="sibTrans" cxnId="{1700E4CD-D568-43F7-A075-31758DF9837C}">
      <dgm:prSet/>
      <dgm:spPr/>
      <dgm:t>
        <a:bodyPr/>
        <a:lstStyle/>
        <a:p>
          <a:endParaRPr lang="en-US"/>
        </a:p>
      </dgm:t>
    </dgm:pt>
    <dgm:pt modelId="{02D6533E-FC51-406B-99A5-B121B2BB9B74}" type="pres">
      <dgm:prSet presAssocID="{A1FBC3C2-A2D2-4AC9-BE80-1E5ACB0FBBCC}" presName="compositeShape" presStyleCnt="0">
        <dgm:presLayoutVars>
          <dgm:chMax val="7"/>
          <dgm:dir/>
          <dgm:resizeHandles val="exact"/>
        </dgm:presLayoutVars>
      </dgm:prSet>
      <dgm:spPr/>
    </dgm:pt>
    <dgm:pt modelId="{0E1C841B-17DB-4177-B30D-56E3CF0A0F61}" type="pres">
      <dgm:prSet presAssocID="{A1FBC3C2-A2D2-4AC9-BE80-1E5ACB0FBBCC}" presName="wedge1" presStyleLbl="node1" presStyleIdx="0" presStyleCnt="3" custScaleX="100182"/>
      <dgm:spPr/>
      <dgm:t>
        <a:bodyPr/>
        <a:lstStyle/>
        <a:p>
          <a:endParaRPr lang="en-US"/>
        </a:p>
      </dgm:t>
    </dgm:pt>
    <dgm:pt modelId="{92B6C830-8A1A-42BA-8CD1-4D68E34B93B8}" type="pres">
      <dgm:prSet presAssocID="{A1FBC3C2-A2D2-4AC9-BE80-1E5ACB0FBBCC}" presName="dummy1a" presStyleCnt="0"/>
      <dgm:spPr/>
    </dgm:pt>
    <dgm:pt modelId="{A6E59947-49FD-45C3-B0B4-1627C61A5F11}" type="pres">
      <dgm:prSet presAssocID="{A1FBC3C2-A2D2-4AC9-BE80-1E5ACB0FBBCC}" presName="dummy1b" presStyleCnt="0"/>
      <dgm:spPr/>
    </dgm:pt>
    <dgm:pt modelId="{AB274014-DE35-41CA-BD65-B38E6DCAE378}" type="pres">
      <dgm:prSet presAssocID="{A1FBC3C2-A2D2-4AC9-BE80-1E5ACB0FBBC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10AB3-C709-4986-96CB-2107511F376A}" type="pres">
      <dgm:prSet presAssocID="{A1FBC3C2-A2D2-4AC9-BE80-1E5ACB0FBBCC}" presName="wedge2" presStyleLbl="node1" presStyleIdx="1" presStyleCnt="3" custScaleX="104301" custScaleY="100644"/>
      <dgm:spPr/>
      <dgm:t>
        <a:bodyPr/>
        <a:lstStyle/>
        <a:p>
          <a:endParaRPr lang="en-US"/>
        </a:p>
      </dgm:t>
    </dgm:pt>
    <dgm:pt modelId="{0BFDD915-6B5A-4E44-AAA0-A4D2A60C0586}" type="pres">
      <dgm:prSet presAssocID="{A1FBC3C2-A2D2-4AC9-BE80-1E5ACB0FBBCC}" presName="dummy2a" presStyleCnt="0"/>
      <dgm:spPr/>
    </dgm:pt>
    <dgm:pt modelId="{8DD7D9A5-5870-4F8B-BB71-D39786954A07}" type="pres">
      <dgm:prSet presAssocID="{A1FBC3C2-A2D2-4AC9-BE80-1E5ACB0FBBCC}" presName="dummy2b" presStyleCnt="0"/>
      <dgm:spPr/>
    </dgm:pt>
    <dgm:pt modelId="{EBE9A255-83CE-4A6E-B638-8B466E8BC6FE}" type="pres">
      <dgm:prSet presAssocID="{A1FBC3C2-A2D2-4AC9-BE80-1E5ACB0FBBC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7D681-5132-42C9-ADC5-37E822D4F581}" type="pres">
      <dgm:prSet presAssocID="{A1FBC3C2-A2D2-4AC9-BE80-1E5ACB0FBBCC}" presName="wedge3" presStyleLbl="node1" presStyleIdx="2" presStyleCnt="3"/>
      <dgm:spPr/>
      <dgm:t>
        <a:bodyPr/>
        <a:lstStyle/>
        <a:p>
          <a:endParaRPr lang="en-US"/>
        </a:p>
      </dgm:t>
    </dgm:pt>
    <dgm:pt modelId="{DBFD9DCE-D034-4A17-B2B4-3CF2343E9628}" type="pres">
      <dgm:prSet presAssocID="{A1FBC3C2-A2D2-4AC9-BE80-1E5ACB0FBBCC}" presName="dummy3a" presStyleCnt="0"/>
      <dgm:spPr/>
    </dgm:pt>
    <dgm:pt modelId="{06374BA2-D4D9-4E13-B345-8BC5C61B4A95}" type="pres">
      <dgm:prSet presAssocID="{A1FBC3C2-A2D2-4AC9-BE80-1E5ACB0FBBCC}" presName="dummy3b" presStyleCnt="0"/>
      <dgm:spPr/>
    </dgm:pt>
    <dgm:pt modelId="{91488B08-C373-4923-8FE6-B7C4B0995D7D}" type="pres">
      <dgm:prSet presAssocID="{A1FBC3C2-A2D2-4AC9-BE80-1E5ACB0FBBC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BAD83-3E94-41C9-AD0D-4C7402093DE8}" type="pres">
      <dgm:prSet presAssocID="{3F480B6A-9775-4078-9445-78AC50D76282}" presName="arrowWedge1" presStyleLbl="fgSibTrans2D1" presStyleIdx="0" presStyleCnt="3"/>
      <dgm:spPr/>
    </dgm:pt>
    <dgm:pt modelId="{A727E9F0-F78E-402A-A100-EB4BC2DAFB45}" type="pres">
      <dgm:prSet presAssocID="{E449B34C-2DFE-4B63-8CA9-5C1ABDC2AD59}" presName="arrowWedge2" presStyleLbl="fgSibTrans2D1" presStyleIdx="1" presStyleCnt="3" custScaleX="90980" custScaleY="88641" custLinFactNeighborX="-1003" custLinFactNeighborY="-813"/>
      <dgm:spPr/>
    </dgm:pt>
    <dgm:pt modelId="{B13B928B-4228-4D02-B2B1-68D7A4CBAF31}" type="pres">
      <dgm:prSet presAssocID="{7D3451A3-7975-4345-BFBD-C11AB24446F3}" presName="arrowWedge3" presStyleLbl="fgSibTrans2D1" presStyleIdx="2" presStyleCnt="3"/>
      <dgm:spPr/>
    </dgm:pt>
  </dgm:ptLst>
  <dgm:cxnLst>
    <dgm:cxn modelId="{467F44ED-11CB-4310-997B-96F3E1D4D66D}" type="presOf" srcId="{F05B6546-A9FE-4832-AA0A-101E126865E4}" destId="{0E1C841B-17DB-4177-B30D-56E3CF0A0F61}" srcOrd="0" destOrd="0" presId="urn:microsoft.com/office/officeart/2005/8/layout/cycle8"/>
    <dgm:cxn modelId="{C7EC2F93-6746-4D0A-A3B7-A2F6A1E600CC}" type="presOf" srcId="{A1FBC3C2-A2D2-4AC9-BE80-1E5ACB0FBBCC}" destId="{02D6533E-FC51-406B-99A5-B121B2BB9B74}" srcOrd="0" destOrd="0" presId="urn:microsoft.com/office/officeart/2005/8/layout/cycle8"/>
    <dgm:cxn modelId="{4BB10BBA-F74D-4C21-AA6F-BACC822BA4D3}" type="presOf" srcId="{0CF841BA-00C3-447F-AFF4-453742DA4170}" destId="{EBE9A255-83CE-4A6E-B638-8B466E8BC6FE}" srcOrd="1" destOrd="0" presId="urn:microsoft.com/office/officeart/2005/8/layout/cycle8"/>
    <dgm:cxn modelId="{7B2D0437-B410-4038-8ECF-D4681C3BA23D}" type="presOf" srcId="{F05B6546-A9FE-4832-AA0A-101E126865E4}" destId="{AB274014-DE35-41CA-BD65-B38E6DCAE378}" srcOrd="1" destOrd="0" presId="urn:microsoft.com/office/officeart/2005/8/layout/cycle8"/>
    <dgm:cxn modelId="{37D87E19-5AA2-455C-B6D2-C4F4E31A1545}" srcId="{A1FBC3C2-A2D2-4AC9-BE80-1E5ACB0FBBCC}" destId="{0CF841BA-00C3-447F-AFF4-453742DA4170}" srcOrd="1" destOrd="0" parTransId="{ECBEB7A6-9A05-44A6-A266-8CB1CD1BA122}" sibTransId="{E449B34C-2DFE-4B63-8CA9-5C1ABDC2AD59}"/>
    <dgm:cxn modelId="{6A352F47-B002-44BF-A343-B484F835863F}" type="presOf" srcId="{556BCCB9-92F3-49E5-A327-600E1DF352EA}" destId="{91488B08-C373-4923-8FE6-B7C4B0995D7D}" srcOrd="1" destOrd="0" presId="urn:microsoft.com/office/officeart/2005/8/layout/cycle8"/>
    <dgm:cxn modelId="{1765E5B7-FACD-4B95-9DE3-F3FB907991D5}" type="presOf" srcId="{0CF841BA-00C3-447F-AFF4-453742DA4170}" destId="{24310AB3-C709-4986-96CB-2107511F376A}" srcOrd="0" destOrd="0" presId="urn:microsoft.com/office/officeart/2005/8/layout/cycle8"/>
    <dgm:cxn modelId="{6388635B-934D-4226-A68A-4145A15614B4}" type="presOf" srcId="{556BCCB9-92F3-49E5-A327-600E1DF352EA}" destId="{57A7D681-5132-42C9-ADC5-37E822D4F581}" srcOrd="0" destOrd="0" presId="urn:microsoft.com/office/officeart/2005/8/layout/cycle8"/>
    <dgm:cxn modelId="{E645112C-E6AC-4672-A32E-84E84586A4A3}" srcId="{A1FBC3C2-A2D2-4AC9-BE80-1E5ACB0FBBCC}" destId="{F05B6546-A9FE-4832-AA0A-101E126865E4}" srcOrd="0" destOrd="0" parTransId="{9EB71389-1532-404F-9F35-E90128F9EF15}" sibTransId="{3F480B6A-9775-4078-9445-78AC50D76282}"/>
    <dgm:cxn modelId="{1700E4CD-D568-43F7-A075-31758DF9837C}" srcId="{A1FBC3C2-A2D2-4AC9-BE80-1E5ACB0FBBCC}" destId="{556BCCB9-92F3-49E5-A327-600E1DF352EA}" srcOrd="2" destOrd="0" parTransId="{EA9B2591-4FA4-4F6C-AAFC-CC5E606F07FA}" sibTransId="{7D3451A3-7975-4345-BFBD-C11AB24446F3}"/>
    <dgm:cxn modelId="{00D45E56-D9FB-4E50-9965-4102236FB2E9}" type="presParOf" srcId="{02D6533E-FC51-406B-99A5-B121B2BB9B74}" destId="{0E1C841B-17DB-4177-B30D-56E3CF0A0F61}" srcOrd="0" destOrd="0" presId="urn:microsoft.com/office/officeart/2005/8/layout/cycle8"/>
    <dgm:cxn modelId="{57ACE962-A686-41DC-B8E9-4AA1B928D689}" type="presParOf" srcId="{02D6533E-FC51-406B-99A5-B121B2BB9B74}" destId="{92B6C830-8A1A-42BA-8CD1-4D68E34B93B8}" srcOrd="1" destOrd="0" presId="urn:microsoft.com/office/officeart/2005/8/layout/cycle8"/>
    <dgm:cxn modelId="{D4769B32-4CBF-4D87-ACB3-1E685EE7395D}" type="presParOf" srcId="{02D6533E-FC51-406B-99A5-B121B2BB9B74}" destId="{A6E59947-49FD-45C3-B0B4-1627C61A5F11}" srcOrd="2" destOrd="0" presId="urn:microsoft.com/office/officeart/2005/8/layout/cycle8"/>
    <dgm:cxn modelId="{BB81D2A2-76F5-47A0-9F12-14B2A65EE738}" type="presParOf" srcId="{02D6533E-FC51-406B-99A5-B121B2BB9B74}" destId="{AB274014-DE35-41CA-BD65-B38E6DCAE378}" srcOrd="3" destOrd="0" presId="urn:microsoft.com/office/officeart/2005/8/layout/cycle8"/>
    <dgm:cxn modelId="{C518F3C7-5707-4CA8-A0F7-F6C6D4580CB4}" type="presParOf" srcId="{02D6533E-FC51-406B-99A5-B121B2BB9B74}" destId="{24310AB3-C709-4986-96CB-2107511F376A}" srcOrd="4" destOrd="0" presId="urn:microsoft.com/office/officeart/2005/8/layout/cycle8"/>
    <dgm:cxn modelId="{729D1B07-D826-4921-93F4-524FE7776FE0}" type="presParOf" srcId="{02D6533E-FC51-406B-99A5-B121B2BB9B74}" destId="{0BFDD915-6B5A-4E44-AAA0-A4D2A60C0586}" srcOrd="5" destOrd="0" presId="urn:microsoft.com/office/officeart/2005/8/layout/cycle8"/>
    <dgm:cxn modelId="{1F845163-F966-4BF1-B4FF-EC556F13069F}" type="presParOf" srcId="{02D6533E-FC51-406B-99A5-B121B2BB9B74}" destId="{8DD7D9A5-5870-4F8B-BB71-D39786954A07}" srcOrd="6" destOrd="0" presId="urn:microsoft.com/office/officeart/2005/8/layout/cycle8"/>
    <dgm:cxn modelId="{8B9DC7EB-2388-4606-B9F1-03FC3B21E1CC}" type="presParOf" srcId="{02D6533E-FC51-406B-99A5-B121B2BB9B74}" destId="{EBE9A255-83CE-4A6E-B638-8B466E8BC6FE}" srcOrd="7" destOrd="0" presId="urn:microsoft.com/office/officeart/2005/8/layout/cycle8"/>
    <dgm:cxn modelId="{48BEDB05-80AB-4359-B765-67CBB331FD64}" type="presParOf" srcId="{02D6533E-FC51-406B-99A5-B121B2BB9B74}" destId="{57A7D681-5132-42C9-ADC5-37E822D4F581}" srcOrd="8" destOrd="0" presId="urn:microsoft.com/office/officeart/2005/8/layout/cycle8"/>
    <dgm:cxn modelId="{51B1C648-6421-43CE-9241-6BD8F28E04FA}" type="presParOf" srcId="{02D6533E-FC51-406B-99A5-B121B2BB9B74}" destId="{DBFD9DCE-D034-4A17-B2B4-3CF2343E9628}" srcOrd="9" destOrd="0" presId="urn:microsoft.com/office/officeart/2005/8/layout/cycle8"/>
    <dgm:cxn modelId="{80E0CB66-BB72-43B4-A31C-AC14A068D258}" type="presParOf" srcId="{02D6533E-FC51-406B-99A5-B121B2BB9B74}" destId="{06374BA2-D4D9-4E13-B345-8BC5C61B4A95}" srcOrd="10" destOrd="0" presId="urn:microsoft.com/office/officeart/2005/8/layout/cycle8"/>
    <dgm:cxn modelId="{AA16FFE1-05FC-4015-ABF9-C3F8ECBD19D6}" type="presParOf" srcId="{02D6533E-FC51-406B-99A5-B121B2BB9B74}" destId="{91488B08-C373-4923-8FE6-B7C4B0995D7D}" srcOrd="11" destOrd="0" presId="urn:microsoft.com/office/officeart/2005/8/layout/cycle8"/>
    <dgm:cxn modelId="{DC877725-864D-475A-BD5C-EC0E86A09787}" type="presParOf" srcId="{02D6533E-FC51-406B-99A5-B121B2BB9B74}" destId="{9F9BAD83-3E94-41C9-AD0D-4C7402093DE8}" srcOrd="12" destOrd="0" presId="urn:microsoft.com/office/officeart/2005/8/layout/cycle8"/>
    <dgm:cxn modelId="{09B1BD0B-74AA-4FDF-80D1-66E950D6B3AA}" type="presParOf" srcId="{02D6533E-FC51-406B-99A5-B121B2BB9B74}" destId="{A727E9F0-F78E-402A-A100-EB4BC2DAFB45}" srcOrd="13" destOrd="0" presId="urn:microsoft.com/office/officeart/2005/8/layout/cycle8"/>
    <dgm:cxn modelId="{4C02C5B6-1641-4C8D-AE98-BB4A64A4A91E}" type="presParOf" srcId="{02D6533E-FC51-406B-99A5-B121B2BB9B74}" destId="{B13B928B-4228-4D02-B2B1-68D7A4CBAF3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C841B-17DB-4177-B30D-56E3CF0A0F61}">
      <dsp:nvSpPr>
        <dsp:cNvPr id="0" name=""/>
        <dsp:cNvSpPr/>
      </dsp:nvSpPr>
      <dsp:spPr>
        <a:xfrm>
          <a:off x="2014660" y="403427"/>
          <a:ext cx="5333989" cy="532429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Attitudes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4825799" y="1531671"/>
        <a:ext cx="1904996" cy="1584612"/>
      </dsp:txXfrm>
    </dsp:sp>
    <dsp:sp modelId="{24310AB3-C709-4986-96CB-2107511F376A}">
      <dsp:nvSpPr>
        <dsp:cNvPr id="0" name=""/>
        <dsp:cNvSpPr/>
      </dsp:nvSpPr>
      <dsp:spPr>
        <a:xfrm>
          <a:off x="1795350" y="576436"/>
          <a:ext cx="5553296" cy="535858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2018237"/>
                <a:satOff val="1859"/>
                <a:lumOff val="-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18237"/>
                <a:satOff val="1859"/>
                <a:lumOff val="-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18237"/>
                <a:satOff val="1859"/>
                <a:lumOff val="-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(Skills)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AL-Mateen" pitchFamily="2" charset="-78"/>
          </a:endParaRPr>
        </a:p>
      </dsp:txBody>
      <dsp:txXfrm>
        <a:off x="3117564" y="4053138"/>
        <a:ext cx="2974980" cy="1403439"/>
      </dsp:txXfrm>
    </dsp:sp>
    <dsp:sp modelId="{57A7D681-5132-42C9-ADC5-37E822D4F581}">
      <dsp:nvSpPr>
        <dsp:cNvPr id="0" name=""/>
        <dsp:cNvSpPr/>
      </dsp:nvSpPr>
      <dsp:spPr>
        <a:xfrm>
          <a:off x="1800194" y="403427"/>
          <a:ext cx="5324298" cy="532429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4036475"/>
                <a:satOff val="3718"/>
                <a:lumOff val="-6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036475"/>
                <a:satOff val="3718"/>
                <a:lumOff val="-6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036475"/>
                <a:satOff val="3718"/>
                <a:lumOff val="-6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Knowledge)</a:t>
          </a:r>
          <a:r>
            <a:rPr lang="en-US" sz="1400" kern="1200" dirty="0" smtClean="0"/>
            <a:t>)</a:t>
          </a:r>
          <a:endParaRPr lang="en-US" sz="1600" kern="1200" dirty="0"/>
        </a:p>
      </dsp:txBody>
      <dsp:txXfrm>
        <a:off x="2416926" y="1531671"/>
        <a:ext cx="1901535" cy="1584612"/>
      </dsp:txXfrm>
    </dsp:sp>
    <dsp:sp modelId="{9F9BAD83-3E94-41C9-AD0D-4C7402093DE8}">
      <dsp:nvSpPr>
        <dsp:cNvPr id="0" name=""/>
        <dsp:cNvSpPr/>
      </dsp:nvSpPr>
      <dsp:spPr>
        <a:xfrm>
          <a:off x="1690312" y="73827"/>
          <a:ext cx="5983497" cy="59834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7E9F0-F78E-402A-A100-EB4BC2DAFB45}">
      <dsp:nvSpPr>
        <dsp:cNvPr id="0" name=""/>
        <dsp:cNvSpPr/>
      </dsp:nvSpPr>
      <dsp:spPr>
        <a:xfrm>
          <a:off x="1789317" y="554715"/>
          <a:ext cx="5443786" cy="53038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2018237"/>
                <a:satOff val="1859"/>
                <a:lumOff val="-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18237"/>
                <a:satOff val="1859"/>
                <a:lumOff val="-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18237"/>
                <a:satOff val="1859"/>
                <a:lumOff val="-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B928B-4228-4D02-B2B1-68D7A4CBAF31}">
      <dsp:nvSpPr>
        <dsp:cNvPr id="0" name=""/>
        <dsp:cNvSpPr/>
      </dsp:nvSpPr>
      <dsp:spPr>
        <a:xfrm>
          <a:off x="1470155" y="73827"/>
          <a:ext cx="5983497" cy="59834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4036475"/>
                <a:satOff val="3718"/>
                <a:lumOff val="-6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036475"/>
                <a:satOff val="3718"/>
                <a:lumOff val="-6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036475"/>
                <a:satOff val="3718"/>
                <a:lumOff val="-6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C841B-17DB-4177-B30D-56E3CF0A0F61}">
      <dsp:nvSpPr>
        <dsp:cNvPr id="0" name=""/>
        <dsp:cNvSpPr/>
      </dsp:nvSpPr>
      <dsp:spPr>
        <a:xfrm>
          <a:off x="2014660" y="403427"/>
          <a:ext cx="5333989" cy="532429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Attitudes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4825799" y="1531671"/>
        <a:ext cx="1904996" cy="1584612"/>
      </dsp:txXfrm>
    </dsp:sp>
    <dsp:sp modelId="{24310AB3-C709-4986-96CB-2107511F376A}">
      <dsp:nvSpPr>
        <dsp:cNvPr id="0" name=""/>
        <dsp:cNvSpPr/>
      </dsp:nvSpPr>
      <dsp:spPr>
        <a:xfrm>
          <a:off x="1795350" y="576436"/>
          <a:ext cx="5553296" cy="535858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2018237"/>
                <a:satOff val="1859"/>
                <a:lumOff val="-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18237"/>
                <a:satOff val="1859"/>
                <a:lumOff val="-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18237"/>
                <a:satOff val="1859"/>
                <a:lumOff val="-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(Skills)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AL-Mateen" pitchFamily="2" charset="-78"/>
          </a:endParaRPr>
        </a:p>
      </dsp:txBody>
      <dsp:txXfrm>
        <a:off x="3117564" y="4053138"/>
        <a:ext cx="2974980" cy="1403439"/>
      </dsp:txXfrm>
    </dsp:sp>
    <dsp:sp modelId="{57A7D681-5132-42C9-ADC5-37E822D4F581}">
      <dsp:nvSpPr>
        <dsp:cNvPr id="0" name=""/>
        <dsp:cNvSpPr/>
      </dsp:nvSpPr>
      <dsp:spPr>
        <a:xfrm>
          <a:off x="1800194" y="403427"/>
          <a:ext cx="5324298" cy="532429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4036475"/>
                <a:satOff val="3718"/>
                <a:lumOff val="-6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036475"/>
                <a:satOff val="3718"/>
                <a:lumOff val="-6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036475"/>
                <a:satOff val="3718"/>
                <a:lumOff val="-6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Knowledge)</a:t>
          </a:r>
          <a:r>
            <a:rPr lang="en-US" sz="1400" kern="1200" dirty="0" smtClean="0"/>
            <a:t>)</a:t>
          </a:r>
          <a:endParaRPr lang="en-US" sz="1600" kern="1200" dirty="0"/>
        </a:p>
      </dsp:txBody>
      <dsp:txXfrm>
        <a:off x="2416926" y="1531671"/>
        <a:ext cx="1901535" cy="1584612"/>
      </dsp:txXfrm>
    </dsp:sp>
    <dsp:sp modelId="{9F9BAD83-3E94-41C9-AD0D-4C7402093DE8}">
      <dsp:nvSpPr>
        <dsp:cNvPr id="0" name=""/>
        <dsp:cNvSpPr/>
      </dsp:nvSpPr>
      <dsp:spPr>
        <a:xfrm>
          <a:off x="1690312" y="73827"/>
          <a:ext cx="5983497" cy="59834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7E9F0-F78E-402A-A100-EB4BC2DAFB45}">
      <dsp:nvSpPr>
        <dsp:cNvPr id="0" name=""/>
        <dsp:cNvSpPr/>
      </dsp:nvSpPr>
      <dsp:spPr>
        <a:xfrm>
          <a:off x="1789317" y="554715"/>
          <a:ext cx="5443786" cy="53038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2018237"/>
                <a:satOff val="1859"/>
                <a:lumOff val="-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18237"/>
                <a:satOff val="1859"/>
                <a:lumOff val="-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18237"/>
                <a:satOff val="1859"/>
                <a:lumOff val="-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B928B-4228-4D02-B2B1-68D7A4CBAF31}">
      <dsp:nvSpPr>
        <dsp:cNvPr id="0" name=""/>
        <dsp:cNvSpPr/>
      </dsp:nvSpPr>
      <dsp:spPr>
        <a:xfrm>
          <a:off x="1470155" y="73827"/>
          <a:ext cx="5983497" cy="59834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4036475"/>
                <a:satOff val="3718"/>
                <a:lumOff val="-6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036475"/>
                <a:satOff val="3718"/>
                <a:lumOff val="-6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036475"/>
                <a:satOff val="3718"/>
                <a:lumOff val="-6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C841B-17DB-4177-B30D-56E3CF0A0F61}">
      <dsp:nvSpPr>
        <dsp:cNvPr id="0" name=""/>
        <dsp:cNvSpPr/>
      </dsp:nvSpPr>
      <dsp:spPr>
        <a:xfrm>
          <a:off x="2014660" y="403427"/>
          <a:ext cx="5333989" cy="532429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Attitudes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4825799" y="1531671"/>
        <a:ext cx="1904996" cy="1584612"/>
      </dsp:txXfrm>
    </dsp:sp>
    <dsp:sp modelId="{24310AB3-C709-4986-96CB-2107511F376A}">
      <dsp:nvSpPr>
        <dsp:cNvPr id="0" name=""/>
        <dsp:cNvSpPr/>
      </dsp:nvSpPr>
      <dsp:spPr>
        <a:xfrm>
          <a:off x="1795350" y="576436"/>
          <a:ext cx="5553296" cy="535858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2018237"/>
                <a:satOff val="1859"/>
                <a:lumOff val="-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18237"/>
                <a:satOff val="1859"/>
                <a:lumOff val="-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18237"/>
                <a:satOff val="1859"/>
                <a:lumOff val="-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(Skills)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AL-Mateen" pitchFamily="2" charset="-78"/>
          </a:endParaRPr>
        </a:p>
      </dsp:txBody>
      <dsp:txXfrm>
        <a:off x="3117564" y="4053138"/>
        <a:ext cx="2974980" cy="1403439"/>
      </dsp:txXfrm>
    </dsp:sp>
    <dsp:sp modelId="{57A7D681-5132-42C9-ADC5-37E822D4F581}">
      <dsp:nvSpPr>
        <dsp:cNvPr id="0" name=""/>
        <dsp:cNvSpPr/>
      </dsp:nvSpPr>
      <dsp:spPr>
        <a:xfrm>
          <a:off x="1800194" y="403427"/>
          <a:ext cx="5324298" cy="532429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4036475"/>
                <a:satOff val="3718"/>
                <a:lumOff val="-6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036475"/>
                <a:satOff val="3718"/>
                <a:lumOff val="-6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036475"/>
                <a:satOff val="3718"/>
                <a:lumOff val="-6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(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L-Mateen" pitchFamily="2" charset="-78"/>
            </a:rPr>
            <a:t>Knowledge)</a:t>
          </a:r>
          <a:r>
            <a:rPr lang="en-US" sz="1400" kern="1200" dirty="0" smtClean="0"/>
            <a:t>)</a:t>
          </a:r>
          <a:endParaRPr lang="en-US" sz="1600" kern="1200" dirty="0"/>
        </a:p>
      </dsp:txBody>
      <dsp:txXfrm>
        <a:off x="2416926" y="1531671"/>
        <a:ext cx="1901535" cy="1584612"/>
      </dsp:txXfrm>
    </dsp:sp>
    <dsp:sp modelId="{9F9BAD83-3E94-41C9-AD0D-4C7402093DE8}">
      <dsp:nvSpPr>
        <dsp:cNvPr id="0" name=""/>
        <dsp:cNvSpPr/>
      </dsp:nvSpPr>
      <dsp:spPr>
        <a:xfrm>
          <a:off x="1690312" y="73827"/>
          <a:ext cx="5983497" cy="59834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7E9F0-F78E-402A-A100-EB4BC2DAFB45}">
      <dsp:nvSpPr>
        <dsp:cNvPr id="0" name=""/>
        <dsp:cNvSpPr/>
      </dsp:nvSpPr>
      <dsp:spPr>
        <a:xfrm>
          <a:off x="1789317" y="554715"/>
          <a:ext cx="5443786" cy="53038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2018237"/>
                <a:satOff val="1859"/>
                <a:lumOff val="-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18237"/>
                <a:satOff val="1859"/>
                <a:lumOff val="-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18237"/>
                <a:satOff val="1859"/>
                <a:lumOff val="-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B928B-4228-4D02-B2B1-68D7A4CBAF31}">
      <dsp:nvSpPr>
        <dsp:cNvPr id="0" name=""/>
        <dsp:cNvSpPr/>
      </dsp:nvSpPr>
      <dsp:spPr>
        <a:xfrm>
          <a:off x="1470155" y="73827"/>
          <a:ext cx="5983497" cy="59834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4036475"/>
                <a:satOff val="3718"/>
                <a:lumOff val="-66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036475"/>
                <a:satOff val="3718"/>
                <a:lumOff val="-66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036475"/>
                <a:satOff val="3718"/>
                <a:lumOff val="-66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387FF-0651-46E1-9B15-C22408CEB934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76F58-643E-4D2D-9886-1106E555D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0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6F58-643E-4D2D-9886-1106E555D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73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387FED-6B57-4470-8785-DA7421CB7E2B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C16CED-8697-4E81-995D-9B3E98BB1734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5EB259-A112-4C66-85C7-2C181F59E7AF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84F875-9FB4-4A98-8B5A-5406C3F7F086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342021" name="Picture 4" descr="coo37861_0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5410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1C845-14B4-404E-9EF8-99E6EAF02E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3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A28194-AF25-4D4E-82E8-294576F085F6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sz="10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0EAF06-3C0C-4EBA-BE52-1EA860D68B85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68606C-BD37-4332-8D72-9732B7573E10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17978-8D98-43EA-847A-7F8C1EA0AB6F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6A6783-FC06-4BDE-A568-E8EAF4EEF69D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2803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2804" name="Rectangle 9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2805" name="Rectangle 10"/>
          <p:cNvSpPr>
            <a:spLocks noChangeArrowheads="1"/>
          </p:cNvSpPr>
          <p:nvPr/>
        </p:nvSpPr>
        <p:spPr bwMode="auto">
          <a:xfrm>
            <a:off x="838200" y="44958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1200"/>
              <a:t>This slide provides an example of a deductive argument.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202EDC-6F51-4671-990A-2A4A9E0DD808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F4A345-1BEA-4E93-8557-E376360341A8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DB3-1646-4F0C-AEC2-F250787A3775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9DD2-4BA5-4FCE-A0D1-B4E4562FEC72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8497-59B5-4028-88B4-161D2B16FBF7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6038"/>
            <a:ext cx="7620000" cy="1173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4000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0"/>
            <a:ext cx="40005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229100"/>
            <a:ext cx="40005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8C5E4163-874E-4159-A573-1E707D7DE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22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5BDE-2C81-4820-BF77-79EA1DBF6A94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7/2/2022</a:t>
            </a:fld>
            <a:endParaRPr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46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F31F-5D88-408E-A053-424F21DA10FE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7/2/2022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43F0-F4C9-488F-A1AD-008B148E24BA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7/2/2022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B4E8-ACF4-4A9B-829F-051298D8CE7D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7/2/2022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435-7BA2-42F4-ABC9-513F676D745F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7/2/2022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0E1-022F-4DCC-B8AC-F39F96B17CCD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120AD-0632-4E14-BF51-F619D372AA3F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7/2/2022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E196-5086-441F-8FAB-E1256C6ABCFF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7/2/2022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20F6-ECBD-4034-8327-1BDC2642C214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7/2/2022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4719-065B-4A4E-AB2F-1191B50DA429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7/2/2022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77D04-E303-474A-9334-3B9AA2AD6FF1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D1DF-513F-4C1A-AE12-D6FDAD00BF9A}" type="datetime1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6D8B-1D88-41D0-AADA-47E85E64CD83}" type="datetime1">
              <a:rPr lang="en-US" smtClean="0"/>
              <a:t>7/2/2022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28C3-51A6-4A16-952C-DD34113E8746}" type="datetime1">
              <a:rPr lang="en-US" smtClean="0"/>
              <a:t>7/2/2022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FF28-F985-4464-87A1-842576A1DD18}" type="datetime1">
              <a:rPr lang="en-US" smtClean="0"/>
              <a:t>7/2/2022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B02F-F4FB-4648-9BA6-FFF4052AF2DC}" type="datetime1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E47F-4CA0-4027-8E97-2A50ECBDE559}" type="datetime1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244C-D92A-4DE5-96FD-46FB675D36E9}" type="datetime1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E18CC-72AF-49C8-8497-2A62E57A25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defTabSz="1218987"/>
            <a:fld id="{B06E64F5-3D94-435F-83BB-7A89E059424A}" type="datetime1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7/2/2022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1218987"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355CA-FF52-4B03-AD3F-8695539F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5A712-3DC9-499E-A226-A4E628F135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52074C1-0A3B-44A4-ABB5-B78220E90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Business Research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734291" y="2057400"/>
            <a:ext cx="1905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Problem Definition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4591" y="2057400"/>
            <a:ext cx="1905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Literature Review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1" y="2071255"/>
            <a:ext cx="1905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Hypothesis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0436" y="3886200"/>
            <a:ext cx="1905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Data Collection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6991" y="3858491"/>
            <a:ext cx="16002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Data Analysis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20591" y="3886200"/>
            <a:ext cx="19050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Conclusion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3581400"/>
            <a:ext cx="8001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9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Applied versus Basic Research</a:t>
            </a:r>
          </a:p>
        </p:txBody>
      </p:sp>
      <p:sp>
        <p:nvSpPr>
          <p:cNvPr id="1741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Basic research: </a:t>
            </a:r>
            <a:r>
              <a:rPr lang="en-US" dirty="0" smtClean="0"/>
              <a:t> generates a body of knowledge by trying to comprehend how certain </a:t>
            </a:r>
            <a:r>
              <a:rPr lang="en-US" b="1" dirty="0" smtClean="0"/>
              <a:t>Phenomena</a:t>
            </a:r>
            <a:r>
              <a:rPr lang="en-US" dirty="0" smtClean="0"/>
              <a:t> that occur in organizations can be described</a:t>
            </a:r>
            <a:r>
              <a:rPr lang="en-US" dirty="0"/>
              <a:t> </a:t>
            </a:r>
            <a:r>
              <a:rPr lang="en-US" dirty="0" smtClean="0"/>
              <a:t>or analyzed. </a:t>
            </a:r>
          </a:p>
          <a:p>
            <a:pPr eaLnBrk="1" hangingPunct="1"/>
            <a:r>
              <a:rPr lang="en-US" b="1" i="1" dirty="0" smtClean="0"/>
              <a:t>Applied research: </a:t>
            </a:r>
            <a:r>
              <a:rPr lang="en-US" dirty="0" smtClean="0"/>
              <a:t> solves a current </a:t>
            </a:r>
            <a:r>
              <a:rPr lang="en-US" b="1" dirty="0"/>
              <a:t>P</a:t>
            </a:r>
            <a:r>
              <a:rPr lang="en-US" b="1" dirty="0" smtClean="0"/>
              <a:t>roblem</a:t>
            </a:r>
            <a:r>
              <a:rPr lang="en-US" dirty="0" smtClean="0"/>
              <a:t> faced by the manager in the work setting, demanding a timely solution. </a:t>
            </a:r>
          </a:p>
        </p:txBody>
      </p:sp>
    </p:spTree>
    <p:extLst>
      <p:ext uri="{BB962C8B-B14F-4D97-AF65-F5344CB8AC3E}">
        <p14:creationId xmlns:p14="http://schemas.microsoft.com/office/powerpoint/2010/main" val="15897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Examples of Research Areas in Business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Absenteeism</a:t>
            </a:r>
          </a:p>
          <a:p>
            <a:pPr eaLnBrk="1" hangingPunct="1"/>
            <a:r>
              <a:rPr lang="en-US" dirty="0" smtClean="0"/>
              <a:t>Communication</a:t>
            </a:r>
          </a:p>
          <a:p>
            <a:pPr eaLnBrk="1" hangingPunct="1"/>
            <a:r>
              <a:rPr lang="en-US" dirty="0" smtClean="0"/>
              <a:t>Motivation</a:t>
            </a:r>
          </a:p>
          <a:p>
            <a:pPr eaLnBrk="1" hangingPunct="1"/>
            <a:r>
              <a:rPr lang="en-US" dirty="0" smtClean="0"/>
              <a:t>Consumer decision making</a:t>
            </a:r>
          </a:p>
          <a:p>
            <a:pPr eaLnBrk="1" hangingPunct="1"/>
            <a:r>
              <a:rPr lang="en-US" dirty="0" smtClean="0"/>
              <a:t>Customer satisfaction</a:t>
            </a:r>
          </a:p>
          <a:p>
            <a:pPr eaLnBrk="1" hangingPunct="1"/>
            <a:r>
              <a:rPr lang="en-US" dirty="0" smtClean="0"/>
              <a:t>Budget allocations</a:t>
            </a:r>
          </a:p>
          <a:p>
            <a:pPr eaLnBrk="1" hangingPunct="1"/>
            <a:r>
              <a:rPr lang="en-US" dirty="0" smtClean="0"/>
              <a:t>Organizational Performance</a:t>
            </a:r>
          </a:p>
        </p:txBody>
      </p:sp>
    </p:spTree>
    <p:extLst>
      <p:ext uri="{BB962C8B-B14F-4D97-AF65-F5344CB8AC3E}">
        <p14:creationId xmlns:p14="http://schemas.microsoft.com/office/powerpoint/2010/main" val="19300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Why managers should know about research</a:t>
            </a:r>
          </a:p>
        </p:txBody>
      </p:sp>
      <p:sp>
        <p:nvSpPr>
          <p:cNvPr id="20483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Being knowledgeable about research and research methods helps professional managers to</a:t>
            </a:r>
            <a:r>
              <a:rPr lang="en-US" sz="2400" dirty="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Identify</a:t>
            </a:r>
            <a:r>
              <a:rPr lang="en-US" sz="2400" dirty="0" smtClean="0"/>
              <a:t> and </a:t>
            </a:r>
            <a:r>
              <a:rPr lang="en-US" sz="2400" b="1" dirty="0" smtClean="0"/>
              <a:t>effectively solve problems </a:t>
            </a:r>
            <a:r>
              <a:rPr lang="en-US" sz="2400" dirty="0" smtClean="0"/>
              <a:t>in the work setting.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Know how to discriminate </a:t>
            </a:r>
            <a:r>
              <a:rPr lang="en-US" sz="2400" b="1" dirty="0" smtClean="0"/>
              <a:t>good from bad research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Appreciate the multiple influences and effects of factors on a situation.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Take calculated risks in decision making.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Relate to hired researchers </a:t>
            </a:r>
            <a:r>
              <a:rPr lang="en-US" sz="2400" dirty="0" smtClean="0"/>
              <a:t>and consultants </a:t>
            </a:r>
            <a:r>
              <a:rPr lang="en-US" sz="2400" b="1" dirty="0" smtClean="0"/>
              <a:t>more effectively.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Combine experience with scientific knowledge </a:t>
            </a:r>
            <a:r>
              <a:rPr lang="en-US" sz="2400" dirty="0" smtClean="0"/>
              <a:t>while making decisions</a:t>
            </a:r>
            <a:r>
              <a:rPr lang="en-US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42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1"/>
                </a:solidFill>
              </a:rPr>
              <a:t>The Manager–Researcher Relationship </a:t>
            </a:r>
          </a:p>
        </p:txBody>
      </p:sp>
      <p:sp>
        <p:nvSpPr>
          <p:cNvPr id="21507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Each should know his/her role</a:t>
            </a:r>
          </a:p>
          <a:p>
            <a:pPr eaLnBrk="1" hangingPunct="1"/>
            <a:r>
              <a:rPr lang="en-US" dirty="0" smtClean="0"/>
              <a:t>Trust levels</a:t>
            </a:r>
          </a:p>
          <a:p>
            <a:pPr eaLnBrk="1" hangingPunct="1"/>
            <a:r>
              <a:rPr lang="en-US" dirty="0" smtClean="0"/>
              <a:t>Value system</a:t>
            </a:r>
          </a:p>
          <a:p>
            <a:pPr eaLnBrk="1" hangingPunct="1"/>
            <a:r>
              <a:rPr lang="en-US" dirty="0" smtClean="0"/>
              <a:t>Acceptance of findings and implementation</a:t>
            </a:r>
          </a:p>
          <a:p>
            <a:pPr eaLnBrk="1" hangingPunct="1"/>
            <a:r>
              <a:rPr lang="en-US" dirty="0" smtClean="0"/>
              <a:t>Issues of inside versus outside researchers/consultants</a:t>
            </a:r>
          </a:p>
        </p:txBody>
      </p:sp>
    </p:spTree>
    <p:extLst>
      <p:ext uri="{BB962C8B-B14F-4D97-AF65-F5344CB8AC3E}">
        <p14:creationId xmlns:p14="http://schemas.microsoft.com/office/powerpoint/2010/main" val="12680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Internal Researchers</a:t>
            </a:r>
          </a:p>
        </p:txBody>
      </p:sp>
      <p:sp>
        <p:nvSpPr>
          <p:cNvPr id="31747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Advantages:</a:t>
            </a:r>
          </a:p>
          <a:p>
            <a:pPr lvl="1" eaLnBrk="1" hangingPunct="1"/>
            <a:r>
              <a:rPr lang="en-US" dirty="0" smtClean="0"/>
              <a:t>Better acceptance from staff</a:t>
            </a:r>
          </a:p>
          <a:p>
            <a:pPr lvl="1" eaLnBrk="1" hangingPunct="1"/>
            <a:r>
              <a:rPr lang="en-US" dirty="0" smtClean="0"/>
              <a:t>Knowledge about organization</a:t>
            </a:r>
          </a:p>
          <a:p>
            <a:pPr lvl="1" eaLnBrk="1" hangingPunct="1"/>
            <a:r>
              <a:rPr lang="en-US" dirty="0" smtClean="0"/>
              <a:t>Would be an integral part of implementation and evaluation of the research recommendations.</a:t>
            </a:r>
          </a:p>
          <a:p>
            <a:pPr eaLnBrk="1" hangingPunct="1"/>
            <a:r>
              <a:rPr lang="en-US" dirty="0" smtClean="0"/>
              <a:t>Disadvantages</a:t>
            </a:r>
          </a:p>
          <a:p>
            <a:pPr lvl="1" eaLnBrk="1" hangingPunct="1"/>
            <a:r>
              <a:rPr lang="en-US" dirty="0" smtClean="0"/>
              <a:t>Less fresh ideas</a:t>
            </a:r>
          </a:p>
          <a:p>
            <a:pPr lvl="1" eaLnBrk="1" hangingPunct="1"/>
            <a:r>
              <a:rPr lang="en-US" dirty="0" smtClean="0"/>
              <a:t>Power politics could prevail</a:t>
            </a:r>
          </a:p>
          <a:p>
            <a:pPr lvl="1" eaLnBrk="1" hangingPunct="1"/>
            <a:r>
              <a:rPr lang="en-US" dirty="0" smtClean="0"/>
              <a:t>Possibly not valued as “expert” by staff</a:t>
            </a:r>
          </a:p>
        </p:txBody>
      </p:sp>
    </p:spTree>
    <p:extLst>
      <p:ext uri="{BB962C8B-B14F-4D97-AF65-F5344CB8AC3E}">
        <p14:creationId xmlns:p14="http://schemas.microsoft.com/office/powerpoint/2010/main" val="35213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External Researchers</a:t>
            </a:r>
          </a:p>
        </p:txBody>
      </p:sp>
      <p:sp>
        <p:nvSpPr>
          <p:cNvPr id="3277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Divergent and convergent thinking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Experience from several situations in different organizations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Better technical training, usually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Takes time to know and understand the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Rapport and cooperation from staff not easy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Not available for evaluation and 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1443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E2BC2AB-1AAF-4F15-AC5C-7872773FBC73}" type="slidenum">
              <a:rPr lang="en-GB" sz="1400">
                <a:latin typeface="Times New Roman" pitchFamily="18" charset="0"/>
              </a:rPr>
              <a:pPr algn="r" eaLnBrk="1" hangingPunct="1"/>
              <a:t>17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Chapter 2 </a:t>
            </a:r>
          </a:p>
        </p:txBody>
      </p:sp>
      <p:sp>
        <p:nvSpPr>
          <p:cNvPr id="35845" name="Rectangle 3"/>
          <p:cNvSpPr>
            <a:spLocks noGrp="1" noChangeAspect="1" noChangeArrowheads="1"/>
          </p:cNvSpPr>
          <p:nvPr>
            <p:ph type="subTitle" idx="4294967295"/>
          </p:nvPr>
        </p:nvSpPr>
        <p:spPr>
          <a:xfrm>
            <a:off x="1295400" y="3124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Scientific Investigation,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b="1" dirty="0" smtClean="0"/>
              <a:t>Thinking like a Researcher</a:t>
            </a:r>
          </a:p>
        </p:txBody>
      </p:sp>
    </p:spTree>
    <p:extLst>
      <p:ext uri="{BB962C8B-B14F-4D97-AF65-F5344CB8AC3E}">
        <p14:creationId xmlns:p14="http://schemas.microsoft.com/office/powerpoint/2010/main" val="7987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6"/>
            <a:ext cx="1600200" cy="2223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36" tIns="43613" rIns="87236" bIns="43613" rtlCol="0" anchor="ctr"/>
          <a:lstStyle/>
          <a:p>
            <a:r>
              <a:rPr lang="en-US" sz="1700" b="1" dirty="0"/>
              <a:t>2.</a:t>
            </a:r>
            <a:r>
              <a:rPr lang="en-US" sz="1700" b="1" u="sng" dirty="0"/>
              <a:t>Management Function :</a:t>
            </a:r>
          </a:p>
          <a:p>
            <a:pPr marL="272609" indent="-272609">
              <a:buFont typeface="Arial" pitchFamily="34" charset="0"/>
              <a:buChar char="•"/>
            </a:pPr>
            <a:r>
              <a:rPr lang="en-US" sz="1700" dirty="0"/>
              <a:t>Planning</a:t>
            </a:r>
          </a:p>
          <a:p>
            <a:pPr marL="272609" indent="-272609">
              <a:buFont typeface="Arial" pitchFamily="34" charset="0"/>
              <a:buChar char="•"/>
            </a:pPr>
            <a:r>
              <a:rPr lang="en-US" sz="1700" dirty="0"/>
              <a:t>Organizing</a:t>
            </a:r>
          </a:p>
          <a:p>
            <a:pPr marL="272609" indent="-272609">
              <a:buFont typeface="Arial" pitchFamily="34" charset="0"/>
              <a:buChar char="•"/>
            </a:pPr>
            <a:r>
              <a:rPr lang="en-US" sz="1700" dirty="0"/>
              <a:t>Leading</a:t>
            </a:r>
          </a:p>
          <a:p>
            <a:pPr marL="272609" indent="-272609">
              <a:buFont typeface="Arial" pitchFamily="34" charset="0"/>
              <a:buChar char="•"/>
            </a:pPr>
            <a:r>
              <a:rPr lang="en-US" sz="1700" dirty="0"/>
              <a:t>Controlling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6324600"/>
            <a:ext cx="70866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828800" y="152400"/>
            <a:ext cx="0" cy="61722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59430" y="152400"/>
            <a:ext cx="218592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36" tIns="43613" rIns="87236" bIns="43613" rtlCol="0" anchor="ctr"/>
          <a:lstStyle/>
          <a:p>
            <a:r>
              <a:rPr lang="en-US" sz="1700" b="1" u="sng" dirty="0"/>
              <a:t>1.Organization</a:t>
            </a:r>
          </a:p>
          <a:p>
            <a:r>
              <a:rPr lang="en-US" sz="1700" dirty="0"/>
              <a:t>Sole/ LLC/ Corporate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0323" y="1066800"/>
            <a:ext cx="271852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36" tIns="43613" rIns="87236" bIns="43613" rtlCol="0" anchor="ctr"/>
          <a:lstStyle/>
          <a:p>
            <a:pPr algn="ctr"/>
            <a:r>
              <a:rPr lang="en-US" b="1" dirty="0" smtClean="0"/>
              <a:t>4. </a:t>
            </a:r>
            <a:r>
              <a:rPr lang="en-US" b="1" u="sng" dirty="0" smtClean="0"/>
              <a:t>Business Function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15032" y="152400"/>
            <a:ext cx="1905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36" tIns="43613" rIns="87236" bIns="43613" rtlCol="0" anchor="ctr"/>
          <a:lstStyle/>
          <a:p>
            <a:pPr algn="ctr"/>
            <a:r>
              <a:rPr lang="en-US" sz="1700" b="1" dirty="0"/>
              <a:t>5. </a:t>
            </a:r>
            <a:r>
              <a:rPr lang="en-US" sz="1700" b="1" u="sng" dirty="0"/>
              <a:t>Geographical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7715" y="1600200"/>
            <a:ext cx="203149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36" tIns="43613" rIns="87236" bIns="43613" rtlCol="0" anchor="ctr"/>
          <a:lstStyle/>
          <a:p>
            <a:r>
              <a:rPr lang="en-US" sz="1700" b="1" dirty="0"/>
              <a:t>6. </a:t>
            </a:r>
            <a:r>
              <a:rPr lang="en-US" sz="1700" b="1" u="sng" dirty="0"/>
              <a:t>Industry</a:t>
            </a:r>
          </a:p>
          <a:p>
            <a:pPr marL="272609" indent="-272609">
              <a:buFont typeface="Arial" pitchFamily="34" charset="0"/>
              <a:buChar char="•"/>
            </a:pPr>
            <a:r>
              <a:rPr lang="en-US" sz="1700" dirty="0"/>
              <a:t>Sector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51322" y="1803870"/>
            <a:ext cx="1905000" cy="8729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236" tIns="43613" rIns="87236" bIns="43613" rtlCol="0">
            <a:spAutoFit/>
          </a:bodyPr>
          <a:lstStyle/>
          <a:p>
            <a:r>
              <a:rPr lang="en-US" sz="1700" b="1" dirty="0"/>
              <a:t>3. </a:t>
            </a:r>
            <a:r>
              <a:rPr lang="en-US" sz="1700" b="1" u="sng" dirty="0"/>
              <a:t>Organizational level</a:t>
            </a:r>
          </a:p>
          <a:p>
            <a:pPr marL="272609" indent="-272609">
              <a:buFont typeface="Arial" pitchFamily="34" charset="0"/>
              <a:buChar char="•"/>
            </a:pPr>
            <a:r>
              <a:rPr lang="en-US" sz="1700" dirty="0"/>
              <a:t>Executives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46231" y="6428513"/>
            <a:ext cx="1905000" cy="30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7236" tIns="43613" rIns="87236" bIns="43613" rtlCol="0" anchor="ctr"/>
          <a:lstStyle/>
          <a:p>
            <a:pPr algn="ctr"/>
            <a:r>
              <a:rPr lang="en-US" b="1" dirty="0" smtClean="0"/>
              <a:t>9. </a:t>
            </a:r>
            <a:r>
              <a:rPr lang="en-US" b="1" u="sng" dirty="0" smtClean="0"/>
              <a:t>Time</a:t>
            </a:r>
            <a:endParaRPr lang="en-US" b="1" u="sng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362202" y="3031979"/>
            <a:ext cx="5778691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1391" y="4797519"/>
            <a:ext cx="6854011" cy="3085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61390" y="5638800"/>
            <a:ext cx="6777816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61389" y="2884714"/>
            <a:ext cx="6324600" cy="3009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7236" tIns="43613" rIns="87236" bIns="43613"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635959" y="3485513"/>
            <a:ext cx="517546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7236" tIns="43613" rIns="87236" bIns="43613"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736239" y="1676400"/>
            <a:ext cx="1676400" cy="40905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211558" y="1690634"/>
            <a:ext cx="1524000" cy="40905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651232" y="1676404"/>
            <a:ext cx="1465054" cy="429189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04925" y="1690634"/>
            <a:ext cx="1210849" cy="40905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66015" y="1692559"/>
            <a:ext cx="1389317" cy="41038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028398" y="1676400"/>
            <a:ext cx="1529630" cy="397281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118828" y="1692557"/>
            <a:ext cx="107403" cy="431723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74970" y="2510138"/>
            <a:ext cx="1447800" cy="87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236" tIns="43613" rIns="87236" bIns="43613" rtlCol="0">
            <a:spAutoFit/>
          </a:bodyPr>
          <a:lstStyle/>
          <a:p>
            <a:r>
              <a:rPr lang="en-US" sz="1700" b="1" dirty="0"/>
              <a:t>7. </a:t>
            </a:r>
            <a:r>
              <a:rPr lang="en-US" sz="1700" b="1" u="sng" dirty="0"/>
              <a:t>External Environment</a:t>
            </a:r>
          </a:p>
          <a:p>
            <a:r>
              <a:rPr lang="en-US" sz="1700" dirty="0"/>
              <a:t>P.E.S.T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56714" y="4448786"/>
            <a:ext cx="1566056" cy="1611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236" tIns="43613" rIns="87236" bIns="43613" rtlCol="0">
            <a:spAutoFit/>
          </a:bodyPr>
          <a:lstStyle/>
          <a:p>
            <a:r>
              <a:rPr lang="en-US" sz="1700" b="1" dirty="0"/>
              <a:t>8. </a:t>
            </a:r>
            <a:r>
              <a:rPr lang="en-US" sz="1700" b="1" u="sng" dirty="0"/>
              <a:t>Internal Environment</a:t>
            </a:r>
          </a:p>
          <a:p>
            <a:pPr marL="272609" indent="-272609">
              <a:buFont typeface="Arial" pitchFamily="34" charset="0"/>
              <a:buChar char="•"/>
            </a:pPr>
            <a:r>
              <a:rPr lang="en-US" sz="1700" dirty="0"/>
              <a:t>Customers</a:t>
            </a:r>
          </a:p>
          <a:p>
            <a:pPr marL="272609" indent="-272609">
              <a:buFont typeface="Arial" pitchFamily="34" charset="0"/>
              <a:buChar char="•"/>
            </a:pPr>
            <a:r>
              <a:rPr lang="en-US" sz="1700" dirty="0"/>
              <a:t>Suppliers</a:t>
            </a:r>
          </a:p>
          <a:p>
            <a:pPr marL="272609" indent="-272609">
              <a:buFont typeface="Arial" pitchFamily="34" charset="0"/>
              <a:buChar char="•"/>
            </a:pPr>
            <a:r>
              <a:rPr lang="en-US" sz="1700" dirty="0"/>
              <a:t>Employee</a:t>
            </a:r>
          </a:p>
          <a:p>
            <a:pPr marL="272609" indent="-272609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7166768" y="2858074"/>
            <a:ext cx="412170" cy="407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150428" y="5161917"/>
            <a:ext cx="1306286" cy="6050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83772" y="5083323"/>
            <a:ext cx="1461696" cy="362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236" tIns="43613" rIns="87236" bIns="43613" rtlCol="0">
            <a:spAutoFit/>
          </a:bodyPr>
          <a:lstStyle>
            <a:defPPr>
              <a:defRPr lang="en-US"/>
            </a:defPPr>
            <a:lvl1pPr marL="285750" indent="-285750">
              <a:buFont typeface="Arial" pitchFamily="34" charset="0"/>
              <a:buChar char="•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700" dirty="0"/>
              <a:t>Workers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1534" y="4070819"/>
            <a:ext cx="2130039" cy="611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236" tIns="43613" rIns="87236" bIns="43613" rtlCol="0" anchor="ctr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/>
              <a:t>Middle </a:t>
            </a:r>
            <a:r>
              <a:rPr lang="en-US" sz="1700" dirty="0"/>
              <a:t>&amp; frontline managers</a:t>
            </a:r>
          </a:p>
        </p:txBody>
      </p:sp>
      <p:sp>
        <p:nvSpPr>
          <p:cNvPr id="53" name="TextBox 52"/>
          <p:cNvSpPr txBox="1"/>
          <p:nvPr/>
        </p:nvSpPr>
        <p:spPr>
          <a:xfrm rot="3946560">
            <a:off x="6622917" y="3530667"/>
            <a:ext cx="784230" cy="365077"/>
          </a:xfrm>
          <a:prstGeom prst="rect">
            <a:avLst/>
          </a:prstGeom>
          <a:noFill/>
        </p:spPr>
        <p:txBody>
          <a:bodyPr wrap="square" lIns="87236" tIns="43613" rIns="87236" bIns="43613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R&amp;D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3772" y="3433956"/>
            <a:ext cx="1447800" cy="3628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236" tIns="43613" rIns="87236" bIns="43613" rtlCol="0">
            <a:spAutoFit/>
          </a:bodyPr>
          <a:lstStyle/>
          <a:p>
            <a:pPr marL="272609" indent="-272609">
              <a:buFont typeface="Arial" pitchFamily="34" charset="0"/>
              <a:buChar char="•"/>
            </a:pPr>
            <a:r>
              <a:rPr lang="en-US" dirty="0" smtClean="0"/>
              <a:t>Seniors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4164623">
            <a:off x="5350557" y="3795932"/>
            <a:ext cx="2611808" cy="365077"/>
          </a:xfrm>
          <a:prstGeom prst="rect">
            <a:avLst/>
          </a:prstGeom>
          <a:noFill/>
        </p:spPr>
        <p:txBody>
          <a:bodyPr wrap="square" lIns="87236" tIns="43613" rIns="87236" bIns="43613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Technology</a:t>
            </a:r>
          </a:p>
        </p:txBody>
      </p:sp>
      <p:sp>
        <p:nvSpPr>
          <p:cNvPr id="51" name="TextBox 50"/>
          <p:cNvSpPr txBox="1"/>
          <p:nvPr/>
        </p:nvSpPr>
        <p:spPr>
          <a:xfrm rot="4368001">
            <a:off x="5090708" y="3962706"/>
            <a:ext cx="2328068" cy="365077"/>
          </a:xfrm>
          <a:prstGeom prst="rect">
            <a:avLst/>
          </a:prstGeom>
          <a:noFill/>
        </p:spPr>
        <p:txBody>
          <a:bodyPr wrap="square" lIns="87236" tIns="43613" rIns="87236" bIns="43613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Finance &amp; Accounting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6393992">
            <a:off x="3803565" y="3650353"/>
            <a:ext cx="2358788" cy="365077"/>
          </a:xfrm>
          <a:prstGeom prst="rect">
            <a:avLst/>
          </a:prstGeom>
          <a:noFill/>
        </p:spPr>
        <p:txBody>
          <a:bodyPr wrap="square" lIns="87236" tIns="43613" rIns="87236" bIns="43613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Human Resources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7367502">
            <a:off x="3120408" y="3755032"/>
            <a:ext cx="2105055" cy="365077"/>
          </a:xfrm>
          <a:prstGeom prst="rect">
            <a:avLst/>
          </a:prstGeom>
          <a:noFill/>
        </p:spPr>
        <p:txBody>
          <a:bodyPr wrap="square" lIns="87236" tIns="43613" rIns="87236" bIns="43613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Marketing/ Sales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7597247">
            <a:off x="2862513" y="3632070"/>
            <a:ext cx="1957110" cy="365077"/>
          </a:xfrm>
          <a:prstGeom prst="rect">
            <a:avLst/>
          </a:prstGeom>
          <a:noFill/>
        </p:spPr>
        <p:txBody>
          <a:bodyPr wrap="square" lIns="87236" tIns="43613" rIns="87236" bIns="43613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Products/ Service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7531709">
            <a:off x="2230579" y="3437002"/>
            <a:ext cx="2396438" cy="365077"/>
          </a:xfrm>
          <a:prstGeom prst="rect">
            <a:avLst/>
          </a:prstGeom>
          <a:noFill/>
        </p:spPr>
        <p:txBody>
          <a:bodyPr wrap="square" lIns="87236" tIns="43613" rIns="87236" bIns="43613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Experience/ knowledge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362201" y="3796841"/>
            <a:ext cx="6369728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50980" y="6333203"/>
            <a:ext cx="5371538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 Element model Developed By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Ashraf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Elsafty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Language of Research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313488" y="1544064"/>
            <a:ext cx="2201862" cy="1230313"/>
          </a:xfrm>
          <a:prstGeom prst="roundRect">
            <a:avLst>
              <a:gd name="adj" fmla="val 16667"/>
            </a:avLst>
          </a:prstGeom>
          <a:solidFill>
            <a:srgbClr val="FFAE0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/>
              <a:t>Variables</a:t>
            </a:r>
          </a:p>
        </p:txBody>
      </p:sp>
      <p:sp>
        <p:nvSpPr>
          <p:cNvPr id="13321" name="AutoShape 9">
            <a:hlinkHover r:id="" action="ppaction://macro?name=changecolor"/>
          </p:cNvPr>
          <p:cNvSpPr>
            <a:spLocks noChangeArrowheads="1"/>
          </p:cNvSpPr>
          <p:nvPr/>
        </p:nvSpPr>
        <p:spPr bwMode="auto">
          <a:xfrm>
            <a:off x="609602" y="2971800"/>
            <a:ext cx="2201863" cy="1189038"/>
          </a:xfrm>
          <a:prstGeom prst="roundRect">
            <a:avLst>
              <a:gd name="adj" fmla="val 16667"/>
            </a:avLst>
          </a:prstGeom>
          <a:solidFill>
            <a:srgbClr val="FFAE0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>
                <a:latin typeface="Arial" pitchFamily="34" charset="0"/>
              </a:rPr>
              <a:t>Models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4467229"/>
            <a:ext cx="2935288" cy="1171575"/>
            <a:chOff x="288" y="2592"/>
            <a:chExt cx="1920" cy="816"/>
          </a:xfrm>
        </p:grpSpPr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288" y="2592"/>
              <a:ext cx="1440" cy="816"/>
            </a:xfrm>
            <a:prstGeom prst="roundRect">
              <a:avLst>
                <a:gd name="adj" fmla="val 16667"/>
              </a:avLst>
            </a:prstGeom>
            <a:solidFill>
              <a:srgbClr val="FFAE0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400">
                  <a:latin typeface="Arial" pitchFamily="34" charset="0"/>
                </a:rPr>
                <a:t>Theory</a:t>
              </a:r>
            </a:p>
          </p:txBody>
        </p:sp>
        <p:sp>
          <p:nvSpPr>
            <p:cNvPr id="38933" name="Line 18"/>
            <p:cNvSpPr>
              <a:spLocks noChangeShapeType="1"/>
            </p:cNvSpPr>
            <p:nvPr/>
          </p:nvSpPr>
          <p:spPr bwMode="auto">
            <a:xfrm flipV="1">
              <a:off x="1728" y="2832"/>
              <a:ext cx="48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2819400" y="3581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3352802" y="3124204"/>
            <a:ext cx="2543175" cy="2257425"/>
          </a:xfrm>
          <a:prstGeom prst="ellipse">
            <a:avLst/>
          </a:prstGeom>
          <a:gradFill rotWithShape="0">
            <a:gsLst>
              <a:gs pos="0">
                <a:srgbClr val="FFAE0D"/>
              </a:gs>
              <a:gs pos="100000">
                <a:srgbClr val="DFF5D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pitchFamily="34" charset="0"/>
              </a:rPr>
              <a:t>Terms used</a:t>
            </a:r>
          </a:p>
          <a:p>
            <a:pPr algn="ctr">
              <a:defRPr/>
            </a:pPr>
            <a:r>
              <a:rPr lang="en-US" sz="2800" b="1">
                <a:latin typeface="Arial" pitchFamily="34" charset="0"/>
              </a:rPr>
              <a:t>in research</a:t>
            </a: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3581402" y="1600200"/>
            <a:ext cx="2201863" cy="1189038"/>
          </a:xfrm>
          <a:prstGeom prst="roundRect">
            <a:avLst>
              <a:gd name="adj" fmla="val 16667"/>
            </a:avLst>
          </a:prstGeom>
          <a:solidFill>
            <a:srgbClr val="FFAE0D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/>
              <a:t>Constructs</a:t>
            </a:r>
          </a:p>
        </p:txBody>
      </p:sp>
      <p:sp>
        <p:nvSpPr>
          <p:cNvPr id="13337" name="AutoShape 25"/>
          <p:cNvSpPr>
            <a:spLocks noChangeArrowheads="1"/>
          </p:cNvSpPr>
          <p:nvPr/>
        </p:nvSpPr>
        <p:spPr bwMode="auto">
          <a:xfrm>
            <a:off x="6324602" y="2971800"/>
            <a:ext cx="2201863" cy="1189038"/>
          </a:xfrm>
          <a:prstGeom prst="roundRect">
            <a:avLst>
              <a:gd name="adj" fmla="val 16667"/>
            </a:avLst>
          </a:prstGeom>
          <a:solidFill>
            <a:srgbClr val="FFAE0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>
                <a:latin typeface="Arial" pitchFamily="34" charset="0"/>
              </a:rPr>
              <a:t>Operational</a:t>
            </a:r>
          </a:p>
          <a:p>
            <a:pPr algn="ctr">
              <a:defRPr/>
            </a:pPr>
            <a:r>
              <a:rPr lang="en-US" sz="2400">
                <a:latin typeface="Arial" pitchFamily="34" charset="0"/>
              </a:rPr>
              <a:t>definitions</a:t>
            </a: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6166644" y="5143500"/>
            <a:ext cx="2495550" cy="990600"/>
          </a:xfrm>
          <a:prstGeom prst="roundRect">
            <a:avLst>
              <a:gd name="adj" fmla="val 16667"/>
            </a:avLst>
          </a:prstGeom>
          <a:solidFill>
            <a:srgbClr val="FFAE0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>
                <a:latin typeface="Arial" pitchFamily="34" charset="0"/>
              </a:rPr>
              <a:t>Propositions/</a:t>
            </a:r>
          </a:p>
          <a:p>
            <a:pPr algn="ctr">
              <a:defRPr/>
            </a:pPr>
            <a:r>
              <a:rPr lang="en-US" sz="2400">
                <a:latin typeface="Arial" pitchFamily="34" charset="0"/>
              </a:rPr>
              <a:t>Hypotheses</a:t>
            </a: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609602" y="1600200"/>
            <a:ext cx="2201863" cy="1189038"/>
          </a:xfrm>
          <a:prstGeom prst="roundRect">
            <a:avLst>
              <a:gd name="adj" fmla="val 16667"/>
            </a:avLst>
          </a:prstGeom>
          <a:solidFill>
            <a:srgbClr val="FFAE0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>
                <a:latin typeface="Arial" pitchFamily="34" charset="0"/>
              </a:rPr>
              <a:t>Concepts</a:t>
            </a:r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2895600" y="2667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rot="6837260">
            <a:off x="5849146" y="3702847"/>
            <a:ext cx="492125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46" name="AutoShape 34"/>
          <p:cNvCxnSpPr>
            <a:cxnSpLocks noChangeShapeType="1"/>
            <a:endCxn id="13335" idx="0"/>
          </p:cNvCxnSpPr>
          <p:nvPr/>
        </p:nvCxnSpPr>
        <p:spPr bwMode="auto">
          <a:xfrm>
            <a:off x="4610100" y="2781300"/>
            <a:ext cx="14288" cy="323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7" name="AutoShape 35"/>
          <p:cNvCxnSpPr>
            <a:cxnSpLocks noChangeShapeType="1"/>
          </p:cNvCxnSpPr>
          <p:nvPr/>
        </p:nvCxnSpPr>
        <p:spPr bwMode="auto">
          <a:xfrm flipV="1">
            <a:off x="5700230" y="2159217"/>
            <a:ext cx="613258" cy="148141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8" name="AutoShape 36"/>
          <p:cNvCxnSpPr>
            <a:cxnSpLocks noChangeShapeType="1"/>
            <a:endCxn id="13338" idx="0"/>
          </p:cNvCxnSpPr>
          <p:nvPr/>
        </p:nvCxnSpPr>
        <p:spPr bwMode="auto">
          <a:xfrm>
            <a:off x="5895976" y="4648200"/>
            <a:ext cx="1518444" cy="495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367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13341" grpId="0" animBg="1"/>
      <p:bldP spid="13342" grpId="0" animBg="1"/>
      <p:bldP spid="133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356992" cy="36758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Business Research Methodology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tx2"/>
                </a:solidFill>
              </a:rPr>
              <a:t>By: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solidFill>
                  <a:schemeClr val="tx2"/>
                </a:solidFill>
              </a:rPr>
              <a:t>Dr. Ashraf Shaarawy</a:t>
            </a:r>
          </a:p>
        </p:txBody>
      </p:sp>
    </p:spTree>
    <p:extLst>
      <p:ext uri="{BB962C8B-B14F-4D97-AF65-F5344CB8AC3E}">
        <p14:creationId xmlns:p14="http://schemas.microsoft.com/office/powerpoint/2010/main" val="3689025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Constructs and Concepts</a:t>
            </a:r>
          </a:p>
        </p:txBody>
      </p:sp>
      <p:sp>
        <p:nvSpPr>
          <p:cNvPr id="3686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Concepts</a:t>
            </a:r>
            <a:r>
              <a:rPr lang="en-US" dirty="0" smtClean="0"/>
              <a:t> have </a:t>
            </a:r>
            <a:r>
              <a:rPr lang="en-US" dirty="0"/>
              <a:t>progressive levels of abstraction. Some concepts such as </a:t>
            </a:r>
            <a:r>
              <a:rPr lang="en-US" dirty="0" smtClean="0"/>
              <a:t>a </a:t>
            </a:r>
            <a:r>
              <a:rPr lang="en-US" b="1" dirty="0" smtClean="0"/>
              <a:t>person’s </a:t>
            </a:r>
            <a:r>
              <a:rPr lang="en-US" b="1" i="1" dirty="0"/>
              <a:t>weight </a:t>
            </a:r>
            <a:r>
              <a:rPr lang="en-US" dirty="0"/>
              <a:t>are </a:t>
            </a:r>
            <a:r>
              <a:rPr lang="en-US" b="1" dirty="0"/>
              <a:t>precise</a:t>
            </a:r>
            <a:r>
              <a:rPr lang="en-US" dirty="0"/>
              <a:t> and </a:t>
            </a:r>
            <a:r>
              <a:rPr lang="en-US" b="1" dirty="0"/>
              <a:t>objective</a:t>
            </a:r>
            <a:r>
              <a:rPr lang="en-US" dirty="0"/>
              <a:t>, while </a:t>
            </a:r>
            <a:r>
              <a:rPr lang="en-US" dirty="0" smtClean="0"/>
              <a:t>others such </a:t>
            </a:r>
            <a:r>
              <a:rPr lang="en-US" dirty="0"/>
              <a:t>as a </a:t>
            </a:r>
            <a:r>
              <a:rPr lang="en-US" b="1" dirty="0"/>
              <a:t>person’s </a:t>
            </a:r>
            <a:r>
              <a:rPr lang="en-US" b="1" i="1" dirty="0" smtClean="0"/>
              <a:t>personality </a:t>
            </a:r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b="1" dirty="0"/>
              <a:t>more abstract </a:t>
            </a:r>
            <a:r>
              <a:rPr lang="en-US" dirty="0"/>
              <a:t>and </a:t>
            </a:r>
            <a:r>
              <a:rPr lang="en-US" b="1" dirty="0"/>
              <a:t>difficult to visualize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b="1" dirty="0"/>
              <a:t>C</a:t>
            </a:r>
            <a:r>
              <a:rPr lang="en-US" b="1" dirty="0" smtClean="0"/>
              <a:t>onstruct</a:t>
            </a:r>
            <a:r>
              <a:rPr lang="en-US" dirty="0" smtClean="0"/>
              <a:t> </a:t>
            </a:r>
            <a:r>
              <a:rPr lang="en-US" dirty="0"/>
              <a:t>may be a </a:t>
            </a:r>
            <a:r>
              <a:rPr lang="en-US" dirty="0" smtClean="0"/>
              <a:t>simple concept</a:t>
            </a:r>
            <a:r>
              <a:rPr lang="en-US" dirty="0"/>
              <a:t>, such as a person’s </a:t>
            </a:r>
            <a:r>
              <a:rPr lang="en-US" i="1" dirty="0"/>
              <a:t>weight</a:t>
            </a:r>
            <a:r>
              <a:rPr lang="en-US" dirty="0"/>
              <a:t>, or a combination of a set of related concepts such as </a:t>
            </a:r>
            <a:r>
              <a:rPr lang="en-US" dirty="0" smtClean="0"/>
              <a:t>a person’s  </a:t>
            </a:r>
            <a:r>
              <a:rPr lang="en-US" i="1" dirty="0" smtClean="0"/>
              <a:t>communication </a:t>
            </a:r>
            <a:r>
              <a:rPr lang="en-US" i="1" dirty="0"/>
              <a:t>skill</a:t>
            </a:r>
            <a:r>
              <a:rPr lang="en-US" dirty="0"/>
              <a:t>, which may consist of several underlying concepts such as </a:t>
            </a:r>
            <a:r>
              <a:rPr lang="en-US" dirty="0" smtClean="0"/>
              <a:t>the person’s </a:t>
            </a:r>
            <a:r>
              <a:rPr lang="en-US" i="1" dirty="0"/>
              <a:t>vocabulary, syntax</a:t>
            </a:r>
            <a:r>
              <a:rPr lang="en-US" dirty="0"/>
              <a:t>, and </a:t>
            </a:r>
            <a:r>
              <a:rPr lang="en-US" i="1" dirty="0"/>
              <a:t>spelling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b="1" dirty="0"/>
              <a:t>V</a:t>
            </a:r>
            <a:r>
              <a:rPr lang="en-US" b="1" dirty="0" smtClean="0"/>
              <a:t>ariable </a:t>
            </a:r>
            <a:r>
              <a:rPr lang="en-US" dirty="0"/>
              <a:t>is a measurable representation of </a:t>
            </a:r>
            <a:r>
              <a:rPr lang="en-US" dirty="0" smtClean="0"/>
              <a:t>an abstract </a:t>
            </a:r>
            <a:r>
              <a:rPr lang="en-US" dirty="0"/>
              <a:t>construct. </a:t>
            </a:r>
            <a:r>
              <a:rPr lang="en-US" dirty="0" smtClean="0"/>
              <a:t>constructs </a:t>
            </a:r>
            <a:r>
              <a:rPr lang="en-US" dirty="0"/>
              <a:t>are not directly measurable, </a:t>
            </a:r>
            <a:r>
              <a:rPr lang="en-US" dirty="0" smtClean="0"/>
              <a:t>and we look </a:t>
            </a:r>
            <a:r>
              <a:rPr lang="en-US" dirty="0"/>
              <a:t>for proxy measures called variables</a:t>
            </a:r>
            <a:r>
              <a:rPr lang="en-US" dirty="0" smtClean="0"/>
              <a:t>. </a:t>
            </a:r>
            <a:r>
              <a:rPr lang="en-US" i="1" dirty="0"/>
              <a:t>intelligence </a:t>
            </a:r>
            <a:r>
              <a:rPr lang="en-US" dirty="0"/>
              <a:t>is a construct, and </a:t>
            </a:r>
            <a:r>
              <a:rPr lang="en-US" i="1" dirty="0" smtClean="0"/>
              <a:t>IQ score </a:t>
            </a:r>
            <a:r>
              <a:rPr lang="en-US" dirty="0"/>
              <a:t>is a variable that measures the intelligence construct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1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Constructs and Concepts Abstraction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581400" y="1295400"/>
            <a:ext cx="2209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accent1"/>
                </a:solidFill>
              </a:rPr>
              <a:t>C</a:t>
            </a:r>
            <a:r>
              <a:rPr lang="en-US" sz="2400" b="1" i="1" dirty="0" smtClean="0">
                <a:solidFill>
                  <a:schemeClr val="accent1"/>
                </a:solidFill>
              </a:rPr>
              <a:t>ommunication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3214255"/>
            <a:ext cx="2209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Body Language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6764" y="3255818"/>
            <a:ext cx="1939636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Voice Tone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5277" y="3269673"/>
            <a:ext cx="1828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Wording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7364" y="4876800"/>
            <a:ext cx="2209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Facial Expressions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4876800"/>
            <a:ext cx="2209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Gestures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057401" y="2590800"/>
            <a:ext cx="25146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2"/>
          </p:cNvCxnSpPr>
          <p:nvPr/>
        </p:nvCxnSpPr>
        <p:spPr>
          <a:xfrm>
            <a:off x="4686300" y="2590804"/>
            <a:ext cx="1562100" cy="6234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2"/>
            <a:endCxn id="9" idx="0"/>
          </p:cNvCxnSpPr>
          <p:nvPr/>
        </p:nvCxnSpPr>
        <p:spPr>
          <a:xfrm flipH="1">
            <a:off x="4516582" y="2590800"/>
            <a:ext cx="169718" cy="6650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447800" y="4481946"/>
            <a:ext cx="34636" cy="39485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46119" y="4509659"/>
            <a:ext cx="2324100" cy="3671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550846"/>
            <a:ext cx="1139536" cy="462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Theory and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theory </a:t>
            </a:r>
            <a:r>
              <a:rPr lang="en-US" dirty="0"/>
              <a:t>is a set of systematically interrelated constructs and propositions intended to</a:t>
            </a:r>
            <a:br>
              <a:rPr lang="en-US" dirty="0"/>
            </a:br>
            <a:r>
              <a:rPr lang="en-US" dirty="0"/>
              <a:t>explain and predict a phenomenon or behavior of interest, within certain boundary </a:t>
            </a:r>
            <a:r>
              <a:rPr lang="en-US" dirty="0" smtClean="0"/>
              <a:t>conditions and </a:t>
            </a:r>
            <a:r>
              <a:rPr lang="en-US" dirty="0"/>
              <a:t>assumptions. Essentially, a theory is a systemic collection of related </a:t>
            </a:r>
            <a:r>
              <a:rPr lang="en-US" dirty="0" smtClean="0"/>
              <a:t>theoretical propositions.</a:t>
            </a:r>
          </a:p>
          <a:p>
            <a:r>
              <a:rPr lang="en-US" dirty="0"/>
              <a:t>A </a:t>
            </a:r>
            <a:r>
              <a:rPr lang="en-US" b="1" dirty="0"/>
              <a:t>model </a:t>
            </a:r>
            <a:r>
              <a:rPr lang="en-US" dirty="0"/>
              <a:t>is a representation </a:t>
            </a:r>
            <a:r>
              <a:rPr lang="en-US" dirty="0" smtClean="0"/>
              <a:t>of all </a:t>
            </a:r>
            <a:r>
              <a:rPr lang="en-US" dirty="0"/>
              <a:t>or part of a system that is constructed to study that system (e.g., how the system works </a:t>
            </a:r>
            <a:r>
              <a:rPr lang="en-US" dirty="0" smtClean="0"/>
              <a:t>or what </a:t>
            </a:r>
            <a:r>
              <a:rPr lang="en-US" dirty="0"/>
              <a:t>triggers the system). While a theory tries to explain a phenomenon, a model tries to</a:t>
            </a:r>
            <a:br>
              <a:rPr lang="en-US" dirty="0"/>
            </a:br>
            <a:r>
              <a:rPr lang="en-US" dirty="0"/>
              <a:t>represent a phenomenon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 Variable Is the Property Being Studied</a:t>
            </a: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3429000" y="2503490"/>
            <a:ext cx="2514600" cy="2428875"/>
          </a:xfrm>
          <a:prstGeom prst="octagon">
            <a:avLst>
              <a:gd name="adj" fmla="val 29287"/>
            </a:avLst>
          </a:prstGeom>
          <a:solidFill>
            <a:srgbClr val="FFAE0D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pitchFamily="34" charset="0"/>
              </a:rPr>
              <a:t>Variable</a:t>
            </a: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1143000" y="1905000"/>
            <a:ext cx="2286000" cy="1371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CC66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latin typeface="Arial" pitchFamily="34" charset="0"/>
              </a:rPr>
              <a:t>Event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5943600" y="1903417"/>
            <a:ext cx="2286000" cy="1373187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CC66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smtClean="0">
                <a:latin typeface="Arial" pitchFamily="34" charset="0"/>
              </a:rPr>
              <a:t>Action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914400" y="4038600"/>
            <a:ext cx="2286000" cy="1371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CC66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latin typeface="Arial" pitchFamily="34" charset="0"/>
              </a:rPr>
              <a:t>Characteristic</a:t>
            </a: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6172200" y="4038600"/>
            <a:ext cx="2286000" cy="1371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CC66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latin typeface="Arial" pitchFamily="34" charset="0"/>
              </a:rPr>
              <a:t>Trait</a:t>
            </a:r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3657600" y="5181600"/>
            <a:ext cx="2286000" cy="1371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CC66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latin typeface="Arial" pitchFamily="34" charset="0"/>
              </a:rPr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19040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Deduction and Induction</a:t>
            </a:r>
          </a:p>
        </p:txBody>
      </p:sp>
      <p:sp>
        <p:nvSpPr>
          <p:cNvPr id="43011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smtClean="0"/>
              <a:t>Deductive reasoning</a:t>
            </a:r>
            <a:r>
              <a:rPr lang="en-US" smtClean="0"/>
              <a:t>:</a:t>
            </a:r>
            <a:r>
              <a:rPr lang="en-US" i="1" smtClean="0"/>
              <a:t> </a:t>
            </a:r>
            <a:r>
              <a:rPr lang="en-US" smtClean="0"/>
              <a:t>application of a general theory to a specific case. 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Hypothesis testing</a:t>
            </a:r>
            <a:r>
              <a:rPr lang="en-US" sz="2000" smtClean="0"/>
              <a:t> </a:t>
            </a:r>
          </a:p>
          <a:p>
            <a:pPr>
              <a:lnSpc>
                <a:spcPct val="80000"/>
              </a:lnSpc>
            </a:pPr>
            <a:endParaRPr lang="en-US" sz="2400" i="1" smtClean="0"/>
          </a:p>
          <a:p>
            <a:pPr>
              <a:lnSpc>
                <a:spcPct val="80000"/>
              </a:lnSpc>
            </a:pPr>
            <a:r>
              <a:rPr lang="en-US" b="1" smtClean="0"/>
              <a:t>Inductive reasoning</a:t>
            </a:r>
            <a:r>
              <a:rPr lang="en-US" smtClean="0"/>
              <a:t>: a process where we observe specific phenomena and on this basis arrive at general conclusions.</a:t>
            </a:r>
            <a:r>
              <a:rPr lang="en-US" sz="240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Counting white swans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mtClean="0"/>
              <a:t>Both inductive and deductive processes are often used in research. </a:t>
            </a:r>
          </a:p>
        </p:txBody>
      </p:sp>
    </p:spTree>
    <p:extLst>
      <p:ext uri="{BB962C8B-B14F-4D97-AF65-F5344CB8AC3E}">
        <p14:creationId xmlns:p14="http://schemas.microsoft.com/office/powerpoint/2010/main" val="40688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Sound Reasoning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0600" y="2022762"/>
            <a:ext cx="7239000" cy="2743201"/>
            <a:chOff x="990600" y="3124199"/>
            <a:chExt cx="7239000" cy="2743201"/>
          </a:xfrm>
        </p:grpSpPr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2743200" y="3124199"/>
              <a:ext cx="3352800" cy="1066800"/>
            </a:xfrm>
            <a:prstGeom prst="roundRect">
              <a:avLst>
                <a:gd name="adj" fmla="val 16667"/>
              </a:avLst>
            </a:prstGeom>
            <a:solidFill>
              <a:srgbClr val="FFDD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Argument</a:t>
              </a:r>
            </a:p>
          </p:txBody>
        </p:sp>
        <p:sp>
          <p:nvSpPr>
            <p:cNvPr id="61447" name="AutoShape 7"/>
            <p:cNvSpPr>
              <a:spLocks noChangeArrowheads="1"/>
            </p:cNvSpPr>
            <p:nvPr/>
          </p:nvSpPr>
          <p:spPr bwMode="auto">
            <a:xfrm>
              <a:off x="4876800" y="4800600"/>
              <a:ext cx="3352800" cy="1066800"/>
            </a:xfrm>
            <a:prstGeom prst="roundRect">
              <a:avLst>
                <a:gd name="adj" fmla="val 16667"/>
              </a:avLst>
            </a:prstGeom>
            <a:solidFill>
              <a:srgbClr val="FFDD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/>
                <a:t>Induction</a:t>
              </a:r>
            </a:p>
          </p:txBody>
        </p:sp>
        <p:sp>
          <p:nvSpPr>
            <p:cNvPr id="61448" name="AutoShape 8"/>
            <p:cNvSpPr>
              <a:spLocks noChangeArrowheads="1"/>
            </p:cNvSpPr>
            <p:nvPr/>
          </p:nvSpPr>
          <p:spPr bwMode="auto">
            <a:xfrm>
              <a:off x="990600" y="4800600"/>
              <a:ext cx="3352800" cy="1066800"/>
            </a:xfrm>
            <a:prstGeom prst="roundRect">
              <a:avLst>
                <a:gd name="adj" fmla="val 16667"/>
              </a:avLst>
            </a:prstGeom>
            <a:solidFill>
              <a:srgbClr val="FFDD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/>
                <a:t>Deduction</a:t>
              </a:r>
            </a:p>
          </p:txBody>
        </p:sp>
        <p:cxnSp>
          <p:nvCxnSpPr>
            <p:cNvPr id="61449" name="AutoShape 9"/>
            <p:cNvCxnSpPr>
              <a:cxnSpLocks noChangeShapeType="1"/>
              <a:stCxn id="61446" idx="2"/>
              <a:endCxn id="61448" idx="0"/>
            </p:cNvCxnSpPr>
            <p:nvPr/>
          </p:nvCxnSpPr>
          <p:spPr bwMode="auto">
            <a:xfrm rot="5400000">
              <a:off x="3238502" y="3619501"/>
              <a:ext cx="609601" cy="17526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0" name="AutoShape 10"/>
            <p:cNvCxnSpPr>
              <a:cxnSpLocks noChangeShapeType="1"/>
              <a:stCxn id="61446" idx="2"/>
              <a:endCxn id="61447" idx="0"/>
            </p:cNvCxnSpPr>
            <p:nvPr/>
          </p:nvCxnSpPr>
          <p:spPr bwMode="auto">
            <a:xfrm rot="16200000" flipH="1">
              <a:off x="5181602" y="3429001"/>
              <a:ext cx="609601" cy="213360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548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AutoShape 8">
            <a:hlinkHover r:id="" action="ppaction://macro?name=changecolor"/>
          </p:cNvPr>
          <p:cNvSpPr>
            <a:spLocks noChangeArrowheads="1"/>
          </p:cNvSpPr>
          <p:nvPr/>
        </p:nvSpPr>
        <p:spPr bwMode="auto">
          <a:xfrm>
            <a:off x="4267200" y="1600200"/>
            <a:ext cx="4267200" cy="1295400"/>
          </a:xfrm>
          <a:prstGeom prst="roundRect">
            <a:avLst>
              <a:gd name="adj" fmla="val 36606"/>
            </a:avLst>
          </a:prstGeom>
          <a:solidFill>
            <a:srgbClr val="FFDD99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</a:rPr>
              <a:t>Inner-city household interviewing is especially difficult and expensive</a:t>
            </a:r>
          </a:p>
        </p:txBody>
      </p:sp>
      <p:sp>
        <p:nvSpPr>
          <p:cNvPr id="66569" name="AutoShape 9">
            <a:hlinkHover r:id="" action="ppaction://macro?name=changecolor"/>
          </p:cNvPr>
          <p:cNvSpPr>
            <a:spLocks noChangeArrowheads="1"/>
          </p:cNvSpPr>
          <p:nvPr/>
        </p:nvSpPr>
        <p:spPr bwMode="auto">
          <a:xfrm>
            <a:off x="4267200" y="3124200"/>
            <a:ext cx="4267200" cy="1447800"/>
          </a:xfrm>
          <a:prstGeom prst="roundRect">
            <a:avLst>
              <a:gd name="adj" fmla="val 41519"/>
            </a:avLst>
          </a:prstGeom>
          <a:solidFill>
            <a:srgbClr val="FFC85B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>
                <a:latin typeface="Arial" pitchFamily="34" charset="0"/>
              </a:rPr>
              <a:t>This survey involves substantial inner-city household interviewing</a:t>
            </a:r>
          </a:p>
        </p:txBody>
      </p:sp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0" y="662305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900">
                <a:latin typeface="Times New Roman" pitchFamily="18" charset="0"/>
              </a:rPr>
              <a:t>2002 McGraw-Hill Companies, Inc., McGraw-Hill/Irwin</a:t>
            </a:r>
          </a:p>
        </p:txBody>
      </p:sp>
      <p:sp>
        <p:nvSpPr>
          <p:cNvPr id="66575" name="AutoShape 15">
            <a:hlinkHover r:id="" action="ppaction://macro?name=changecolor"/>
          </p:cNvPr>
          <p:cNvSpPr>
            <a:spLocks noChangeArrowheads="1"/>
          </p:cNvSpPr>
          <p:nvPr/>
        </p:nvSpPr>
        <p:spPr bwMode="auto">
          <a:xfrm>
            <a:off x="4283077" y="4899029"/>
            <a:ext cx="4251325" cy="1273175"/>
          </a:xfrm>
          <a:prstGeom prst="roundRect">
            <a:avLst>
              <a:gd name="adj" fmla="val 41519"/>
            </a:avLst>
          </a:prstGeom>
          <a:solidFill>
            <a:srgbClr val="FFAE0D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</a:rPr>
              <a:t>The interviewing in this survey will be especially difficult and expensive</a:t>
            </a:r>
          </a:p>
        </p:txBody>
      </p:sp>
      <p:sp>
        <p:nvSpPr>
          <p:cNvPr id="4506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Reasoning</a:t>
            </a:r>
          </a:p>
        </p:txBody>
      </p:sp>
      <p:pic>
        <p:nvPicPr>
          <p:cNvPr id="66581" name="Picture 21" descr="busy shopping stree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667004"/>
            <a:ext cx="3432175" cy="2593975"/>
          </a:xfrm>
          <a:noFill/>
        </p:spPr>
      </p:pic>
    </p:spTree>
    <p:extLst>
      <p:ext uri="{BB962C8B-B14F-4D97-AF65-F5344CB8AC3E}">
        <p14:creationId xmlns:p14="http://schemas.microsoft.com/office/powerpoint/2010/main" val="33072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Inductive Reasoning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solidFill>
            <a:srgbClr val="FFDD99"/>
          </a:solidFill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Why didn’t sales increase during our promotional event?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Our retailers did not have sufficient stock to fill customer requests during the promotional period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strike by employees prevented stock from arriving in time for promotion to be effective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COVID closed retail outlets in the region for 2 months during the promotion</a:t>
            </a:r>
          </a:p>
        </p:txBody>
      </p:sp>
    </p:spTree>
    <p:extLst>
      <p:ext uri="{BB962C8B-B14F-4D97-AF65-F5344CB8AC3E}">
        <p14:creationId xmlns:p14="http://schemas.microsoft.com/office/powerpoint/2010/main" val="33303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Employee’s Performance</a:t>
            </a:r>
          </a:p>
        </p:txBody>
      </p:sp>
      <p:pic>
        <p:nvPicPr>
          <p:cNvPr id="48132" name="Picture 12" descr="coo01757_0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4"/>
            <a:ext cx="792480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1"/>
                </a:solidFill>
              </a:rPr>
              <a:t>Hypothetico</a:t>
            </a:r>
            <a:r>
              <a:rPr lang="en-US" sz="4000" b="1" dirty="0" smtClean="0">
                <a:solidFill>
                  <a:schemeClr val="accent1"/>
                </a:solidFill>
              </a:rPr>
              <a:t>-Deductive Research</a:t>
            </a:r>
          </a:p>
        </p:txBody>
      </p:sp>
      <p:sp>
        <p:nvSpPr>
          <p:cNvPr id="41987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Seven-Step Process in the </a:t>
            </a:r>
            <a:r>
              <a:rPr lang="en-US" dirty="0" err="1" smtClean="0"/>
              <a:t>Hypothetico</a:t>
            </a:r>
            <a:r>
              <a:rPr lang="en-US" dirty="0" smtClean="0"/>
              <a:t>-Deductive Method </a:t>
            </a:r>
          </a:p>
          <a:p>
            <a:pPr lvl="1"/>
            <a:r>
              <a:rPr lang="en-US" dirty="0" smtClean="0"/>
              <a:t>Identify a broad problem area</a:t>
            </a:r>
          </a:p>
          <a:p>
            <a:pPr lvl="1"/>
            <a:r>
              <a:rPr lang="en-US" dirty="0" smtClean="0"/>
              <a:t>Define the problem statement </a:t>
            </a:r>
          </a:p>
          <a:p>
            <a:pPr lvl="1"/>
            <a:r>
              <a:rPr lang="en-US" dirty="0" smtClean="0"/>
              <a:t>Develop hypotheses – Theoretical Framework</a:t>
            </a:r>
          </a:p>
          <a:p>
            <a:pPr lvl="1"/>
            <a:r>
              <a:rPr lang="en-US" dirty="0" smtClean="0"/>
              <a:t>Determine measures </a:t>
            </a:r>
          </a:p>
          <a:p>
            <a:pPr lvl="1"/>
            <a:r>
              <a:rPr lang="en-US" dirty="0" smtClean="0"/>
              <a:t>Data collection </a:t>
            </a:r>
          </a:p>
          <a:p>
            <a:pPr lvl="1"/>
            <a:r>
              <a:rPr lang="en-US" dirty="0" smtClean="0"/>
              <a:t>Data analysis </a:t>
            </a:r>
          </a:p>
          <a:p>
            <a:pPr lvl="1"/>
            <a:r>
              <a:rPr lang="en-US" dirty="0" smtClean="0"/>
              <a:t>Interpretation of data </a:t>
            </a:r>
          </a:p>
        </p:txBody>
      </p:sp>
    </p:spTree>
    <p:extLst>
      <p:ext uri="{BB962C8B-B14F-4D97-AF65-F5344CB8AC3E}">
        <p14:creationId xmlns:p14="http://schemas.microsoft.com/office/powerpoint/2010/main" val="36732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Course Objectives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2686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Research </a:t>
            </a:r>
            <a:r>
              <a:rPr lang="en-US" dirty="0"/>
              <a:t>and the Research Process</a:t>
            </a:r>
          </a:p>
          <a:p>
            <a:r>
              <a:rPr lang="en-US" dirty="0" smtClean="0"/>
              <a:t>Critical Appraisal of Literature Review</a:t>
            </a:r>
            <a:endParaRPr lang="en-US" dirty="0"/>
          </a:p>
          <a:p>
            <a:r>
              <a:rPr lang="en-US" dirty="0" smtClean="0"/>
              <a:t>Research </a:t>
            </a:r>
            <a:r>
              <a:rPr lang="en-US" dirty="0"/>
              <a:t>Methods (Quantitative and Qualitative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Research Design</a:t>
            </a:r>
          </a:p>
          <a:p>
            <a:r>
              <a:rPr lang="en-US" dirty="0" smtClean="0"/>
              <a:t>Critical </a:t>
            </a:r>
            <a:r>
              <a:rPr lang="en-US" dirty="0"/>
              <a:t>Appraisal of different Research </a:t>
            </a:r>
            <a:r>
              <a:rPr lang="en-US" dirty="0" smtClean="0"/>
              <a:t>Methods</a:t>
            </a:r>
          </a:p>
          <a:p>
            <a:r>
              <a:rPr lang="en-US" dirty="0" smtClean="0"/>
              <a:t>Data Analysis and Interpretation</a:t>
            </a:r>
          </a:p>
          <a:p>
            <a:r>
              <a:rPr lang="en-US" dirty="0" smtClean="0"/>
              <a:t>Research Ethics and Integrity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304800" y="1447800"/>
            <a:ext cx="8534400" cy="4648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Hypotheses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b="1" dirty="0"/>
              <a:t>hypothesis</a:t>
            </a:r>
            <a:r>
              <a:rPr lang="en-US" dirty="0"/>
              <a:t> can be defined as a tentative, yet testable, statement, which predicts what you expect to find in your empirical data</a:t>
            </a:r>
            <a:r>
              <a:rPr lang="en-US" dirty="0" smtClean="0"/>
              <a:t>.</a:t>
            </a:r>
          </a:p>
          <a:p>
            <a:r>
              <a:rPr lang="en-US" dirty="0"/>
              <a:t>hypotheses can be defined as logically </a:t>
            </a:r>
            <a:r>
              <a:rPr lang="en-US" dirty="0" smtClean="0"/>
              <a:t>conjectured </a:t>
            </a:r>
            <a:r>
              <a:rPr lang="en-US" dirty="0"/>
              <a:t>relationships between two or more variables expressed in the form of testable statements.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testing the hypotheses and confirming the conjectured relationships, it is expected that solutions can be found to correct the problem encountered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9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Role of Hypotheses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1774829"/>
            <a:ext cx="8001000" cy="4321175"/>
            <a:chOff x="336" y="1118"/>
            <a:chExt cx="3614" cy="1559"/>
          </a:xfrm>
        </p:grpSpPr>
        <p:sp>
          <p:nvSpPr>
            <p:cNvPr id="95239" name="AutoShape 7"/>
            <p:cNvSpPr>
              <a:spLocks noChangeArrowheads="1"/>
            </p:cNvSpPr>
            <p:nvPr/>
          </p:nvSpPr>
          <p:spPr bwMode="auto">
            <a:xfrm>
              <a:off x="336" y="1118"/>
              <a:ext cx="2746" cy="313"/>
            </a:xfrm>
            <a:prstGeom prst="roundRect">
              <a:avLst>
                <a:gd name="adj" fmla="val 50000"/>
              </a:avLst>
            </a:prstGeom>
            <a:solidFill>
              <a:srgbClr val="FFDD99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400">
                  <a:latin typeface="Arial" pitchFamily="34" charset="0"/>
                </a:rPr>
                <a:t>Guide the direction of the study</a:t>
              </a:r>
            </a:p>
          </p:txBody>
        </p:sp>
        <p:sp>
          <p:nvSpPr>
            <p:cNvPr id="95240" name="AutoShape 8"/>
            <p:cNvSpPr>
              <a:spLocks noChangeArrowheads="1"/>
            </p:cNvSpPr>
            <p:nvPr/>
          </p:nvSpPr>
          <p:spPr bwMode="auto">
            <a:xfrm>
              <a:off x="720" y="1536"/>
              <a:ext cx="2698" cy="314"/>
            </a:xfrm>
            <a:prstGeom prst="roundRect">
              <a:avLst>
                <a:gd name="adj" fmla="val 50000"/>
              </a:avLst>
            </a:prstGeom>
            <a:solidFill>
              <a:srgbClr val="FFDD99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latin typeface="Arial" pitchFamily="34" charset="0"/>
                </a:rPr>
                <a:t>Identify relevant </a:t>
              </a:r>
              <a:r>
                <a:rPr lang="en-US" sz="2400" dirty="0" smtClean="0">
                  <a:latin typeface="Arial" pitchFamily="34" charset="0"/>
                </a:rPr>
                <a:t>data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95241" name="AutoShape 9"/>
            <p:cNvSpPr>
              <a:spLocks noChangeArrowheads="1"/>
            </p:cNvSpPr>
            <p:nvPr/>
          </p:nvSpPr>
          <p:spPr bwMode="auto">
            <a:xfrm>
              <a:off x="1023" y="1944"/>
              <a:ext cx="2697" cy="313"/>
            </a:xfrm>
            <a:prstGeom prst="roundRect">
              <a:avLst>
                <a:gd name="adj" fmla="val 50000"/>
              </a:avLst>
            </a:prstGeom>
            <a:solidFill>
              <a:srgbClr val="FFDD99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400">
                  <a:latin typeface="Arial" pitchFamily="34" charset="0"/>
                </a:rPr>
                <a:t>Suggest most appropriate research design</a:t>
              </a:r>
            </a:p>
          </p:txBody>
        </p:sp>
        <p:sp>
          <p:nvSpPr>
            <p:cNvPr id="95242" name="AutoShape 10"/>
            <p:cNvSpPr>
              <a:spLocks noChangeArrowheads="1"/>
            </p:cNvSpPr>
            <p:nvPr/>
          </p:nvSpPr>
          <p:spPr bwMode="auto">
            <a:xfrm>
              <a:off x="1317" y="2363"/>
              <a:ext cx="2633" cy="314"/>
            </a:xfrm>
            <a:prstGeom prst="roundRect">
              <a:avLst>
                <a:gd name="adj" fmla="val 50000"/>
              </a:avLst>
            </a:prstGeom>
            <a:solidFill>
              <a:srgbClr val="FFDD99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400">
                  <a:latin typeface="Arial" pitchFamily="34" charset="0"/>
                </a:rPr>
                <a:t>Provide framework for organizing resulting 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4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Hypothesis </a:t>
            </a:r>
            <a:r>
              <a:rPr lang="en-US" dirty="0" smtClean="0"/>
              <a:t>Formats</a:t>
            </a:r>
            <a:br>
              <a:rPr lang="en-US" dirty="0" smtClean="0"/>
            </a:br>
            <a:r>
              <a:rPr lang="en-US" dirty="0" smtClean="0"/>
              <a:t>Relational Hypotheses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600200"/>
            <a:ext cx="4000500" cy="4648200"/>
          </a:xfrm>
          <a:solidFill>
            <a:srgbClr val="FFDD99"/>
          </a:solidFill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CC0000"/>
                </a:solidFill>
              </a:rPr>
              <a:t>Correlational</a:t>
            </a:r>
          </a:p>
          <a:p>
            <a:r>
              <a:rPr lang="en-US" sz="2400" dirty="0" smtClean="0"/>
              <a:t>Young women (under 35) purchase fewer units of our product than women who are older than 35.</a:t>
            </a:r>
          </a:p>
          <a:p>
            <a:endParaRPr lang="en-US" sz="2400" dirty="0" smtClean="0"/>
          </a:p>
          <a:p>
            <a:r>
              <a:rPr lang="en-US" sz="2400" dirty="0" smtClean="0"/>
              <a:t>The number of Cars sold varies directly with the level of the business cycle.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1" y="1600200"/>
            <a:ext cx="4000500" cy="4648200"/>
          </a:xfrm>
          <a:solidFill>
            <a:srgbClr val="FFDD99"/>
          </a:solidFill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CC0000"/>
                </a:solidFill>
              </a:rPr>
              <a:t>Causal</a:t>
            </a:r>
          </a:p>
          <a:p>
            <a:r>
              <a:rPr lang="en-US" sz="2400" dirty="0" smtClean="0"/>
              <a:t>An increase in family income leads to an increase in the percentage of income saved.</a:t>
            </a:r>
          </a:p>
          <a:p>
            <a:r>
              <a:rPr lang="en-US" sz="2400" dirty="0" smtClean="0"/>
              <a:t>Loyalty to a grocery store increases the probability of purchasing that store’s private brand products.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1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nimBg="1"/>
      <p:bldP spid="94212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Characteristics of Strong Hypotheses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762000" y="2286000"/>
            <a:ext cx="2743200" cy="3581400"/>
          </a:xfrm>
          <a:prstGeom prst="roundRect">
            <a:avLst>
              <a:gd name="adj" fmla="val 16667"/>
            </a:avLst>
          </a:prstGeom>
          <a:solidFill>
            <a:srgbClr val="FFAE0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Arial" pitchFamily="34" charset="0"/>
              </a:rPr>
              <a:t>A </a:t>
            </a:r>
          </a:p>
          <a:p>
            <a:pPr algn="ctr">
              <a:defRPr/>
            </a:pPr>
            <a:r>
              <a:rPr lang="en-US" sz="3200">
                <a:latin typeface="Arial" pitchFamily="34" charset="0"/>
              </a:rPr>
              <a:t>Strong </a:t>
            </a:r>
          </a:p>
          <a:p>
            <a:pPr algn="ctr">
              <a:defRPr/>
            </a:pPr>
            <a:r>
              <a:rPr lang="en-US" sz="3200">
                <a:latin typeface="Arial" pitchFamily="34" charset="0"/>
              </a:rPr>
              <a:t>Hypothesis </a:t>
            </a:r>
          </a:p>
          <a:p>
            <a:pPr algn="ctr">
              <a:defRPr/>
            </a:pPr>
            <a:r>
              <a:rPr lang="en-US" sz="3200">
                <a:latin typeface="Arial" pitchFamily="34" charset="0"/>
              </a:rPr>
              <a:t>Is</a:t>
            </a: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3505201" y="2057400"/>
            <a:ext cx="4876800" cy="1066800"/>
          </a:xfrm>
          <a:prstGeom prst="leftArrowCallout">
            <a:avLst>
              <a:gd name="adj1" fmla="val 25000"/>
              <a:gd name="adj2" fmla="val 25000"/>
              <a:gd name="adj3" fmla="val 76190"/>
              <a:gd name="adj4" fmla="val 66667"/>
            </a:avLst>
          </a:prstGeom>
          <a:gradFill rotWithShape="1">
            <a:gsLst>
              <a:gs pos="0">
                <a:srgbClr val="FFDD99"/>
              </a:gs>
              <a:gs pos="100000">
                <a:srgbClr val="FFAE0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latin typeface="Arial" pitchFamily="34" charset="0"/>
              </a:rPr>
              <a:t>Adequate</a:t>
            </a: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3505201" y="3505200"/>
            <a:ext cx="4876800" cy="1066800"/>
          </a:xfrm>
          <a:prstGeom prst="leftArrowCallout">
            <a:avLst>
              <a:gd name="adj1" fmla="val 25000"/>
              <a:gd name="adj2" fmla="val 25000"/>
              <a:gd name="adj3" fmla="val 76190"/>
              <a:gd name="adj4" fmla="val 66667"/>
            </a:avLst>
          </a:prstGeom>
          <a:gradFill rotWithShape="1">
            <a:gsLst>
              <a:gs pos="0">
                <a:srgbClr val="FFAE0D"/>
              </a:gs>
              <a:gs pos="100000">
                <a:srgbClr val="00CC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latin typeface="Arial" pitchFamily="34" charset="0"/>
              </a:rPr>
              <a:t>Testable</a:t>
            </a: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3505201" y="4953000"/>
            <a:ext cx="4876800" cy="1066800"/>
          </a:xfrm>
          <a:prstGeom prst="leftArrowCallout">
            <a:avLst>
              <a:gd name="adj1" fmla="val 25000"/>
              <a:gd name="adj2" fmla="val 25000"/>
              <a:gd name="adj3" fmla="val 76190"/>
              <a:gd name="adj4" fmla="val 66667"/>
            </a:avLst>
          </a:prstGeom>
          <a:gradFill rotWithShape="1">
            <a:gsLst>
              <a:gs pos="0">
                <a:srgbClr val="00CC66"/>
              </a:gs>
              <a:gs pos="100000">
                <a:srgbClr val="FFDD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latin typeface="Arial" pitchFamily="34" charset="0"/>
              </a:rPr>
              <a:t>Better </a:t>
            </a:r>
          </a:p>
          <a:p>
            <a:pPr algn="ctr">
              <a:defRPr/>
            </a:pPr>
            <a:r>
              <a:rPr lang="en-US" sz="3200" b="1">
                <a:latin typeface="Arial" pitchFamily="34" charset="0"/>
              </a:rPr>
              <a:t>than rivals</a:t>
            </a:r>
          </a:p>
        </p:txBody>
      </p:sp>
    </p:spTree>
    <p:extLst>
      <p:ext uri="{BB962C8B-B14F-4D97-AF65-F5344CB8AC3E}">
        <p14:creationId xmlns:p14="http://schemas.microsoft.com/office/powerpoint/2010/main" val="23011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1" grpId="0" animBg="1"/>
      <p:bldP spid="65542" grpId="0" animBg="1"/>
      <p:bldP spid="655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Hallmarks of Scientific Research:</a:t>
            </a:r>
          </a:p>
        </p:txBody>
      </p:sp>
      <p:sp>
        <p:nvSpPr>
          <p:cNvPr id="36867" name="Rectangl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Hallmarks or main distinguishing characteristics of scientific research: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Purposiveness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Rigor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Testability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Replicability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Precision and Conﬁdence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Objectivity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Generalizability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Parsimony </a:t>
            </a:r>
          </a:p>
        </p:txBody>
      </p:sp>
    </p:spTree>
    <p:extLst>
      <p:ext uri="{BB962C8B-B14F-4D97-AF65-F5344CB8AC3E}">
        <p14:creationId xmlns:p14="http://schemas.microsoft.com/office/powerpoint/2010/main" val="22463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</a:rPr>
              <a:t>The Hallmarks of Scientific Research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dirty="0" smtClean="0"/>
              <a:t>We  will </a:t>
            </a:r>
            <a:r>
              <a:rPr lang="en-US" altLang="en-US" b="1" dirty="0" smtClean="0"/>
              <a:t>explain</a:t>
            </a:r>
            <a:r>
              <a:rPr lang="en-US" altLang="en-US" dirty="0" smtClean="0"/>
              <a:t> each of these characteristics in the context of the following </a:t>
            </a:r>
            <a:r>
              <a:rPr lang="en-US" altLang="en-US" b="1" dirty="0" smtClean="0">
                <a:solidFill>
                  <a:srgbClr val="00B050"/>
                </a:solidFill>
              </a:rPr>
              <a:t>example</a:t>
            </a:r>
            <a:r>
              <a:rPr lang="en-US" altLang="en-US" dirty="0" smtClean="0"/>
              <a:t>:</a:t>
            </a:r>
          </a:p>
          <a:p>
            <a:pPr algn="l" rtl="0" eaLnBrk="1" hangingPunct="1"/>
            <a:r>
              <a:rPr lang="en-US" altLang="en-US" dirty="0" smtClean="0">
                <a:solidFill>
                  <a:srgbClr val="000099"/>
                </a:solidFill>
              </a:rPr>
              <a:t>Consider the case of a researcher who is interested in investigating </a:t>
            </a:r>
            <a:r>
              <a:rPr lang="en-US" altLang="en-US" b="1" dirty="0" smtClean="0">
                <a:solidFill>
                  <a:srgbClr val="000099"/>
                </a:solidFill>
              </a:rPr>
              <a:t>how employees</a:t>
            </a:r>
            <a:r>
              <a:rPr lang="en-US" altLang="en-US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’</a:t>
            </a:r>
            <a:r>
              <a:rPr lang="en-US" altLang="en-US" b="1" dirty="0" smtClean="0">
                <a:solidFill>
                  <a:srgbClr val="000099"/>
                </a:solidFill>
              </a:rPr>
              <a:t> commitment to the organization can be increased</a:t>
            </a:r>
            <a:r>
              <a:rPr lang="en-US" altLang="en-US" dirty="0" smtClean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8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1"/>
                </a:solidFill>
              </a:rPr>
              <a:t>Purposiveness</a:t>
            </a:r>
            <a:endParaRPr lang="en-US" altLang="en-US" sz="4000" dirty="0">
              <a:solidFill>
                <a:schemeClr val="accent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2800" smtClean="0"/>
              <a:t>The researcher has started the research with a </a:t>
            </a:r>
            <a:r>
              <a:rPr lang="en-US" altLang="en-US" sz="2800" smtClean="0">
                <a:solidFill>
                  <a:srgbClr val="000099"/>
                </a:solidFill>
              </a:rPr>
              <a:t>definite aim</a:t>
            </a:r>
            <a:r>
              <a:rPr lang="en-US" altLang="en-US" sz="2800" smtClean="0"/>
              <a:t> or </a:t>
            </a:r>
            <a:r>
              <a:rPr lang="en-US" altLang="en-US" sz="2800" smtClean="0">
                <a:solidFill>
                  <a:srgbClr val="000099"/>
                </a:solidFill>
              </a:rPr>
              <a:t>purpose</a:t>
            </a:r>
            <a:r>
              <a:rPr lang="en-US" altLang="en-US" sz="2800" smtClean="0"/>
              <a:t>.</a:t>
            </a:r>
          </a:p>
          <a:p>
            <a:pPr algn="l" rtl="0" eaLnBrk="1" hangingPunct="1"/>
            <a:r>
              <a:rPr lang="en-US" altLang="en-US" sz="2800" smtClean="0"/>
              <a:t>The focus is on increasing the commitment of employees to the organization, as this will be a beneficial in many ways.</a:t>
            </a:r>
          </a:p>
          <a:p>
            <a:pPr algn="l" rtl="0" eaLnBrk="1" hangingPunct="1"/>
            <a:r>
              <a:rPr lang="en-US" altLang="en-US" sz="2800" smtClean="0"/>
              <a:t>An increase in employee commitment will translate into </a:t>
            </a:r>
            <a:r>
              <a:rPr lang="en-US" altLang="en-US" sz="2800" b="1" smtClean="0"/>
              <a:t>less turnover</a:t>
            </a:r>
            <a:r>
              <a:rPr lang="en-US" altLang="en-US" sz="2800" smtClean="0"/>
              <a:t>, </a:t>
            </a:r>
            <a:r>
              <a:rPr lang="en-US" altLang="en-US" sz="2800" b="1" smtClean="0"/>
              <a:t>less absenteeism, and increased performance levels,</a:t>
            </a:r>
            <a:r>
              <a:rPr lang="en-US" altLang="en-US" sz="2800" smtClean="0"/>
              <a:t> all of which would definitely benefit the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428002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1"/>
                </a:solidFill>
              </a:rPr>
              <a:t>Rigor</a:t>
            </a:r>
            <a:endParaRPr lang="en-US" altLang="en-US" sz="4000" dirty="0">
              <a:solidFill>
                <a:schemeClr val="accent1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dirty="0" smtClean="0"/>
              <a:t>A good </a:t>
            </a:r>
            <a:r>
              <a:rPr lang="en-US" altLang="en-US" b="1" dirty="0" smtClean="0"/>
              <a:t>theoretical base </a:t>
            </a:r>
            <a:r>
              <a:rPr lang="en-US" altLang="en-US" dirty="0" smtClean="0"/>
              <a:t>and a sound </a:t>
            </a:r>
            <a:r>
              <a:rPr lang="en-US" altLang="en-US" b="1" dirty="0" smtClean="0"/>
              <a:t>methodological design </a:t>
            </a:r>
            <a:r>
              <a:rPr lang="en-US" altLang="en-US" dirty="0" smtClean="0"/>
              <a:t>would add </a:t>
            </a:r>
            <a:r>
              <a:rPr lang="en-US" altLang="en-US" b="1" dirty="0" smtClean="0">
                <a:solidFill>
                  <a:srgbClr val="0066CC"/>
                </a:solidFill>
              </a:rPr>
              <a:t>rigor</a:t>
            </a:r>
            <a:r>
              <a:rPr lang="en-US" altLang="en-US" dirty="0" smtClean="0"/>
              <a:t> to a purposive study.</a:t>
            </a:r>
          </a:p>
          <a:p>
            <a:r>
              <a:rPr lang="en-US" altLang="en-US" b="1" dirty="0" smtClean="0"/>
              <a:t>Rigor</a:t>
            </a:r>
            <a:r>
              <a:rPr lang="en-US" altLang="en-US" dirty="0" smtClean="0"/>
              <a:t> means </a:t>
            </a:r>
            <a:r>
              <a:rPr lang="en-US" dirty="0"/>
              <a:t>extremely thorough and careful</a:t>
            </a:r>
            <a:r>
              <a:rPr lang="en-US" altLang="en-US" dirty="0" smtClean="0"/>
              <a:t>, and the </a:t>
            </a:r>
            <a:r>
              <a:rPr lang="en-US" altLang="en-US" dirty="0"/>
              <a:t>degree of </a:t>
            </a:r>
            <a:r>
              <a:rPr lang="en-US" dirty="0"/>
              <a:t>exactness</a:t>
            </a:r>
            <a:r>
              <a:rPr lang="en-US" altLang="en-US" dirty="0"/>
              <a:t> in </a:t>
            </a:r>
            <a:r>
              <a:rPr lang="en-US" altLang="en-US" dirty="0" smtClean="0"/>
              <a:t>research investigations.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95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3200" dirty="0">
                <a:solidFill>
                  <a:schemeClr val="accent1"/>
                </a:solidFill>
              </a:rPr>
              <a:t>Rigor</a:t>
            </a:r>
            <a:endParaRPr lang="en-US" altLang="en-US" sz="3200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en-US" dirty="0"/>
              <a:t>In the case of </a:t>
            </a:r>
            <a:r>
              <a:rPr lang="en-US" altLang="en-US" sz="2800" b="1" dirty="0"/>
              <a:t>our example of increasing the commitment of employees</a:t>
            </a:r>
            <a:r>
              <a:rPr lang="en-US" altLang="en-US" dirty="0"/>
              <a:t>:</a:t>
            </a:r>
            <a:endParaRPr lang="en-US" altLang="en-US" sz="2800" dirty="0" smtClean="0"/>
          </a:p>
          <a:p>
            <a:pPr algn="l" rtl="0" eaLnBrk="1" hangingPunct="1"/>
            <a:r>
              <a:rPr lang="en-US" altLang="en-US" sz="2800" dirty="0" smtClean="0"/>
              <a:t>Let us say that the researcher of an organization </a:t>
            </a:r>
            <a:r>
              <a:rPr lang="en-US" altLang="en-US" sz="2800" b="1" dirty="0" smtClean="0"/>
              <a:t>asks 10 of its employees </a:t>
            </a:r>
            <a:r>
              <a:rPr lang="en-US" altLang="en-US" sz="2800" dirty="0" smtClean="0"/>
              <a:t>to indicate what would increase their level of commitment to the organization.</a:t>
            </a:r>
          </a:p>
          <a:p>
            <a:pPr algn="l" rtl="0" eaLnBrk="1" hangingPunct="1"/>
            <a:r>
              <a:rPr lang="en-US" altLang="en-US" sz="2800" dirty="0" smtClean="0"/>
              <a:t>If the researcher depends solely on the basis of their responses he will have </a:t>
            </a:r>
            <a:r>
              <a:rPr lang="en-US" altLang="en-US" sz="2800" b="1" dirty="0" smtClean="0"/>
              <a:t>several conclusions </a:t>
            </a:r>
            <a:r>
              <a:rPr lang="en-US" altLang="en-US" sz="2800" dirty="0" smtClean="0"/>
              <a:t>on how employee commitment can be increased, 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the whole approach to the investigation would be unscientific</a:t>
            </a:r>
            <a:r>
              <a:rPr lang="en-US" altLang="en-US" sz="2800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34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1"/>
                </a:solidFill>
              </a:rPr>
              <a:t>Testability</a:t>
            </a:r>
            <a:endParaRPr lang="en-US" altLang="en-US" sz="4000" dirty="0">
              <a:solidFill>
                <a:schemeClr val="accent1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 smtClean="0"/>
              <a:t>After taking 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random</a:t>
            </a:r>
            <a:r>
              <a:rPr lang="en-US" altLang="en-US" sz="2800" dirty="0" smtClean="0">
                <a:solidFill>
                  <a:srgbClr val="000099"/>
                </a:solidFill>
              </a:rPr>
              <a:t> selection of employees</a:t>
            </a:r>
            <a:r>
              <a:rPr lang="en-US" altLang="en-US" sz="2800" dirty="0" smtClean="0"/>
              <a:t> of the organization, and the </a:t>
            </a:r>
            <a:r>
              <a:rPr lang="en-US" altLang="en-US" sz="2800" dirty="0" smtClean="0">
                <a:solidFill>
                  <a:srgbClr val="000099"/>
                </a:solidFill>
              </a:rPr>
              <a:t>study of 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previous research </a:t>
            </a:r>
            <a:r>
              <a:rPr lang="en-US" altLang="en-US" sz="2800" dirty="0" smtClean="0">
                <a:solidFill>
                  <a:srgbClr val="000099"/>
                </a:solidFill>
              </a:rPr>
              <a:t>done of the area of organizational commitment</a:t>
            </a:r>
            <a:r>
              <a:rPr lang="en-US" altLang="en-US" sz="2800" dirty="0" smtClean="0"/>
              <a:t>, the researcher  </a:t>
            </a:r>
            <a:r>
              <a:rPr lang="en-US" altLang="en-US" sz="2800" b="1" dirty="0" smtClean="0"/>
              <a:t>develops certain hypotheses</a:t>
            </a:r>
            <a:r>
              <a:rPr lang="en-US" altLang="en-US" sz="2800" dirty="0" smtClean="0"/>
              <a:t> on how employee commitment can be enhanced.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 smtClean="0"/>
              <a:t>Then </a:t>
            </a:r>
            <a:r>
              <a:rPr lang="en-US" altLang="en-US" sz="2800" dirty="0" smtClean="0">
                <a:solidFill>
                  <a:srgbClr val="000099"/>
                </a:solidFill>
              </a:rPr>
              <a:t>these</a:t>
            </a:r>
            <a:r>
              <a:rPr lang="en-US" altLang="en-US" sz="2800" dirty="0" smtClean="0">
                <a:solidFill>
                  <a:srgbClr val="00FF00"/>
                </a:solidFill>
              </a:rPr>
              <a:t> </a:t>
            </a:r>
            <a:r>
              <a:rPr lang="en-US" altLang="en-US" sz="2800" dirty="0" smtClean="0">
                <a:solidFill>
                  <a:srgbClr val="000099"/>
                </a:solidFill>
              </a:rPr>
              <a:t>hypotheses can be tested</a:t>
            </a:r>
            <a:r>
              <a:rPr lang="en-US" altLang="en-US" sz="2800" dirty="0" smtClean="0"/>
              <a:t> by applying certain </a:t>
            </a:r>
            <a:r>
              <a:rPr lang="en-US" altLang="en-US" sz="2800" b="1" dirty="0" smtClean="0"/>
              <a:t>statistical tests</a:t>
            </a:r>
            <a:r>
              <a:rPr lang="en-US" altLang="en-US" sz="2800" dirty="0" smtClean="0"/>
              <a:t> to </a:t>
            </a:r>
            <a:r>
              <a:rPr lang="en-US" altLang="en-US" sz="2800" b="1" dirty="0" smtClean="0"/>
              <a:t>the data</a:t>
            </a:r>
            <a:r>
              <a:rPr lang="en-US" altLang="en-US" sz="2800" dirty="0" smtClean="0"/>
              <a:t> collected for the purpose.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000066"/>
                </a:solidFill>
              </a:rPr>
              <a:t>Scientific research</a:t>
            </a:r>
            <a:r>
              <a:rPr lang="en-US" altLang="en-US" sz="2800" dirty="0" smtClean="0">
                <a:solidFill>
                  <a:srgbClr val="000066"/>
                </a:solidFill>
              </a:rPr>
              <a:t> lends itself to </a:t>
            </a:r>
            <a:r>
              <a:rPr lang="en-US" altLang="en-US" sz="2800" b="1" u="sng" dirty="0" smtClean="0">
                <a:solidFill>
                  <a:srgbClr val="000066"/>
                </a:solidFill>
              </a:rPr>
              <a:t>testing the hypotheses</a:t>
            </a:r>
            <a:r>
              <a:rPr lang="en-US" altLang="en-US" sz="2800" dirty="0" smtClean="0">
                <a:solidFill>
                  <a:srgbClr val="000066"/>
                </a:solidFill>
              </a:rPr>
              <a:t> to see whether or not the data support the hypotheses that are developed</a:t>
            </a:r>
            <a:r>
              <a:rPr lang="en-US" altLang="en-US" sz="2800" dirty="0" smtClean="0">
                <a:solidFill>
                  <a:srgbClr val="8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7024"/>
            <a:ext cx="6858000" cy="1444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	</a:t>
            </a:r>
            <a:r>
              <a:rPr lang="en-US" sz="4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ASK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762001"/>
          <a:ext cx="9144000" cy="633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ine Callout 3 2"/>
          <p:cNvSpPr/>
          <p:nvPr/>
        </p:nvSpPr>
        <p:spPr>
          <a:xfrm>
            <a:off x="1143001" y="990600"/>
            <a:ext cx="1542558" cy="12192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04507"/>
              <a:gd name="adj8" fmla="val 119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US" sz="2400" dirty="0" smtClean="0">
                <a:solidFill>
                  <a:srgbClr val="FFFFFF"/>
                </a:solidFill>
              </a:rPr>
              <a:t>What do we know?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1"/>
                </a:solidFill>
              </a:rPr>
              <a:t>O</a:t>
            </a:r>
            <a:r>
              <a:rPr lang="en-US" altLang="en-US" sz="4000" dirty="0" smtClean="0">
                <a:solidFill>
                  <a:schemeClr val="accent1"/>
                </a:solidFill>
              </a:rPr>
              <a:t>bjectivity</a:t>
            </a:r>
            <a:endParaRPr lang="en-US" altLang="en-US" sz="4000" dirty="0">
              <a:solidFill>
                <a:schemeClr val="accent1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2800" dirty="0" smtClean="0"/>
              <a:t>The </a:t>
            </a:r>
            <a:r>
              <a:rPr lang="en-US" altLang="en-US" sz="2800" b="1" dirty="0" smtClean="0"/>
              <a:t>conclusions</a:t>
            </a:r>
            <a:r>
              <a:rPr lang="en-US" altLang="en-US" sz="2800" dirty="0" smtClean="0"/>
              <a:t> drawn through the interpretation of the results of data analysis </a:t>
            </a:r>
            <a:r>
              <a:rPr lang="en-US" altLang="en-US" sz="2800" b="1" dirty="0" smtClean="0"/>
              <a:t>should be objective</a:t>
            </a:r>
            <a:r>
              <a:rPr lang="en-US" altLang="en-US" sz="2800" dirty="0" smtClean="0"/>
              <a:t>.</a:t>
            </a:r>
          </a:p>
          <a:p>
            <a:pPr algn="l" rtl="0" eaLnBrk="1" hangingPunct="1"/>
            <a:r>
              <a:rPr lang="en-US" altLang="en-US" sz="2800" dirty="0" smtClean="0"/>
              <a:t>The </a:t>
            </a:r>
            <a:r>
              <a:rPr lang="en-US" altLang="en-US" sz="2800" b="1" dirty="0" smtClean="0"/>
              <a:t>conclusions should be based on </a:t>
            </a:r>
            <a:r>
              <a:rPr lang="en-US" altLang="en-US" sz="2800" dirty="0" smtClean="0"/>
              <a:t>the findings derived from actual data, and </a:t>
            </a:r>
            <a:r>
              <a:rPr lang="en-US" altLang="en-US" sz="2800" b="1" dirty="0" smtClean="0"/>
              <a:t>not on our own subjective or emotional values.</a:t>
            </a:r>
          </a:p>
          <a:p>
            <a:pPr algn="l" rtl="0" eaLnBrk="1" hangingPunct="1"/>
            <a:r>
              <a:rPr lang="en-US" altLang="en-US" sz="2800" dirty="0" smtClean="0">
                <a:solidFill>
                  <a:srgbClr val="000066"/>
                </a:solidFill>
              </a:rPr>
              <a:t>The more </a:t>
            </a:r>
            <a:r>
              <a:rPr lang="en-US" altLang="en-US" sz="2800" b="1" dirty="0" smtClean="0">
                <a:solidFill>
                  <a:srgbClr val="000066"/>
                </a:solidFill>
              </a:rPr>
              <a:t>objective</a:t>
            </a:r>
            <a:r>
              <a:rPr lang="en-US" altLang="en-US" sz="2800" dirty="0" smtClean="0">
                <a:solidFill>
                  <a:srgbClr val="000066"/>
                </a:solidFill>
              </a:rPr>
              <a:t> the interpretation of the data, the </a:t>
            </a:r>
            <a:r>
              <a:rPr lang="en-US" altLang="en-US" sz="2800" b="1" dirty="0" smtClean="0">
                <a:solidFill>
                  <a:srgbClr val="000066"/>
                </a:solidFill>
              </a:rPr>
              <a:t>more scientific </a:t>
            </a:r>
            <a:r>
              <a:rPr lang="en-US" altLang="en-US" sz="2800" dirty="0" smtClean="0">
                <a:solidFill>
                  <a:srgbClr val="000066"/>
                </a:solidFill>
              </a:rPr>
              <a:t>the research investigation becomes.</a:t>
            </a:r>
          </a:p>
        </p:txBody>
      </p:sp>
    </p:spTree>
    <p:extLst>
      <p:ext uri="{BB962C8B-B14F-4D97-AF65-F5344CB8AC3E}">
        <p14:creationId xmlns:p14="http://schemas.microsoft.com/office/powerpoint/2010/main" val="7975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1"/>
                </a:solidFill>
              </a:rPr>
              <a:t>Objectivity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Example: If we </a:t>
            </a:r>
            <a:r>
              <a:rPr lang="en-US" dirty="0" smtClean="0"/>
              <a:t>have </a:t>
            </a:r>
            <a:r>
              <a:rPr lang="en-US" dirty="0"/>
              <a:t>a hypothesis that stated that </a:t>
            </a:r>
            <a:r>
              <a:rPr lang="en-US" b="1" dirty="0"/>
              <a:t>greater participation in decision making will increase organizational </a:t>
            </a:r>
            <a:r>
              <a:rPr lang="en-US" b="1" dirty="0" smtClean="0"/>
              <a:t>commitment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However, this </a:t>
            </a:r>
            <a:r>
              <a:rPr lang="en-US" dirty="0"/>
              <a:t>was </a:t>
            </a:r>
            <a:r>
              <a:rPr lang="en-US" b="1" dirty="0"/>
              <a:t>not supported </a:t>
            </a:r>
            <a:r>
              <a:rPr lang="en-US" dirty="0"/>
              <a:t>by the results, it makes no sense if the researcher continues to argue that increased opportunities for employee participation would still help!</a:t>
            </a:r>
          </a:p>
        </p:txBody>
      </p:sp>
    </p:spTree>
    <p:extLst>
      <p:ext uri="{BB962C8B-B14F-4D97-AF65-F5344CB8AC3E}">
        <p14:creationId xmlns:p14="http://schemas.microsoft.com/office/powerpoint/2010/main" val="27959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1"/>
                </a:solidFill>
              </a:rPr>
              <a:t>Replicability</a:t>
            </a:r>
            <a:endParaRPr lang="en-US" altLang="en-US" sz="4000" dirty="0">
              <a:solidFill>
                <a:schemeClr val="accent1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000066"/>
                </a:solidFill>
              </a:rPr>
              <a:t>results of the tests of hypotheses</a:t>
            </a:r>
            <a:r>
              <a:rPr lang="en-US" altLang="en-US" dirty="0" smtClean="0"/>
              <a:t>  should be </a:t>
            </a:r>
            <a:r>
              <a:rPr lang="en-US" altLang="en-US" b="1" dirty="0" smtClean="0">
                <a:solidFill>
                  <a:srgbClr val="000066"/>
                </a:solidFill>
              </a:rPr>
              <a:t>supported again and again</a:t>
            </a:r>
            <a:r>
              <a:rPr lang="en-US" altLang="en-US" dirty="0" smtClean="0"/>
              <a:t> when the same type of research is repeated in other similar circumstances.</a:t>
            </a:r>
          </a:p>
          <a:p>
            <a:pPr algn="l" rtl="0" eaLnBrk="1" hangingPunct="1"/>
            <a:r>
              <a:rPr lang="en-US" altLang="en-US" dirty="0" smtClean="0"/>
              <a:t>If the results are repeated, we will </a:t>
            </a:r>
            <a:r>
              <a:rPr lang="en-US" altLang="en-US" dirty="0" smtClean="0">
                <a:solidFill>
                  <a:srgbClr val="000099"/>
                </a:solidFill>
              </a:rPr>
              <a:t>gain confidence in the scientific nature of our research.</a:t>
            </a:r>
          </a:p>
        </p:txBody>
      </p:sp>
    </p:spTree>
    <p:extLst>
      <p:ext uri="{BB962C8B-B14F-4D97-AF65-F5344CB8AC3E}">
        <p14:creationId xmlns:p14="http://schemas.microsoft.com/office/powerpoint/2010/main" val="10285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9110"/>
            <a:ext cx="7772400" cy="4713089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3600" b="1" dirty="0" smtClean="0"/>
              <a:t>	</a:t>
            </a:r>
            <a:r>
              <a:rPr lang="en-US" dirty="0" smtClean="0"/>
              <a:t>Example</a:t>
            </a:r>
            <a:r>
              <a:rPr lang="en-US" dirty="0"/>
              <a:t>: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The </a:t>
            </a:r>
            <a:r>
              <a:rPr lang="en-US" dirty="0"/>
              <a:t>study concludes that participation in decision making </a:t>
            </a:r>
            <a:r>
              <a:rPr lang="en-US" dirty="0" smtClean="0"/>
              <a:t>in manufacturing firms is </a:t>
            </a:r>
            <a:r>
              <a:rPr lang="en-US" dirty="0"/>
              <a:t>one of the most important factors that influences the commitment, we will place more faith and </a:t>
            </a:r>
            <a:r>
              <a:rPr lang="en-US" dirty="0" smtClean="0"/>
              <a:t>credibility </a:t>
            </a:r>
            <a:r>
              <a:rPr lang="en-US" dirty="0"/>
              <a:t>in these finding and apply in similar situations. </a:t>
            </a: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To </a:t>
            </a:r>
            <a:r>
              <a:rPr lang="en-US" dirty="0"/>
              <a:t>the extent that this does happen, we will gain confidence in the scientific nature of our research.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471756"/>
            <a:ext cx="7793037" cy="982439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Replicability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1"/>
                </a:solidFill>
              </a:rPr>
              <a:t>Generalizability</a:t>
            </a:r>
            <a:endParaRPr lang="en-US" altLang="en-US" sz="4000" dirty="0">
              <a:solidFill>
                <a:schemeClr val="accent1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dirty="0" smtClean="0"/>
              <a:t>Generalizability refers to the scope of applicability of the research findings in one organizational setting to other settings.</a:t>
            </a:r>
          </a:p>
          <a:p>
            <a:pPr algn="l" rtl="0" eaLnBrk="1" hangingPunct="1"/>
            <a:r>
              <a:rPr lang="en-US" altLang="en-US" dirty="0" smtClean="0">
                <a:solidFill>
                  <a:srgbClr val="000066"/>
                </a:solidFill>
              </a:rPr>
              <a:t>The </a:t>
            </a:r>
            <a:r>
              <a:rPr lang="en-US" altLang="en-US" b="1" dirty="0" smtClean="0">
                <a:solidFill>
                  <a:srgbClr val="000066"/>
                </a:solidFill>
              </a:rPr>
              <a:t>wider the range of applicability</a:t>
            </a:r>
            <a:r>
              <a:rPr lang="en-US" altLang="en-US" dirty="0" smtClean="0">
                <a:solidFill>
                  <a:srgbClr val="000066"/>
                </a:solidFill>
              </a:rPr>
              <a:t> of the solutions generated by research, the more useful the research is to the users.</a:t>
            </a:r>
          </a:p>
        </p:txBody>
      </p:sp>
    </p:spTree>
    <p:extLst>
      <p:ext uri="{BB962C8B-B14F-4D97-AF65-F5344CB8AC3E}">
        <p14:creationId xmlns:p14="http://schemas.microsoft.com/office/powerpoint/2010/main" val="29557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chemeClr val="accent1"/>
                </a:solidFill>
              </a:rPr>
              <a:t>Generalizability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24" y="1417638"/>
            <a:ext cx="8559552" cy="4114800"/>
          </a:xfrm>
        </p:spPr>
        <p:txBody>
          <a:bodyPr/>
          <a:lstStyle/>
          <a:p>
            <a:pPr algn="l" rtl="0"/>
            <a:r>
              <a:rPr lang="en-US" sz="2800" dirty="0"/>
              <a:t>Example: If a researcher’s findings that participation in decision making enhances organizational commitment are found to be true in a variety of </a:t>
            </a:r>
            <a:r>
              <a:rPr lang="en-US" sz="2800" b="1" dirty="0"/>
              <a:t>manufacturing</a:t>
            </a:r>
            <a:r>
              <a:rPr lang="en-US" sz="2800" dirty="0"/>
              <a:t>, </a:t>
            </a:r>
            <a:r>
              <a:rPr lang="en-US" sz="2800" b="1" dirty="0"/>
              <a:t>industrial</a:t>
            </a:r>
            <a:r>
              <a:rPr lang="en-US" sz="2800" dirty="0"/>
              <a:t> and </a:t>
            </a:r>
            <a:r>
              <a:rPr lang="en-US" sz="2800" b="1" dirty="0"/>
              <a:t>service</a:t>
            </a:r>
            <a:r>
              <a:rPr lang="en-US" sz="2800" dirty="0"/>
              <a:t> organizations, and </a:t>
            </a:r>
            <a:r>
              <a:rPr lang="en-US" sz="2800" b="1" dirty="0"/>
              <a:t>not merely in the particular organization</a:t>
            </a:r>
            <a:r>
              <a:rPr lang="en-US" sz="2800" dirty="0"/>
              <a:t> studied by the researcher, then the generalizability of the findings to other organizational settings in enhanced. </a:t>
            </a:r>
            <a:endParaRPr lang="en-US" sz="2800" dirty="0" smtClean="0"/>
          </a:p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more generalizable the research, the greater its usefulness and value.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1"/>
                </a:solidFill>
              </a:rPr>
              <a:t>Parsimony</a:t>
            </a:r>
            <a:endParaRPr lang="en-US" altLang="en-US" sz="4000" dirty="0">
              <a:solidFill>
                <a:schemeClr val="accent1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sz="2800" dirty="0" smtClean="0"/>
              <a:t>Parsimony  refers to </a:t>
            </a:r>
            <a:r>
              <a:rPr lang="en-US" altLang="en-US" sz="2800" dirty="0" smtClean="0">
                <a:solidFill>
                  <a:srgbClr val="FF0000"/>
                </a:solidFill>
              </a:rPr>
              <a:t>simplicity in explaining the phenomena</a:t>
            </a:r>
            <a:r>
              <a:rPr lang="en-US" altLang="en-US" sz="2800" dirty="0" smtClean="0"/>
              <a:t> or problems that occur, and in generating solutions for the problems.</a:t>
            </a:r>
          </a:p>
          <a:p>
            <a:pPr algn="l" rtl="0" eaLnBrk="1" hangingPunct="1"/>
            <a:r>
              <a:rPr lang="en-US" altLang="en-US" sz="2800" dirty="0" smtClean="0">
                <a:solidFill>
                  <a:srgbClr val="000099"/>
                </a:solidFill>
              </a:rPr>
              <a:t>Economy in research models</a:t>
            </a:r>
            <a:r>
              <a:rPr lang="en-US" altLang="en-US" sz="2800" dirty="0" smtClean="0"/>
              <a:t> is achieved when  we can </a:t>
            </a:r>
            <a:r>
              <a:rPr lang="en-US" altLang="en-US" sz="2800" dirty="0" smtClean="0">
                <a:solidFill>
                  <a:srgbClr val="000099"/>
                </a:solidFill>
              </a:rPr>
              <a:t>build into our research framework a </a:t>
            </a:r>
            <a:r>
              <a:rPr lang="en-US" altLang="en-US" sz="2800" b="1" dirty="0" smtClean="0">
                <a:solidFill>
                  <a:srgbClr val="000099"/>
                </a:solidFill>
              </a:rPr>
              <a:t>lesser number of variables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that would explain the variance far more efficiently than a complex set of variables that would only marginally add to the variance explained.</a:t>
            </a:r>
          </a:p>
        </p:txBody>
      </p:sp>
    </p:spTree>
    <p:extLst>
      <p:ext uri="{BB962C8B-B14F-4D97-AF65-F5344CB8AC3E}">
        <p14:creationId xmlns:p14="http://schemas.microsoft.com/office/powerpoint/2010/main" val="28887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1"/>
                </a:solidFill>
              </a:rPr>
              <a:t>Parsimony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dirty="0" smtClean="0"/>
              <a:t>Parsimony can be introduced with a good understanding of the problem and the important factors that influence it.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b="1" dirty="0" smtClean="0">
                <a:solidFill>
                  <a:srgbClr val="000099"/>
                </a:solidFill>
              </a:rPr>
              <a:t>good conceptual or theoretical model</a:t>
            </a:r>
            <a:r>
              <a:rPr lang="en-US" altLang="en-US" dirty="0" smtClean="0"/>
              <a:t> can be realized through </a:t>
            </a:r>
            <a:r>
              <a:rPr lang="en-US" altLang="en-US" b="1" dirty="0" smtClean="0">
                <a:solidFill>
                  <a:srgbClr val="000099"/>
                </a:solidFill>
              </a:rPr>
              <a:t>interviews</a:t>
            </a:r>
            <a:r>
              <a:rPr lang="en-US" altLang="en-US" dirty="0" smtClean="0">
                <a:solidFill>
                  <a:srgbClr val="000099"/>
                </a:solidFill>
              </a:rPr>
              <a:t> with the concerned people</a:t>
            </a:r>
            <a:r>
              <a:rPr lang="en-US" altLang="en-US" dirty="0" smtClean="0"/>
              <a:t>, and a thorough </a:t>
            </a:r>
            <a:r>
              <a:rPr lang="en-US" altLang="en-US" b="1" dirty="0" smtClean="0">
                <a:solidFill>
                  <a:srgbClr val="000099"/>
                </a:solidFill>
              </a:rPr>
              <a:t>literature review</a:t>
            </a:r>
            <a:r>
              <a:rPr lang="en-US" altLang="en-US" dirty="0" smtClean="0"/>
              <a:t> of the previous research work in the particular problem area.</a:t>
            </a:r>
          </a:p>
        </p:txBody>
      </p:sp>
    </p:spTree>
    <p:extLst>
      <p:ext uri="{BB962C8B-B14F-4D97-AF65-F5344CB8AC3E}">
        <p14:creationId xmlns:p14="http://schemas.microsoft.com/office/powerpoint/2010/main" val="30915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305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For </a:t>
            </a:r>
            <a:r>
              <a:rPr lang="en-US" dirty="0"/>
              <a:t>instance, if 2-3 specific variables in the work situation are identified, which when changed would raise the organizational commitment of the employees by 45%, that would be more useful </a:t>
            </a:r>
            <a:r>
              <a:rPr lang="en-US" dirty="0" smtClean="0"/>
              <a:t>and </a:t>
            </a:r>
            <a:r>
              <a:rPr lang="en-US" dirty="0"/>
              <a:t>valuable to the manager than if it were recommended that he should change 10 different variables to increase organizational commitment by 48%.       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1"/>
                </a:solidFill>
              </a:rPr>
              <a:t>Parsimony</a:t>
            </a:r>
          </a:p>
        </p:txBody>
      </p:sp>
    </p:spTree>
    <p:extLst>
      <p:ext uri="{BB962C8B-B14F-4D97-AF65-F5344CB8AC3E}">
        <p14:creationId xmlns:p14="http://schemas.microsoft.com/office/powerpoint/2010/main" val="9233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1"/>
                </a:solidFill>
              </a:rPr>
              <a:t>Precision </a:t>
            </a:r>
            <a:r>
              <a:rPr lang="en-US" altLang="en-US" sz="4000" dirty="0">
                <a:solidFill>
                  <a:schemeClr val="accent1"/>
                </a:solidFill>
              </a:rPr>
              <a:t>and Confidence</a:t>
            </a:r>
            <a:endParaRPr lang="ar-JO" altLang="en-US" sz="4000" dirty="0">
              <a:solidFill>
                <a:schemeClr val="accent1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/>
            <a:r>
              <a:rPr lang="en-US" altLang="en-US" b="1" dirty="0" smtClean="0"/>
              <a:t>Precision</a:t>
            </a:r>
            <a:r>
              <a:rPr lang="en-US" altLang="en-US" dirty="0" smtClean="0"/>
              <a:t> refers to the </a:t>
            </a:r>
            <a:r>
              <a:rPr lang="en-US" altLang="en-US" dirty="0" smtClean="0">
                <a:solidFill>
                  <a:srgbClr val="FF0000"/>
                </a:solidFill>
              </a:rPr>
              <a:t>closeness of the findings to reality</a:t>
            </a:r>
            <a:r>
              <a:rPr lang="en-US" altLang="en-US" dirty="0" smtClean="0"/>
              <a:t> based on a sample.</a:t>
            </a:r>
          </a:p>
          <a:p>
            <a:pPr algn="l" rtl="0" eaLnBrk="1" hangingPunct="1"/>
            <a:r>
              <a:rPr lang="en-US" altLang="en-US" dirty="0" smtClean="0"/>
              <a:t>Precision reflects the </a:t>
            </a:r>
            <a:r>
              <a:rPr lang="en-US" altLang="en-US" dirty="0" smtClean="0">
                <a:solidFill>
                  <a:srgbClr val="FF0000"/>
                </a:solidFill>
              </a:rPr>
              <a:t>degree of accuracy </a:t>
            </a:r>
            <a:r>
              <a:rPr lang="en-US" altLang="en-US" dirty="0" smtClean="0"/>
              <a:t>of the results on the basis of the </a:t>
            </a:r>
            <a:r>
              <a:rPr lang="en-US" altLang="en-US" dirty="0" smtClean="0">
                <a:solidFill>
                  <a:srgbClr val="FF0000"/>
                </a:solidFill>
              </a:rPr>
              <a:t>sample</a:t>
            </a:r>
            <a:r>
              <a:rPr lang="en-US" altLang="en-US" dirty="0" smtClean="0"/>
              <a:t>, to what really exists in our world.</a:t>
            </a:r>
          </a:p>
          <a:p>
            <a:r>
              <a:rPr lang="en-US" altLang="en-US" dirty="0">
                <a:solidFill>
                  <a:srgbClr val="000066"/>
                </a:solidFill>
              </a:rPr>
              <a:t>We would like to design the research in a manner that ensures that </a:t>
            </a:r>
            <a:r>
              <a:rPr lang="en-US" altLang="en-US" b="1" dirty="0">
                <a:solidFill>
                  <a:srgbClr val="000066"/>
                </a:solidFill>
              </a:rPr>
              <a:t>our findings are as close to reality as possible</a:t>
            </a:r>
            <a:r>
              <a:rPr lang="en-US" altLang="en-US" dirty="0">
                <a:solidFill>
                  <a:srgbClr val="000066"/>
                </a:solidFill>
              </a:rPr>
              <a:t>, so that we can </a:t>
            </a:r>
            <a:r>
              <a:rPr lang="en-US" altLang="en-US" b="1" dirty="0">
                <a:solidFill>
                  <a:srgbClr val="000066"/>
                </a:solidFill>
              </a:rPr>
              <a:t>place reliance or confidence in the results</a:t>
            </a:r>
            <a:r>
              <a:rPr lang="en-US" altLang="en-US" b="1" dirty="0" smtClean="0">
                <a:solidFill>
                  <a:srgbClr val="000066"/>
                </a:solidFill>
              </a:rPr>
              <a:t>.</a:t>
            </a:r>
            <a:endParaRPr lang="en-US" altLang="en-US" dirty="0" smtClean="0"/>
          </a:p>
          <a:p>
            <a:pPr algn="l" rtl="0" eaLnBrk="1" hangingPunct="1"/>
            <a:endParaRPr lang="ar-JO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20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7024"/>
            <a:ext cx="6858000" cy="1444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	</a:t>
            </a:r>
            <a:r>
              <a:rPr lang="en-US" sz="4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ASK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762001"/>
          <a:ext cx="9144000" cy="633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ine Callout 1 2"/>
          <p:cNvSpPr/>
          <p:nvPr/>
        </p:nvSpPr>
        <p:spPr>
          <a:xfrm>
            <a:off x="6687100" y="1143000"/>
            <a:ext cx="2115101" cy="13716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US" sz="2400" dirty="0" smtClean="0">
                <a:solidFill>
                  <a:srgbClr val="FFFFFF"/>
                </a:solidFill>
              </a:rPr>
              <a:t>What do we like and/or dislike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1"/>
                </a:solidFill>
              </a:rPr>
              <a:t>Precision and Confidence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</a:pPr>
            <a:r>
              <a:rPr lang="en-US" altLang="en-US" sz="2800" dirty="0" smtClean="0"/>
              <a:t>In research, we are not able to draw </a:t>
            </a:r>
            <a:r>
              <a:rPr lang="en-US" altLang="en-US" sz="2800" dirty="0" smtClean="0">
                <a:latin typeface="Arial" panose="020B0604020202020204" pitchFamily="34" charset="0"/>
              </a:rPr>
              <a:t>“</a:t>
            </a:r>
            <a:r>
              <a:rPr lang="en-US" altLang="en-US" sz="2800" b="1" dirty="0" smtClean="0"/>
              <a:t>definitive</a:t>
            </a:r>
            <a:r>
              <a:rPr lang="en-US" altLang="en-US" sz="2800" dirty="0" smtClean="0">
                <a:latin typeface="Arial" panose="020B0604020202020204" pitchFamily="34" charset="0"/>
              </a:rPr>
              <a:t>”</a:t>
            </a:r>
            <a:r>
              <a:rPr lang="en-US" altLang="en-US" sz="2800" dirty="0" smtClean="0"/>
              <a:t> conclusions on the basis of the results of data analysis. The reasons are:</a:t>
            </a:r>
          </a:p>
          <a:p>
            <a:pPr marL="609600" indent="-609600" algn="l" rtl="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dirty="0" smtClean="0"/>
              <a:t>We have to base our findings on a </a:t>
            </a:r>
            <a:r>
              <a:rPr lang="en-US" altLang="en-US" sz="2800" b="1" dirty="0" smtClean="0"/>
              <a:t>sample</a:t>
            </a:r>
            <a:r>
              <a:rPr lang="en-US" altLang="en-US" sz="2800" dirty="0" smtClean="0"/>
              <a:t> that we draw from the universe. The </a:t>
            </a:r>
            <a:r>
              <a:rPr lang="en-US" altLang="en-US" sz="2800" b="1" dirty="0" smtClean="0"/>
              <a:t>sample may not reflect the exact characteristics </a:t>
            </a:r>
            <a:r>
              <a:rPr lang="en-US" altLang="en-US" sz="2800" dirty="0" smtClean="0"/>
              <a:t>of the phenomenon we try to study.</a:t>
            </a:r>
          </a:p>
          <a:p>
            <a:pPr marL="609600" indent="-609600" algn="l" rtl="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800" b="1" dirty="0" smtClean="0"/>
              <a:t>Measurement errors </a:t>
            </a:r>
            <a:r>
              <a:rPr lang="en-US" altLang="en-US" sz="2800" dirty="0" smtClean="0"/>
              <a:t>and other problems are bound to introduce an error in our findings.</a:t>
            </a:r>
          </a:p>
        </p:txBody>
      </p:sp>
    </p:spTree>
    <p:extLst>
      <p:ext uri="{BB962C8B-B14F-4D97-AF65-F5344CB8AC3E}">
        <p14:creationId xmlns:p14="http://schemas.microsoft.com/office/powerpoint/2010/main" val="19009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Precision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Example</a:t>
            </a:r>
            <a:r>
              <a:rPr lang="en-US" dirty="0"/>
              <a:t>: If a </a:t>
            </a:r>
            <a:r>
              <a:rPr lang="en-US" dirty="0" smtClean="0"/>
              <a:t>researcher </a:t>
            </a:r>
            <a:r>
              <a:rPr lang="en-US" dirty="0"/>
              <a:t>estimated the </a:t>
            </a:r>
            <a:r>
              <a:rPr lang="en-US" dirty="0" smtClean="0"/>
              <a:t>average income of Country X people is </a:t>
            </a:r>
            <a:r>
              <a:rPr lang="en-US" dirty="0"/>
              <a:t>between </a:t>
            </a:r>
            <a:r>
              <a:rPr lang="en-US" dirty="0" smtClean="0"/>
              <a:t>8,000 </a:t>
            </a:r>
            <a:r>
              <a:rPr lang="en-US" dirty="0"/>
              <a:t>and </a:t>
            </a:r>
            <a:r>
              <a:rPr lang="en-US" dirty="0" smtClean="0"/>
              <a:t>12,000, </a:t>
            </a:r>
            <a:r>
              <a:rPr lang="en-US" dirty="0"/>
              <a:t>as against the actual of </a:t>
            </a:r>
            <a:r>
              <a:rPr lang="en-US" dirty="0" smtClean="0"/>
              <a:t>10,000. 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dirty="0"/>
              <a:t>precision of </a:t>
            </a:r>
            <a:r>
              <a:rPr lang="en-US" dirty="0" smtClean="0"/>
              <a:t>this </a:t>
            </a:r>
            <a:r>
              <a:rPr lang="en-US" dirty="0"/>
              <a:t>estimation </a:t>
            </a:r>
            <a:r>
              <a:rPr lang="en-US" dirty="0" smtClean="0"/>
              <a:t>is more favorable </a:t>
            </a:r>
            <a:r>
              <a:rPr lang="en-US" dirty="0"/>
              <a:t>than if he has indicated that the </a:t>
            </a:r>
            <a:r>
              <a:rPr lang="en-US" dirty="0" smtClean="0"/>
              <a:t>percent of faulty units is </a:t>
            </a:r>
            <a:r>
              <a:rPr lang="en-US" dirty="0"/>
              <a:t>somewhere between </a:t>
            </a:r>
            <a:r>
              <a:rPr lang="en-US" dirty="0" smtClean="0"/>
              <a:t>6,000 </a:t>
            </a:r>
            <a:r>
              <a:rPr lang="en-US" dirty="0"/>
              <a:t>and </a:t>
            </a:r>
            <a:r>
              <a:rPr lang="en-US" dirty="0" smtClean="0"/>
              <a:t>14,000.</a:t>
            </a:r>
            <a:endParaRPr lang="en-US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ct val="80000"/>
              <a:defRPr/>
            </a:pPr>
            <a:r>
              <a:rPr lang="en-US" sz="4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Precision </a:t>
            </a: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 Confidence</a:t>
            </a:r>
          </a:p>
        </p:txBody>
      </p:sp>
    </p:spTree>
    <p:extLst>
      <p:ext uri="{BB962C8B-B14F-4D97-AF65-F5344CB8AC3E}">
        <p14:creationId xmlns:p14="http://schemas.microsoft.com/office/powerpoint/2010/main" val="14475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</a:rPr>
              <a:t>Precision and Confidence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en-US" sz="2800" b="1" dirty="0" smtClean="0"/>
              <a:t>Confidence</a:t>
            </a:r>
            <a:r>
              <a:rPr lang="en-US" altLang="en-US" sz="2800" dirty="0" smtClean="0"/>
              <a:t>  refers to the probability that our estimations are correct.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 dirty="0" smtClean="0"/>
              <a:t>It is not enough to be precise, but it is also important that we can confidently claim that 95% of the time our results would be true and there is only a 5% chance of our being wrong. This is also known as </a:t>
            </a:r>
            <a:r>
              <a:rPr lang="en-US" altLang="en-US" sz="2800" b="1" dirty="0" smtClean="0"/>
              <a:t>confidence level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0066"/>
                </a:solidFill>
              </a:rPr>
              <a:t>The greater the precision and confidence we aim at in our research, the more scientific is the investigation and the more useful are the results.</a:t>
            </a:r>
          </a:p>
        </p:txBody>
      </p:sp>
    </p:spTree>
    <p:extLst>
      <p:ext uri="{BB962C8B-B14F-4D97-AF65-F5344CB8AC3E}">
        <p14:creationId xmlns:p14="http://schemas.microsoft.com/office/powerpoint/2010/main" val="37459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Precision and Confidence</a:t>
            </a:r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dirty="0"/>
              <a:t>Precision and confidence</a:t>
            </a:r>
            <a:endParaRPr lang="en-US" altLang="en-US" sz="2800" dirty="0"/>
          </a:p>
          <a:p>
            <a:pPr lvl="1" algn="l" rtl="0">
              <a:lnSpc>
                <a:spcPct val="90000"/>
              </a:lnSpc>
            </a:pPr>
            <a:r>
              <a:rPr lang="en-US" altLang="en-US" dirty="0" smtClean="0">
                <a:ea typeface="+mn-ea"/>
              </a:rPr>
              <a:t>In </a:t>
            </a:r>
            <a:r>
              <a:rPr lang="en-US" altLang="en-US" dirty="0">
                <a:ea typeface="+mn-ea"/>
              </a:rPr>
              <a:t>social research : 95% confidence level (implies there is only a 5% probability that the findings may not be correct) is accepted as conventional, usually referred as significance level of 0.05 (p = 0.05)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23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77024"/>
            <a:ext cx="6858000" cy="1444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	</a:t>
            </a:r>
            <a:r>
              <a:rPr lang="en-US" sz="43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ateen" pitchFamily="2" charset="-78"/>
              </a:rPr>
              <a:t>ASK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762001"/>
          <a:ext cx="9144000" cy="6338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ine Callout 2 2"/>
          <p:cNvSpPr/>
          <p:nvPr/>
        </p:nvSpPr>
        <p:spPr>
          <a:xfrm>
            <a:off x="6801430" y="4267200"/>
            <a:ext cx="2172266" cy="1371600"/>
          </a:xfrm>
          <a:prstGeom prst="borderCallout2">
            <a:avLst>
              <a:gd name="adj1" fmla="val 24632"/>
              <a:gd name="adj2" fmla="val -1831"/>
              <a:gd name="adj3" fmla="val 18750"/>
              <a:gd name="adj4" fmla="val -16667"/>
              <a:gd name="adj5" fmla="val 112500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en-US" sz="2400" dirty="0" smtClean="0">
                <a:solidFill>
                  <a:srgbClr val="FFFFFF"/>
                </a:solidFill>
              </a:rPr>
              <a:t>Can we perform the job efficiently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042F048-0DAC-4786-BF9E-9DB4B90B872A}" type="slidenum">
              <a:rPr lang="en-GB" sz="1400">
                <a:solidFill>
                  <a:srgbClr val="0070C0"/>
                </a:solidFill>
                <a:latin typeface="Times New Roman" pitchFamily="18" charset="0"/>
              </a:rPr>
              <a:pPr algn="r" eaLnBrk="1" hangingPunct="1"/>
              <a:t>7</a:t>
            </a:fld>
            <a:endParaRPr lang="en-GB" sz="140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42939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Chapter 1 </a:t>
            </a:r>
          </a:p>
        </p:txBody>
      </p:sp>
      <p:sp>
        <p:nvSpPr>
          <p:cNvPr id="15365" name="Rectangle 3"/>
          <p:cNvSpPr>
            <a:spLocks noGrp="1" noChangeAspect="1" noChangeArrowheads="1"/>
          </p:cNvSpPr>
          <p:nvPr>
            <p:ph type="subTitle" idx="4294967295"/>
          </p:nvPr>
        </p:nvSpPr>
        <p:spPr>
          <a:xfrm>
            <a:off x="131445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</a:rPr>
              <a:t>Introduction to Research</a:t>
            </a:r>
          </a:p>
        </p:txBody>
      </p:sp>
    </p:spTree>
    <p:extLst>
      <p:ext uri="{BB962C8B-B14F-4D97-AF65-F5344CB8AC3E}">
        <p14:creationId xmlns:p14="http://schemas.microsoft.com/office/powerpoint/2010/main" val="25780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Types of Knowledge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b="1" dirty="0"/>
              <a:t>Traditional knowledge </a:t>
            </a:r>
            <a:r>
              <a:rPr lang="en-US" dirty="0"/>
              <a:t>is a form of knowledge that we inherit </a:t>
            </a:r>
            <a:r>
              <a:rPr lang="en-US" dirty="0" smtClean="0"/>
              <a:t>from the </a:t>
            </a:r>
            <a:r>
              <a:rPr lang="en-US" dirty="0"/>
              <a:t>culture we grew up in. </a:t>
            </a:r>
            <a:endParaRPr lang="en-US" dirty="0" smtClean="0"/>
          </a:p>
          <a:p>
            <a:r>
              <a:rPr lang="en-US" sz="3300" b="1" dirty="0"/>
              <a:t>Authority</a:t>
            </a:r>
            <a:r>
              <a:rPr lang="en-US" b="1" dirty="0" smtClean="0"/>
              <a:t> </a:t>
            </a:r>
            <a:r>
              <a:rPr lang="en-US" dirty="0"/>
              <a:t>is a form of knowledge that we</a:t>
            </a:r>
            <a:br>
              <a:rPr lang="en-US" dirty="0"/>
            </a:br>
            <a:r>
              <a:rPr lang="en-US" dirty="0"/>
              <a:t>believe to be true because its source is authoritative. </a:t>
            </a:r>
            <a:endParaRPr lang="en-US" dirty="0" smtClean="0"/>
          </a:p>
          <a:p>
            <a:r>
              <a:rPr lang="en-US" sz="3300" b="1" dirty="0"/>
              <a:t>Experiential knowledge </a:t>
            </a:r>
            <a:r>
              <a:rPr lang="en-US" dirty="0" smtClean="0"/>
              <a:t>can be gained through </a:t>
            </a:r>
            <a:r>
              <a:rPr lang="en-US" dirty="0"/>
              <a:t>pleasant </a:t>
            </a:r>
            <a:r>
              <a:rPr lang="en-US" dirty="0" smtClean="0"/>
              <a:t>/unpleasant </a:t>
            </a:r>
            <a:r>
              <a:rPr lang="en-US" dirty="0"/>
              <a:t>experiences and continues throughout </a:t>
            </a:r>
            <a:r>
              <a:rPr lang="en-US" dirty="0" smtClean="0"/>
              <a:t>life</a:t>
            </a:r>
          </a:p>
          <a:p>
            <a:r>
              <a:rPr lang="en-US" sz="3300" b="1" dirty="0"/>
              <a:t>Scientific knowledge</a:t>
            </a:r>
            <a:r>
              <a:rPr lang="en-US" dirty="0"/>
              <a:t>, on the other hand, is based on studies conducted </a:t>
            </a:r>
            <a:r>
              <a:rPr lang="en-US" dirty="0" smtClean="0"/>
              <a:t>by researchers</a:t>
            </a:r>
            <a:r>
              <a:rPr lang="en-US" dirty="0"/>
              <a:t>. In a nutshell, scientific knowledge is knowledge we can trust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chemeClr val="accent1"/>
                </a:solidFill>
              </a:rPr>
              <a:t>Definition of Business Research </a:t>
            </a:r>
          </a:p>
        </p:txBody>
      </p:sp>
      <p:sp>
        <p:nvSpPr>
          <p:cNvPr id="1638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685800" y="1752604"/>
            <a:ext cx="7772400" cy="181927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Business research</a:t>
            </a:r>
            <a:r>
              <a:rPr lang="en-US" sz="2400" dirty="0" smtClean="0"/>
              <a:t>: an </a:t>
            </a:r>
            <a:r>
              <a:rPr lang="en-US" sz="2400" b="1" dirty="0" smtClean="0"/>
              <a:t>organized</a:t>
            </a:r>
            <a:r>
              <a:rPr lang="en-US" sz="2400" dirty="0" smtClean="0"/>
              <a:t>, </a:t>
            </a:r>
            <a:r>
              <a:rPr lang="en-US" sz="2400" b="1" dirty="0" smtClean="0"/>
              <a:t>systematic</a:t>
            </a:r>
            <a:r>
              <a:rPr lang="en-US" sz="2400" dirty="0" smtClean="0"/>
              <a:t>, </a:t>
            </a:r>
            <a:r>
              <a:rPr lang="en-US" sz="2400" b="1" dirty="0" smtClean="0"/>
              <a:t>data-based</a:t>
            </a:r>
            <a:r>
              <a:rPr lang="en-US" sz="2400" dirty="0" smtClean="0"/>
              <a:t>, </a:t>
            </a:r>
            <a:r>
              <a:rPr lang="en-US" sz="2400" b="1" dirty="0" smtClean="0"/>
              <a:t>critical</a:t>
            </a:r>
            <a:r>
              <a:rPr lang="en-US" sz="2400" dirty="0" smtClean="0"/>
              <a:t>, </a:t>
            </a:r>
            <a:r>
              <a:rPr lang="en-US" sz="2400" b="1" dirty="0" smtClean="0"/>
              <a:t>objective</a:t>
            </a:r>
            <a:r>
              <a:rPr lang="en-US" sz="2400" dirty="0" smtClean="0"/>
              <a:t>, scientific inquiry or investigation into a </a:t>
            </a:r>
            <a:r>
              <a:rPr lang="en-US" sz="2400" b="1" dirty="0" smtClean="0"/>
              <a:t>specific problem</a:t>
            </a:r>
            <a:r>
              <a:rPr lang="en-US" sz="2400" dirty="0" smtClean="0"/>
              <a:t>, undertaken with the </a:t>
            </a:r>
            <a:r>
              <a:rPr lang="en-US" sz="2400" b="1" dirty="0" smtClean="0"/>
              <a:t>purpose of finding answers</a:t>
            </a:r>
            <a:r>
              <a:rPr lang="en-US" sz="2400" dirty="0" smtClean="0"/>
              <a:t> or solutions to it. </a:t>
            </a:r>
            <a:endParaRPr lang="en-GB" sz="2400" dirty="0" smtClean="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714375" y="3786188"/>
            <a:ext cx="8001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</a:rPr>
              <a:t>A process of determining, </a:t>
            </a:r>
            <a:r>
              <a:rPr lang="en-US" sz="2400" b="1" dirty="0">
                <a:latin typeface="Times New Roman" pitchFamily="18" charset="0"/>
              </a:rPr>
              <a:t>acquiring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</a:rPr>
              <a:t>analyzing</a:t>
            </a:r>
            <a:r>
              <a:rPr lang="en-US" sz="2400" dirty="0">
                <a:latin typeface="Times New Roman" pitchFamily="18" charset="0"/>
              </a:rPr>
              <a:t>,  </a:t>
            </a:r>
            <a:r>
              <a:rPr lang="en-US" sz="2400" b="1" dirty="0">
                <a:latin typeface="Times New Roman" pitchFamily="18" charset="0"/>
              </a:rPr>
              <a:t>synthesizing</a:t>
            </a:r>
            <a:r>
              <a:rPr lang="en-US" sz="2400" dirty="0">
                <a:latin typeface="Times New Roman" pitchFamily="18" charset="0"/>
              </a:rPr>
              <a:t>, and </a:t>
            </a:r>
            <a:r>
              <a:rPr lang="en-US" sz="2400" b="1" dirty="0">
                <a:latin typeface="Times New Roman" pitchFamily="18" charset="0"/>
              </a:rPr>
              <a:t>disseminating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relevant business data</a:t>
            </a:r>
            <a:r>
              <a:rPr lang="en-US" sz="2400" dirty="0">
                <a:latin typeface="Times New Roman" pitchFamily="18" charset="0"/>
              </a:rPr>
              <a:t>, information, and insights </a:t>
            </a:r>
            <a:r>
              <a:rPr lang="en-US" sz="2400" b="1" dirty="0">
                <a:latin typeface="Times New Roman" pitchFamily="18" charset="0"/>
              </a:rPr>
              <a:t>to decision makers </a:t>
            </a:r>
            <a:r>
              <a:rPr lang="en-US" sz="2400" dirty="0">
                <a:latin typeface="Times New Roman" pitchFamily="18" charset="0"/>
              </a:rPr>
              <a:t>in ways that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mobilize the organization to take appropriate business actions that, in turn, maximize business performance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2219</Words>
  <Application>Microsoft Office PowerPoint</Application>
  <PresentationFormat>On-screen Show (4:3)</PresentationFormat>
  <Paragraphs>313</Paragraphs>
  <Slides>53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AL-Mateen</vt:lpstr>
      <vt:lpstr>Arial</vt:lpstr>
      <vt:lpstr>Calibri</vt:lpstr>
      <vt:lpstr>Century Gothic</vt:lpstr>
      <vt:lpstr>Times New Roman</vt:lpstr>
      <vt:lpstr>Wingdings</vt:lpstr>
      <vt:lpstr>Office Theme</vt:lpstr>
      <vt:lpstr>1_Books 16x9</vt:lpstr>
      <vt:lpstr>PowerPoint Presentation</vt:lpstr>
      <vt:lpstr>Business Research Methodology By: Dr. Ashraf Shaarawy</vt:lpstr>
      <vt:lpstr>Course Objectives</vt:lpstr>
      <vt:lpstr> ASK</vt:lpstr>
      <vt:lpstr> ASK</vt:lpstr>
      <vt:lpstr> ASK</vt:lpstr>
      <vt:lpstr>Chapter 1 </vt:lpstr>
      <vt:lpstr>Types of Knowledge</vt:lpstr>
      <vt:lpstr>Definition of Business Research </vt:lpstr>
      <vt:lpstr>The Business Research Process</vt:lpstr>
      <vt:lpstr>Applied versus Basic Research</vt:lpstr>
      <vt:lpstr>Examples of Research Areas in Business</vt:lpstr>
      <vt:lpstr>Why managers should know about research</vt:lpstr>
      <vt:lpstr>The Manager–Researcher Relationship </vt:lpstr>
      <vt:lpstr>Internal Researchers</vt:lpstr>
      <vt:lpstr>External Researchers</vt:lpstr>
      <vt:lpstr>Chapter 2 </vt:lpstr>
      <vt:lpstr>PowerPoint Presentation</vt:lpstr>
      <vt:lpstr>Language of Research</vt:lpstr>
      <vt:lpstr>Constructs and Concepts</vt:lpstr>
      <vt:lpstr>Constructs and Concepts Abstraction</vt:lpstr>
      <vt:lpstr>Theory and Model</vt:lpstr>
      <vt:lpstr>A Variable Is the Property Being Studied</vt:lpstr>
      <vt:lpstr>Deduction and Induction</vt:lpstr>
      <vt:lpstr>Sound Reasoning</vt:lpstr>
      <vt:lpstr>Deductive Reasoning</vt:lpstr>
      <vt:lpstr>Inductive Reasoning</vt:lpstr>
      <vt:lpstr>Employee’s Performance</vt:lpstr>
      <vt:lpstr>Hypothetico-Deductive Research</vt:lpstr>
      <vt:lpstr>Hypotheses</vt:lpstr>
      <vt:lpstr>The Role of Hypotheses</vt:lpstr>
      <vt:lpstr>Hypothesis Formats Relational Hypotheses</vt:lpstr>
      <vt:lpstr>Characteristics of Strong Hypotheses</vt:lpstr>
      <vt:lpstr>Hallmarks of Scientific Research:</vt:lpstr>
      <vt:lpstr>The Hallmarks of Scientific Research</vt:lpstr>
      <vt:lpstr>Purposiveness</vt:lpstr>
      <vt:lpstr>Rigor</vt:lpstr>
      <vt:lpstr>Rigor</vt:lpstr>
      <vt:lpstr>Testability</vt:lpstr>
      <vt:lpstr>Objectivity</vt:lpstr>
      <vt:lpstr>Objectivity</vt:lpstr>
      <vt:lpstr>Replicability</vt:lpstr>
      <vt:lpstr>Replicability</vt:lpstr>
      <vt:lpstr>Generalizability</vt:lpstr>
      <vt:lpstr>Generalizability</vt:lpstr>
      <vt:lpstr>Parsimony</vt:lpstr>
      <vt:lpstr>Parsimony</vt:lpstr>
      <vt:lpstr>Parsimony</vt:lpstr>
      <vt:lpstr>Precision and Confidence</vt:lpstr>
      <vt:lpstr>Precision and Confidence</vt:lpstr>
      <vt:lpstr>PowerPoint Presentation</vt:lpstr>
      <vt:lpstr>Precision and Confidence</vt:lpstr>
      <vt:lpstr>Precision and Confidence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Ashraf</cp:lastModifiedBy>
  <cp:revision>105</cp:revision>
  <cp:lastPrinted>2019-09-27T22:26:11Z</cp:lastPrinted>
  <dcterms:created xsi:type="dcterms:W3CDTF">2019-09-25T18:21:27Z</dcterms:created>
  <dcterms:modified xsi:type="dcterms:W3CDTF">2022-07-02T08:24:11Z</dcterms:modified>
</cp:coreProperties>
</file>