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sldIdLst>
    <p:sldId id="355" r:id="rId2"/>
    <p:sldId id="356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9" r:id="rId15"/>
    <p:sldId id="445" r:id="rId16"/>
    <p:sldId id="436" r:id="rId17"/>
    <p:sldId id="440" r:id="rId18"/>
    <p:sldId id="441" r:id="rId19"/>
    <p:sldId id="442" r:id="rId20"/>
    <p:sldId id="443" r:id="rId21"/>
    <p:sldId id="444" r:id="rId22"/>
    <p:sldId id="446" r:id="rId23"/>
    <p:sldId id="447" r:id="rId24"/>
    <p:sldId id="448" r:id="rId25"/>
    <p:sldId id="449" r:id="rId26"/>
    <p:sldId id="478" r:id="rId27"/>
    <p:sldId id="451" r:id="rId28"/>
    <p:sldId id="481" r:id="rId29"/>
    <p:sldId id="508" r:id="rId30"/>
    <p:sldId id="509" r:id="rId31"/>
    <p:sldId id="484" r:id="rId32"/>
    <p:sldId id="507" r:id="rId33"/>
    <p:sldId id="510" r:id="rId34"/>
    <p:sldId id="454" r:id="rId35"/>
    <p:sldId id="498" r:id="rId36"/>
    <p:sldId id="499" r:id="rId37"/>
    <p:sldId id="501" r:id="rId38"/>
    <p:sldId id="460" r:id="rId39"/>
    <p:sldId id="489" r:id="rId40"/>
    <p:sldId id="502" r:id="rId41"/>
    <p:sldId id="491" r:id="rId42"/>
    <p:sldId id="503" r:id="rId43"/>
    <p:sldId id="506" r:id="rId44"/>
    <p:sldId id="466" r:id="rId45"/>
    <p:sldId id="467" r:id="rId46"/>
    <p:sldId id="505" r:id="rId47"/>
    <p:sldId id="469" r:id="rId48"/>
    <p:sldId id="495" r:id="rId49"/>
    <p:sldId id="496" r:id="rId50"/>
    <p:sldId id="472" r:id="rId51"/>
    <p:sldId id="497" r:id="rId52"/>
    <p:sldId id="47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387FF-0651-46E1-9B15-C22408CEB93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76F58-643E-4D2D-9886-1106E555D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0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EDB3-1646-4F0C-AEC2-F250787A3775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2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9DD2-4BA5-4FCE-A0D1-B4E4562FEC72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8497-59B5-4028-88B4-161D2B16FBF7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9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F60C22-0B42-49E6-8B5D-A42B900E359E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15FDAC-68D9-4BD6-B1B6-D49EFBDB0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2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20E1-022F-4DCC-B8AC-F39F96B17CCD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7D04-E303-474A-9334-3B9AA2AD6FF1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D1DF-513F-4C1A-AE12-D6FDAD00BF9A}" type="datetime1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4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6D8B-1D88-41D0-AADA-47E85E64CD83}" type="datetime1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8C3-51A6-4A16-952C-DD34113E8746}" type="datetime1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F28-F985-4464-87A1-842576A1DD18}" type="datetime1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B02F-F4FB-4648-9BA6-FFF4052AF2DC}" type="datetime1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47F-4CA0-4027-8E97-2A50ECBDE559}" type="datetime1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244C-D92A-4DE5-96FD-46FB675D36E9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55CA-FF52-4B03-AD3F-8695539F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712-3DC9-499E-A226-A4E628F13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52074C1-0A3B-44A4-ABB5-B78220E900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scale</a:t>
            </a:r>
          </a:p>
        </p:txBody>
      </p:sp>
      <p:pic>
        <p:nvPicPr>
          <p:cNvPr id="1884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524000"/>
            <a:ext cx="4078111" cy="3657600"/>
          </a:xfrm>
        </p:spPr>
      </p:pic>
      <p:sp>
        <p:nvSpPr>
          <p:cNvPr id="2" name="TextBox 1"/>
          <p:cNvSpPr txBox="1"/>
          <p:nvPr/>
        </p:nvSpPr>
        <p:spPr>
          <a:xfrm>
            <a:off x="381000" y="1447800"/>
            <a:ext cx="419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The clinical thermometer is a good example of an interval-scaled instrument; it has an arbitrary origin and the magnitude of the </a:t>
            </a:r>
            <a:r>
              <a:rPr lang="en-US" sz="2600" dirty="0" smtClean="0"/>
              <a:t>difference between 37 </a:t>
            </a:r>
            <a:r>
              <a:rPr lang="en-US" sz="2600" dirty="0"/>
              <a:t>degrees </a:t>
            </a:r>
            <a:r>
              <a:rPr lang="en-US" sz="2600" dirty="0" smtClean="0"/>
              <a:t>and 38 </a:t>
            </a:r>
            <a:r>
              <a:rPr lang="en-US" sz="2600" dirty="0"/>
              <a:t>degrees is the same as the </a:t>
            </a:r>
            <a:r>
              <a:rPr lang="en-US" sz="2600" dirty="0" smtClean="0"/>
              <a:t>difference </a:t>
            </a:r>
            <a:r>
              <a:rPr lang="en-US" sz="2600" dirty="0"/>
              <a:t>between </a:t>
            </a:r>
            <a:r>
              <a:rPr lang="en-US" sz="2600" dirty="0" smtClean="0"/>
              <a:t>40 and 41 degrees.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774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Ratio Scale</a:t>
            </a:r>
          </a:p>
        </p:txBody>
      </p:sp>
      <p:sp>
        <p:nvSpPr>
          <p:cNvPr id="18944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Ratio scale: overcomes the disadvantage of the arbitrary origin point of the interval scale, in that it has an absolute (in contrast to an arbitrary) zero point, which is a meaningful measurement point. </a:t>
            </a:r>
          </a:p>
          <a:p>
            <a:endParaRPr lang="en-US" smtClean="0"/>
          </a:p>
          <a:p>
            <a:r>
              <a:rPr lang="en-GB" smtClean="0"/>
              <a:t>What is your age?</a:t>
            </a:r>
            <a:endParaRPr lang="en-GB" u="sng" smtClean="0"/>
          </a:p>
          <a:p>
            <a:pPr>
              <a:buFont typeface="Wingdings" pitchFamily="2" charset="2"/>
              <a:buNone/>
            </a:pPr>
            <a:r>
              <a:rPr lang="en-GB" smtClean="0"/>
              <a:t>	</a:t>
            </a:r>
            <a:r>
              <a:rPr lang="en-GB" u="sng" smtClean="0"/>
              <a:t>  </a:t>
            </a:r>
            <a:endParaRPr lang="en-US" smtClean="0"/>
          </a:p>
        </p:txBody>
      </p:sp>
      <p:sp>
        <p:nvSpPr>
          <p:cNvPr id="189445" name="Line 4"/>
          <p:cNvSpPr>
            <a:spLocks noChangeShapeType="1"/>
          </p:cNvSpPr>
          <p:nvPr/>
        </p:nvSpPr>
        <p:spPr bwMode="auto">
          <a:xfrm>
            <a:off x="3995738" y="45085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9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Ratio Scale</a:t>
            </a:r>
          </a:p>
        </p:txBody>
      </p:sp>
      <p:pic>
        <p:nvPicPr>
          <p:cNvPr id="1904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6950" y="1752600"/>
            <a:ext cx="4608513" cy="4114800"/>
          </a:xfrm>
        </p:spPr>
      </p:pic>
    </p:spTree>
    <p:extLst>
      <p:ext uri="{BB962C8B-B14F-4D97-AF65-F5344CB8AC3E}">
        <p14:creationId xmlns:p14="http://schemas.microsoft.com/office/powerpoint/2010/main" val="39581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 of the Four Scales</a:t>
            </a:r>
          </a:p>
        </p:txBody>
      </p:sp>
      <p:pic>
        <p:nvPicPr>
          <p:cNvPr id="19149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719888" cy="535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65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 </a:t>
            </a:r>
            <a:r>
              <a:rPr lang="en-US" dirty="0" smtClean="0"/>
              <a:t>of </a:t>
            </a:r>
            <a:r>
              <a:rPr lang="en-US" dirty="0"/>
              <a:t>t</a:t>
            </a:r>
            <a:r>
              <a:rPr lang="en-US" dirty="0" smtClean="0"/>
              <a:t>he Measure</a:t>
            </a:r>
            <a:endParaRPr lang="en-US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Validity </a:t>
            </a:r>
            <a:r>
              <a:rPr lang="en-US" dirty="0"/>
              <a:t>refers to the ability or the potential of our </a:t>
            </a:r>
            <a:r>
              <a:rPr lang="en-US" dirty="0" smtClean="0"/>
              <a:t>data collection </a:t>
            </a:r>
            <a:r>
              <a:rPr lang="en-US" dirty="0"/>
              <a:t>tool to capture and measure the construct or the phenomenon that </a:t>
            </a:r>
            <a:r>
              <a:rPr lang="en-US" dirty="0" smtClean="0"/>
              <a:t>we are </a:t>
            </a:r>
            <a:r>
              <a:rPr lang="en-US" dirty="0"/>
              <a:t>interested in measuring.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048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Reliability</a:t>
            </a:r>
          </a:p>
        </p:txBody>
      </p:sp>
      <p:sp>
        <p:nvSpPr>
          <p:cNvPr id="19456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Reliability</a:t>
            </a:r>
            <a:r>
              <a:rPr lang="en-US" dirty="0" smtClean="0"/>
              <a:t> of measure indicates extent to which it is without bias </a:t>
            </a:r>
            <a:r>
              <a:rPr lang="en-US" dirty="0"/>
              <a:t>(error free) and </a:t>
            </a:r>
            <a:r>
              <a:rPr lang="en-US" dirty="0" smtClean="0"/>
              <a:t>hence ensures consistent measurement across time (stability) and across the various items in the instrument (internal consistency). </a:t>
            </a:r>
          </a:p>
        </p:txBody>
      </p:sp>
    </p:spTree>
    <p:extLst>
      <p:ext uri="{BB962C8B-B14F-4D97-AF65-F5344CB8AC3E}">
        <p14:creationId xmlns:p14="http://schemas.microsoft.com/office/powerpoint/2010/main" val="329479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and Validity</a:t>
            </a:r>
            <a:endParaRPr lang="en-US" dirty="0"/>
          </a:p>
        </p:txBody>
      </p:sp>
      <p:pic>
        <p:nvPicPr>
          <p:cNvPr id="25602" name="Picture 2" descr="Image result for reliability and valid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68294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7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Content validity </a:t>
            </a:r>
            <a:r>
              <a:rPr lang="en-US" dirty="0"/>
              <a:t>ensures that the measure includes an adequate and representative set of items that tap the concept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Face </a:t>
            </a:r>
            <a:r>
              <a:rPr lang="en-US" b="1" dirty="0"/>
              <a:t>validity </a:t>
            </a:r>
            <a:r>
              <a:rPr lang="en-US" dirty="0" smtClean="0"/>
              <a:t>indicates that </a:t>
            </a:r>
            <a:r>
              <a:rPr lang="en-US" dirty="0"/>
              <a:t>the items that are intended to measure a concept, do, on the face of it, look like they measure the concept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Face validity is considered by some a basic and minimum index of content validity. 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200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Criterion-related validity </a:t>
            </a:r>
            <a:r>
              <a:rPr lang="en-US" dirty="0"/>
              <a:t>is established when the measure </a:t>
            </a:r>
            <a:r>
              <a:rPr lang="en-US" b="1" dirty="0"/>
              <a:t>differentiates individuals on a criterion </a:t>
            </a:r>
            <a:r>
              <a:rPr lang="en-US" dirty="0"/>
              <a:t>it </a:t>
            </a:r>
            <a:r>
              <a:rPr lang="en-US" dirty="0" smtClean="0"/>
              <a:t>is expected </a:t>
            </a:r>
            <a:r>
              <a:rPr lang="en-US" dirty="0"/>
              <a:t>to predict. </a:t>
            </a:r>
            <a:r>
              <a:rPr lang="en-US" dirty="0" smtClean="0"/>
              <a:t>It has two parts:</a:t>
            </a:r>
          </a:p>
          <a:p>
            <a:pPr lvl="1"/>
            <a:r>
              <a:rPr lang="en-US" b="1" dirty="0" smtClean="0"/>
              <a:t>Concurrent validity </a:t>
            </a:r>
            <a:r>
              <a:rPr lang="en-US" dirty="0" smtClean="0"/>
              <a:t>when the scale </a:t>
            </a:r>
            <a:r>
              <a:rPr lang="en-US" b="1" dirty="0" smtClean="0"/>
              <a:t>discriminates individuals who are known to be different</a:t>
            </a:r>
            <a:r>
              <a:rPr lang="en-US" dirty="0" smtClean="0"/>
              <a:t>; that is, they should score differently on the instrument.</a:t>
            </a:r>
          </a:p>
          <a:p>
            <a:pPr marL="457200" lvl="1" indent="0">
              <a:buNone/>
            </a:pPr>
            <a:r>
              <a:rPr lang="en-US" dirty="0" smtClean="0"/>
              <a:t>Example: Measuring: Employee’s Commitment</a:t>
            </a:r>
            <a:endParaRPr lang="en-US" dirty="0"/>
          </a:p>
          <a:p>
            <a:pPr lvl="1"/>
            <a:r>
              <a:rPr lang="en-US" b="1" dirty="0"/>
              <a:t>Predictive validity </a:t>
            </a:r>
            <a:r>
              <a:rPr lang="en-US" dirty="0"/>
              <a:t>indicates the ability of the measuring instrument to </a:t>
            </a:r>
            <a:r>
              <a:rPr lang="en-US" b="1" dirty="0"/>
              <a:t>differentiate among individuals with reference to a future criterion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Example: Measure </a:t>
            </a:r>
            <a:r>
              <a:rPr lang="en-US" b="1" dirty="0"/>
              <a:t>aptitude</a:t>
            </a:r>
            <a:r>
              <a:rPr lang="en-US" dirty="0"/>
              <a:t> or </a:t>
            </a:r>
            <a:r>
              <a:rPr lang="en-US" b="1" dirty="0"/>
              <a:t>ability test </a:t>
            </a:r>
            <a:r>
              <a:rPr lang="en-US" dirty="0" smtClean="0"/>
              <a:t>of employees </a:t>
            </a:r>
            <a:r>
              <a:rPr lang="en-US" dirty="0"/>
              <a:t>at the time of recruitment </a:t>
            </a:r>
          </a:p>
        </p:txBody>
      </p:sp>
    </p:spTree>
    <p:extLst>
      <p:ext uri="{BB962C8B-B14F-4D97-AF65-F5344CB8AC3E}">
        <p14:creationId xmlns:p14="http://schemas.microsoft.com/office/powerpoint/2010/main" val="244871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Construct validity </a:t>
            </a:r>
            <a:r>
              <a:rPr lang="en-US" dirty="0"/>
              <a:t>is similar to content validity in that it measures the level </a:t>
            </a:r>
            <a:r>
              <a:rPr lang="en-US" dirty="0" smtClean="0"/>
              <a:t>or the </a:t>
            </a:r>
            <a:r>
              <a:rPr lang="en-US" dirty="0"/>
              <a:t>degree that a measurement is able to truly measure the </a:t>
            </a:r>
            <a:r>
              <a:rPr lang="en-US" dirty="0" smtClean="0"/>
              <a:t>construct.</a:t>
            </a:r>
          </a:p>
          <a:p>
            <a:r>
              <a:rPr lang="en-US" dirty="0" smtClean="0"/>
              <a:t>It is </a:t>
            </a:r>
            <a:r>
              <a:rPr lang="en-US" dirty="0"/>
              <a:t>related to the degree that </a:t>
            </a:r>
            <a:r>
              <a:rPr lang="en-US" dirty="0" smtClean="0"/>
              <a:t>our operationalization </a:t>
            </a:r>
            <a:r>
              <a:rPr lang="en-US" dirty="0"/>
              <a:t>of a construct </a:t>
            </a:r>
            <a:r>
              <a:rPr lang="en-US" dirty="0" smtClean="0"/>
              <a:t>is accurately </a:t>
            </a:r>
            <a:r>
              <a:rPr lang="en-US" dirty="0"/>
              <a:t>done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Convergent </a:t>
            </a:r>
            <a:r>
              <a:rPr lang="en-US" b="1" dirty="0"/>
              <a:t>validity </a:t>
            </a:r>
            <a:r>
              <a:rPr lang="en-US" dirty="0" smtClean="0"/>
              <a:t>when </a:t>
            </a:r>
            <a:r>
              <a:rPr lang="en-US" dirty="0"/>
              <a:t>the scores obtained with two different instruments measuring </a:t>
            </a:r>
            <a:r>
              <a:rPr lang="en-US" dirty="0" smtClean="0"/>
              <a:t>the same </a:t>
            </a:r>
            <a:r>
              <a:rPr lang="en-US" dirty="0"/>
              <a:t>concept are highly </a:t>
            </a:r>
            <a:r>
              <a:rPr lang="en-US" dirty="0" smtClean="0"/>
              <a:t>correlated.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Discriminant </a:t>
            </a:r>
            <a:r>
              <a:rPr lang="en-US" b="1" dirty="0"/>
              <a:t>validity </a:t>
            </a:r>
            <a:r>
              <a:rPr lang="en-US" dirty="0" smtClean="0"/>
              <a:t>when</a:t>
            </a:r>
            <a:r>
              <a:rPr lang="en-US" dirty="0"/>
              <a:t>, based on theory, two variables are predicted to be uncorrelated</a:t>
            </a:r>
            <a:r>
              <a:rPr lang="en-US" dirty="0" smtClean="0"/>
              <a:t>, and </a:t>
            </a:r>
            <a:r>
              <a:rPr lang="en-US" dirty="0"/>
              <a:t>the scores obtained by measuring them are indeed empirically found to be so. </a:t>
            </a:r>
          </a:p>
        </p:txBody>
      </p:sp>
    </p:spTree>
    <p:extLst>
      <p:ext uri="{BB962C8B-B14F-4D97-AF65-F5344CB8AC3E}">
        <p14:creationId xmlns:p14="http://schemas.microsoft.com/office/powerpoint/2010/main" val="195887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356992" cy="36758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Business Research Methodology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tx2"/>
                </a:solidFill>
              </a:rPr>
              <a:t>By: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schemeClr val="tx2"/>
                </a:solidFill>
              </a:rPr>
              <a:t>Dr. Ashraf Shaarawy</a:t>
            </a:r>
          </a:p>
        </p:txBody>
      </p:sp>
    </p:spTree>
    <p:extLst>
      <p:ext uri="{BB962C8B-B14F-4D97-AF65-F5344CB8AC3E}">
        <p14:creationId xmlns:p14="http://schemas.microsoft.com/office/powerpoint/2010/main" val="3689025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Construct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Example, </a:t>
            </a:r>
            <a:r>
              <a:rPr lang="en-US" sz="2600" dirty="0"/>
              <a:t>if </a:t>
            </a:r>
            <a:r>
              <a:rPr lang="en-US" sz="2600" dirty="0" smtClean="0"/>
              <a:t>organization’s knowledge </a:t>
            </a:r>
            <a:r>
              <a:rPr lang="en-US" sz="2600" dirty="0"/>
              <a:t>is related to its performance, how can </a:t>
            </a:r>
            <a:r>
              <a:rPr lang="en-US" sz="2600" dirty="0" smtClean="0"/>
              <a:t>we assure </a:t>
            </a:r>
            <a:r>
              <a:rPr lang="en-US" sz="2600" dirty="0"/>
              <a:t>that </a:t>
            </a:r>
            <a:r>
              <a:rPr lang="en-US" sz="2600" dirty="0" smtClean="0"/>
              <a:t>we measure organizational </a:t>
            </a:r>
            <a:r>
              <a:rPr lang="en-US" sz="2600" dirty="0"/>
              <a:t>knowledge </a:t>
            </a:r>
            <a:r>
              <a:rPr lang="en-US" sz="2600" dirty="0" smtClean="0"/>
              <a:t>and </a:t>
            </a:r>
            <a:r>
              <a:rPr lang="en-US" sz="2600" dirty="0"/>
              <a:t>not organizational </a:t>
            </a:r>
            <a:r>
              <a:rPr lang="en-US" sz="2600" dirty="0" smtClean="0"/>
              <a:t>performance?</a:t>
            </a:r>
          </a:p>
          <a:p>
            <a:r>
              <a:rPr lang="en-US" sz="2600" dirty="0" smtClean="0"/>
              <a:t>Convergent validity: by </a:t>
            </a:r>
            <a:r>
              <a:rPr lang="en-US" sz="2600" dirty="0"/>
              <a:t>comparing the observed values of one indicator of one construct with </a:t>
            </a:r>
            <a:r>
              <a:rPr lang="en-US" sz="2600" dirty="0" smtClean="0"/>
              <a:t>that of </a:t>
            </a:r>
            <a:r>
              <a:rPr lang="en-US" sz="2600" dirty="0"/>
              <a:t>other indicators of the same construct and </a:t>
            </a:r>
            <a:r>
              <a:rPr lang="en-US" sz="2600" dirty="0" smtClean="0"/>
              <a:t> demonstrating </a:t>
            </a:r>
            <a:r>
              <a:rPr lang="en-US" sz="2600" dirty="0"/>
              <a:t>similarity (or high correlation</a:t>
            </a:r>
            <a:r>
              <a:rPr lang="en-US" sz="2600" dirty="0" smtClean="0"/>
              <a:t>) between </a:t>
            </a:r>
            <a:r>
              <a:rPr lang="en-US" sz="2600" dirty="0"/>
              <a:t>values of these indicators. </a:t>
            </a:r>
            <a:endParaRPr lang="en-US" sz="2600" dirty="0" smtClean="0"/>
          </a:p>
          <a:p>
            <a:r>
              <a:rPr lang="en-US" sz="2600" dirty="0" smtClean="0"/>
              <a:t>Discriminant </a:t>
            </a:r>
            <a:r>
              <a:rPr lang="en-US" sz="2600" dirty="0"/>
              <a:t>validity is established by demonstrating </a:t>
            </a:r>
            <a:r>
              <a:rPr lang="en-US" sz="2600" dirty="0" smtClean="0"/>
              <a:t>that indicators </a:t>
            </a:r>
            <a:r>
              <a:rPr lang="en-US" sz="2600" dirty="0"/>
              <a:t>of one construct are dissimilar from (i.e., have low correlation with) other constructs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8152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0798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Types of Validity</a:t>
            </a:r>
          </a:p>
        </p:txBody>
      </p:sp>
      <p:graphicFrame>
        <p:nvGraphicFramePr>
          <p:cNvPr id="177290" name="Group 13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03504518"/>
              </p:ext>
            </p:extLst>
          </p:nvPr>
        </p:nvGraphicFramePr>
        <p:xfrm>
          <a:off x="381000" y="1143000"/>
          <a:ext cx="8534400" cy="5350194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Validity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Content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adequately measure the concept?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Face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 “experts” validate that the instrument measures what is name suggests it measures?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Criterion-related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differentiate in a manner that helps to predict a criterion variable?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Concurrent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differentiate in a manner that helps to predict a criterion variable currently?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Predictive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differentiate individuals in a manner as to help predict a future criterion?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Construct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instrument tap the concept as theorized?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Convergent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 two instruments measuring the concept correlate highly?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Discriminant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have a low correlation with a variable that is supposed to be unrelated to this variable?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7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Stability of measures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Test-retest reliability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Parallel-form reliability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Internal consistency of measures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 smtClean="0"/>
              <a:t>Inter-item </a:t>
            </a:r>
            <a:r>
              <a:rPr lang="en-US" dirty="0"/>
              <a:t>consistency reliability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Split-half </a:t>
            </a:r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2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Stability </a:t>
            </a:r>
          </a:p>
        </p:txBody>
      </p:sp>
      <p:sp>
        <p:nvSpPr>
          <p:cNvPr id="19558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Stability: </a:t>
            </a:r>
            <a:r>
              <a:rPr lang="en-US" b="1" dirty="0" smtClean="0"/>
              <a:t>ability of a measure to remain the same over time</a:t>
            </a:r>
            <a:r>
              <a:rPr lang="en-US" dirty="0" smtClean="0"/>
              <a:t>, despite uncontrollable testing conditions or the state of the respondents themselves.</a:t>
            </a:r>
            <a:endParaRPr lang="en-US" b="1" i="1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Test–Retest Reliability</a:t>
            </a:r>
            <a:r>
              <a:rPr lang="en-US" b="1" i="1" dirty="0" smtClean="0"/>
              <a:t>: </a:t>
            </a:r>
            <a:r>
              <a:rPr lang="en-US" dirty="0" smtClean="0"/>
              <a:t>The reliability coefﬁcient </a:t>
            </a:r>
            <a:r>
              <a:rPr lang="en-US" b="1" dirty="0" smtClean="0"/>
              <a:t>obtained with a repetition of the same measure on a second occasion</a:t>
            </a:r>
            <a:r>
              <a:rPr lang="en-US" dirty="0" smtClean="0"/>
              <a:t>. </a:t>
            </a:r>
            <a:endParaRPr lang="en-US" b="1" i="1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Parallel-Form Reliability: Responses on </a:t>
            </a:r>
            <a:r>
              <a:rPr lang="en-US" b="1" dirty="0" smtClean="0"/>
              <a:t>two comparable sets</a:t>
            </a:r>
            <a:r>
              <a:rPr lang="en-US" dirty="0" smtClean="0"/>
              <a:t> of measures tapping the same construct are highly correlated. 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Both </a:t>
            </a:r>
            <a:r>
              <a:rPr lang="en-US" dirty="0"/>
              <a:t>forms have similar items and the same </a:t>
            </a:r>
            <a:r>
              <a:rPr lang="en-US" dirty="0" smtClean="0"/>
              <a:t>response format</a:t>
            </a:r>
            <a:r>
              <a:rPr lang="en-US" dirty="0"/>
              <a:t>, the </a:t>
            </a:r>
            <a:r>
              <a:rPr lang="en-US" b="1" dirty="0"/>
              <a:t>only changes being the wording and the order or sequence of the questions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23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Consistency</a:t>
            </a:r>
            <a:r>
              <a:rPr lang="en-US" b="1" i="1" smtClean="0"/>
              <a:t> </a:t>
            </a:r>
          </a:p>
        </p:txBody>
      </p:sp>
      <p:sp>
        <p:nvSpPr>
          <p:cNvPr id="19661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Internal Consistency of Measures</a:t>
            </a:r>
            <a:r>
              <a:rPr lang="en-US" b="1" i="1" dirty="0" smtClean="0"/>
              <a:t> </a:t>
            </a:r>
            <a:r>
              <a:rPr lang="en-US" dirty="0" smtClean="0"/>
              <a:t>is indicative of the homogeneity of the items in the measure that tap the construct. </a:t>
            </a:r>
            <a:endParaRPr lang="en-US" b="1" i="1" dirty="0" smtClean="0"/>
          </a:p>
          <a:p>
            <a:pPr lvl="1"/>
            <a:r>
              <a:rPr lang="en-US" dirty="0" smtClean="0"/>
              <a:t>Inter-item Consistency Reliability:</a:t>
            </a:r>
            <a:r>
              <a:rPr lang="en-US" b="1" i="1" dirty="0" smtClean="0"/>
              <a:t> </a:t>
            </a:r>
            <a:r>
              <a:rPr lang="en-US" dirty="0" smtClean="0"/>
              <a:t>a test of the </a:t>
            </a:r>
            <a:r>
              <a:rPr lang="en-US" b="1" dirty="0" smtClean="0"/>
              <a:t>consistency of respondents’ answers to all the items in a measure</a:t>
            </a:r>
            <a:r>
              <a:rPr lang="en-US" dirty="0" smtClean="0"/>
              <a:t>. The most popular test is the </a:t>
            </a:r>
            <a:r>
              <a:rPr lang="en-US" dirty="0" err="1" smtClean="0"/>
              <a:t>Cronbach’s</a:t>
            </a:r>
            <a:r>
              <a:rPr lang="en-US" dirty="0" smtClean="0"/>
              <a:t> coefﬁcient alpha. </a:t>
            </a:r>
            <a:endParaRPr lang="en-US" b="1" i="1" dirty="0" smtClean="0"/>
          </a:p>
          <a:p>
            <a:pPr lvl="1"/>
            <a:r>
              <a:rPr lang="en-US" dirty="0" smtClean="0"/>
              <a:t>Split-Half Reliability:</a:t>
            </a:r>
            <a:r>
              <a:rPr lang="en-US" b="1" i="1" dirty="0" smtClean="0"/>
              <a:t> </a:t>
            </a:r>
            <a:r>
              <a:rPr lang="en-US" dirty="0" smtClean="0"/>
              <a:t>Split-half reliability reflects the </a:t>
            </a:r>
            <a:r>
              <a:rPr lang="en-US" b="1" dirty="0" smtClean="0"/>
              <a:t>correlations between two halves of an instrument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283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n-US" sz="4800" smtClean="0">
                <a:solidFill>
                  <a:srgbClr val="3333CC"/>
                </a:solidFill>
              </a:rPr>
              <a:t>Goodness of Measures</a:t>
            </a:r>
          </a:p>
        </p:txBody>
      </p:sp>
      <p:pic>
        <p:nvPicPr>
          <p:cNvPr id="1925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214438"/>
            <a:ext cx="67802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38862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These </a:t>
            </a:r>
            <a:r>
              <a:rPr lang="en-US" dirty="0"/>
              <a:t>principles of measurement </a:t>
            </a:r>
            <a:r>
              <a:rPr lang="en-US" dirty="0" smtClean="0"/>
              <a:t>encompass: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dirty="0" smtClean="0"/>
              <a:t>the </a:t>
            </a:r>
            <a:r>
              <a:rPr lang="en-US" b="1" dirty="0"/>
              <a:t>scales and scaling techniques </a:t>
            </a:r>
            <a:r>
              <a:rPr lang="en-US" dirty="0"/>
              <a:t>used in measuring concepts, </a:t>
            </a:r>
            <a:endParaRPr lang="en-US" dirty="0" smtClean="0"/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dirty="0" smtClean="0"/>
              <a:t>the </a:t>
            </a:r>
            <a:r>
              <a:rPr lang="en-US" b="1" dirty="0"/>
              <a:t>assessment of reliability and validity </a:t>
            </a:r>
            <a:r>
              <a:rPr lang="en-US" dirty="0"/>
              <a:t>of the measures used</a:t>
            </a:r>
            <a:r>
              <a:rPr lang="en-US" sz="2400" dirty="0"/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Principles of </a:t>
            </a:r>
            <a:r>
              <a:rPr lang="en-US" b="1" dirty="0" smtClean="0"/>
              <a:t>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8625520-E881-40E1-935D-E710B28617DD}" type="slidenum">
              <a:rPr lang="en-GB" sz="1400">
                <a:latin typeface="Times New Roman" pitchFamily="18" charset="0"/>
              </a:rPr>
              <a:pPr algn="r" eaLnBrk="1" hangingPunct="1"/>
              <a:t>27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19763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22860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Chapter 8</a:t>
            </a:r>
          </a:p>
        </p:txBody>
      </p:sp>
      <p:sp>
        <p:nvSpPr>
          <p:cNvPr id="197637" name="Rectangle 3"/>
          <p:cNvSpPr>
            <a:spLocks noGrp="1" noChangeAspect="1" noChangeArrowheads="1"/>
          </p:cNvSpPr>
          <p:nvPr>
            <p:ph type="subTitle" idx="4294967295"/>
          </p:nvPr>
        </p:nvSpPr>
        <p:spPr>
          <a:xfrm>
            <a:off x="1028700" y="3886200"/>
            <a:ext cx="6400800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dirty="0" smtClean="0"/>
              <a:t>Data Collection Methods </a:t>
            </a:r>
          </a:p>
        </p:txBody>
      </p:sp>
    </p:spTree>
    <p:extLst>
      <p:ext uri="{BB962C8B-B14F-4D97-AF65-F5344CB8AC3E}">
        <p14:creationId xmlns:p14="http://schemas.microsoft.com/office/powerpoint/2010/main" val="163106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 of Data </a:t>
            </a:r>
          </a:p>
        </p:txBody>
      </p:sp>
      <p:sp>
        <p:nvSpPr>
          <p:cNvPr id="19865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GB" sz="2800" b="1" dirty="0" smtClean="0"/>
              <a:t>Primary data</a:t>
            </a:r>
            <a:r>
              <a:rPr lang="en-GB" sz="2800" dirty="0" smtClean="0"/>
              <a:t>: information obtained ﬁrst-hand by the researcher on the variables of interest for the specific purpose of the study.</a:t>
            </a:r>
          </a:p>
          <a:p>
            <a:pPr>
              <a:lnSpc>
                <a:spcPct val="80000"/>
              </a:lnSpc>
            </a:pPr>
            <a:endParaRPr lang="en-GB" sz="2800" dirty="0" smtClean="0"/>
          </a:p>
          <a:p>
            <a:pPr>
              <a:lnSpc>
                <a:spcPct val="80000"/>
              </a:lnSpc>
            </a:pPr>
            <a:r>
              <a:rPr lang="en-GB" sz="2800" dirty="0" smtClean="0"/>
              <a:t>Types of Primary Data: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Quantitative: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Qualitative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Examples: individuals, focus groups, panels</a:t>
            </a:r>
          </a:p>
          <a:p>
            <a:pPr>
              <a:lnSpc>
                <a:spcPct val="80000"/>
              </a:lnSpc>
            </a:pPr>
            <a:endParaRPr lang="en-GB" sz="2800" dirty="0" smtClean="0"/>
          </a:p>
          <a:p>
            <a:pPr>
              <a:lnSpc>
                <a:spcPct val="80000"/>
              </a:lnSpc>
            </a:pPr>
            <a:r>
              <a:rPr lang="en-GB" sz="2800" b="1" dirty="0" smtClean="0"/>
              <a:t>Secondary data</a:t>
            </a:r>
            <a:r>
              <a:rPr lang="en-GB" sz="2800" dirty="0" smtClean="0"/>
              <a:t>: information gathered from sources already existing. 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Examples: company records or archives, government publications, industry analyses offered by the media, web sites, the Internet, and so on.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6013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Quantitative Data</a:t>
            </a:r>
            <a:endParaRPr lang="en-US" dirty="0" smtClean="0"/>
          </a:p>
        </p:txBody>
      </p:sp>
      <p:sp>
        <p:nvSpPr>
          <p:cNvPr id="30310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Quantitative data</a:t>
            </a:r>
            <a:r>
              <a:rPr lang="en-US" sz="2800" dirty="0"/>
              <a:t> are measures of values or counts and are expressed </a:t>
            </a:r>
            <a:r>
              <a:rPr lang="en-US" sz="2800" dirty="0" smtClean="0"/>
              <a:t>as numbers</a:t>
            </a:r>
            <a:r>
              <a:rPr lang="en-US" sz="2800" dirty="0"/>
              <a:t>. It is </a:t>
            </a:r>
            <a:r>
              <a:rPr lang="en-US" sz="2800" dirty="0" smtClean="0"/>
              <a:t>about </a:t>
            </a:r>
            <a:r>
              <a:rPr lang="en-US" sz="2800" dirty="0"/>
              <a:t>numeric </a:t>
            </a:r>
            <a:r>
              <a:rPr lang="en-US" sz="2800" dirty="0" smtClean="0"/>
              <a:t>variables.</a:t>
            </a:r>
            <a:endParaRPr lang="en-GB" sz="2800" dirty="0" smtClean="0"/>
          </a:p>
          <a:p>
            <a:r>
              <a:rPr lang="en-GB" dirty="0" smtClean="0"/>
              <a:t>Examples: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1.	I invest more in my work than I get out of 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	</a:t>
            </a:r>
            <a:r>
              <a:rPr lang="en-GB" sz="2600" i="1" dirty="0" smtClean="0"/>
              <a:t>completely</a:t>
            </a:r>
            <a:r>
              <a:rPr lang="en-GB" sz="2600" b="1" i="1" dirty="0" smtClean="0"/>
              <a:t> </a:t>
            </a:r>
            <a:r>
              <a:rPr lang="en-GB" sz="2600" i="1" dirty="0"/>
              <a:t>disagree</a:t>
            </a:r>
            <a:r>
              <a:rPr lang="en-GB" sz="2600" b="1" i="1" dirty="0" smtClean="0"/>
              <a:t>    </a:t>
            </a:r>
            <a:r>
              <a:rPr lang="en-US" sz="2600" i="1" dirty="0"/>
              <a:t>1    </a:t>
            </a:r>
            <a:r>
              <a:rPr lang="en-GB" sz="2600" i="1" dirty="0"/>
              <a:t>2    3    4    </a:t>
            </a:r>
            <a:r>
              <a:rPr lang="en-GB" sz="2600" dirty="0" smtClean="0"/>
              <a:t> </a:t>
            </a:r>
            <a:r>
              <a:rPr lang="en-GB" sz="2600" i="1" dirty="0"/>
              <a:t>completely </a:t>
            </a:r>
            <a:r>
              <a:rPr lang="en-GB" sz="2600" i="1" dirty="0" smtClean="0"/>
              <a:t>agree</a:t>
            </a:r>
            <a:endParaRPr lang="en-US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2. 	I exert myself too much considering what I get back in return		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600" i="1" dirty="0"/>
              <a:t>completely</a:t>
            </a:r>
            <a:r>
              <a:rPr lang="en-GB" sz="2600" b="1" i="1" dirty="0"/>
              <a:t> </a:t>
            </a:r>
            <a:r>
              <a:rPr lang="en-GB" sz="2600" i="1" dirty="0"/>
              <a:t>disagree</a:t>
            </a:r>
            <a:r>
              <a:rPr lang="en-GB" sz="2600" b="1" i="1" dirty="0"/>
              <a:t>    </a:t>
            </a:r>
            <a:r>
              <a:rPr lang="en-US" sz="2600" i="1" dirty="0"/>
              <a:t>1    </a:t>
            </a:r>
            <a:r>
              <a:rPr lang="en-GB" sz="2600" i="1" dirty="0"/>
              <a:t>2    3    4    </a:t>
            </a:r>
            <a:r>
              <a:rPr lang="en-GB" sz="2600" dirty="0" smtClean="0"/>
              <a:t> </a:t>
            </a:r>
            <a:r>
              <a:rPr lang="en-GB" sz="2600" i="1" dirty="0"/>
              <a:t>completely agree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2943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3EDC1C0-DCDC-4073-A7BE-863BC241203C}" type="slidenum">
              <a:rPr lang="en-GB" sz="1400">
                <a:latin typeface="Times New Roman" pitchFamily="18" charset="0"/>
              </a:rPr>
              <a:pPr algn="r" eaLnBrk="1" hangingPunct="1"/>
              <a:t>3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18022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85788" y="22860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Chapter 7</a:t>
            </a:r>
          </a:p>
        </p:txBody>
      </p:sp>
      <p:sp>
        <p:nvSpPr>
          <p:cNvPr id="180229" name="Rectangle 3"/>
          <p:cNvSpPr>
            <a:spLocks noGrp="1" noChangeAspect="1" noChangeArrowheads="1"/>
          </p:cNvSpPr>
          <p:nvPr>
            <p:ph type="subTitle" idx="4294967295"/>
          </p:nvPr>
        </p:nvSpPr>
        <p:spPr>
          <a:xfrm>
            <a:off x="1214438" y="3886200"/>
            <a:ext cx="6400800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mtClean="0"/>
              <a:t>Measurement of Variables: Scaling, Reliability, Validity </a:t>
            </a:r>
          </a:p>
        </p:txBody>
      </p:sp>
    </p:spTree>
    <p:extLst>
      <p:ext uri="{BB962C8B-B14F-4D97-AF65-F5344CB8AC3E}">
        <p14:creationId xmlns:p14="http://schemas.microsoft.com/office/powerpoint/2010/main" val="255791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Qualitative Data</a:t>
            </a:r>
            <a:endParaRPr lang="en-US" smtClean="0"/>
          </a:p>
        </p:txBody>
      </p:sp>
      <p:sp>
        <p:nvSpPr>
          <p:cNvPr id="30310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Qualitative data</a:t>
            </a:r>
            <a:r>
              <a:rPr lang="en-GB" dirty="0" smtClean="0"/>
              <a:t>: data in the form of words. </a:t>
            </a:r>
          </a:p>
          <a:p>
            <a:endParaRPr lang="en-GB" dirty="0" smtClean="0"/>
          </a:p>
          <a:p>
            <a:r>
              <a:rPr lang="en-GB" dirty="0" smtClean="0"/>
              <a:t>Examples: interview notes, transcripts of focus groups, answers to open-ended questions, transcription of video recordings, accounts of experiences with a product on the internet, news articles, and the like.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86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>
            <a:normAutofit fontScale="90000"/>
          </a:bodyPr>
          <a:lstStyle/>
          <a:p>
            <a:r>
              <a:rPr lang="en-US" sz="3200"/>
              <a:t>Data Collection Methods, Settings, and Sources of Data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Data collection</a:t>
            </a:r>
            <a:r>
              <a:rPr lang="en-US" sz="2800" dirty="0"/>
              <a:t> methods </a:t>
            </a:r>
            <a:r>
              <a:rPr lang="en-US" sz="2800" dirty="0" smtClean="0"/>
              <a:t>include: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Interview: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face </a:t>
            </a:r>
            <a:r>
              <a:rPr lang="en-US" dirty="0"/>
              <a:t>to face interviews,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telephone </a:t>
            </a:r>
            <a:r>
              <a:rPr lang="en-US" dirty="0"/>
              <a:t>interviews,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computer-assisted </a:t>
            </a:r>
            <a:r>
              <a:rPr lang="en-US" dirty="0"/>
              <a:t>interviews;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Questionnaires that </a:t>
            </a:r>
            <a:r>
              <a:rPr lang="en-US" dirty="0"/>
              <a:t>are either personally administered, sent through the mail, or electronically administered;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observation </a:t>
            </a:r>
            <a:r>
              <a:rPr lang="en-US" dirty="0"/>
              <a:t>of individuals and events with or without videotaping or audio </a:t>
            </a:r>
            <a:r>
              <a:rPr lang="en-US" dirty="0" smtClean="0"/>
              <a:t>recording.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8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Methods of Data Collection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b="1" dirty="0"/>
              <a:t>Observational surveys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Nonparticipant-observer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Participant-observer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Structured versus unstructured observational studies</a:t>
            </a:r>
          </a:p>
          <a:p>
            <a:r>
              <a:rPr lang="en-US" sz="2400" b="1" dirty="0" smtClean="0"/>
              <a:t>Biases </a:t>
            </a:r>
            <a:r>
              <a:rPr lang="en-US" sz="2400" b="1" dirty="0"/>
              <a:t>in observational studies</a:t>
            </a:r>
          </a:p>
          <a:p>
            <a:pPr algn="just">
              <a:buFont typeface="Wingdings" pitchFamily="2" charset="2"/>
              <a:buNone/>
            </a:pPr>
            <a:r>
              <a:rPr lang="en-US" sz="2400" dirty="0"/>
              <a:t>	Data observed from the researcher’s point of view are likely to be prone to observer biases. Moreover, where several observers are involved, </a:t>
            </a:r>
            <a:r>
              <a:rPr lang="en-US" sz="2400" b="1" dirty="0" smtClean="0"/>
              <a:t>inter-observer </a:t>
            </a:r>
            <a:r>
              <a:rPr lang="en-US" sz="2400" b="1" dirty="0"/>
              <a:t>reliability </a:t>
            </a:r>
            <a:r>
              <a:rPr lang="en-US" sz="2400" dirty="0"/>
              <a:t>has to be established before the data can be accepted. Observer fatigue could also be a source of </a:t>
            </a:r>
            <a:r>
              <a:rPr lang="en-US" sz="2400" dirty="0" smtClean="0"/>
              <a:t>bias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0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Special Data Sources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b="1" dirty="0"/>
              <a:t>Focus </a:t>
            </a:r>
            <a:r>
              <a:rPr lang="en-US" sz="3000" b="1" dirty="0" smtClean="0"/>
              <a:t>groups</a:t>
            </a:r>
            <a:r>
              <a:rPr lang="en-US" sz="3000" dirty="0" smtClean="0"/>
              <a:t>: consist </a:t>
            </a:r>
            <a:r>
              <a:rPr lang="en-US" sz="3000" dirty="0"/>
              <a:t>typically of eight to ten members with a moderator leading the discussions on a </a:t>
            </a:r>
            <a:r>
              <a:rPr lang="en-US" sz="3000" dirty="0" smtClean="0"/>
              <a:t>particular topic</a:t>
            </a:r>
            <a:r>
              <a:rPr lang="en-US" sz="3000" dirty="0"/>
              <a:t>, concept, or product. </a:t>
            </a:r>
            <a:endParaRPr lang="en-US" sz="3000" dirty="0" smtClean="0"/>
          </a:p>
          <a:p>
            <a:r>
              <a:rPr lang="en-US" sz="3000" dirty="0" smtClean="0"/>
              <a:t>Members </a:t>
            </a:r>
            <a:r>
              <a:rPr lang="en-US" sz="3000" dirty="0"/>
              <a:t>are generally chosen on the basis of their familiarity with the topic on </a:t>
            </a:r>
            <a:r>
              <a:rPr lang="en-US" sz="3000" dirty="0" smtClean="0"/>
              <a:t>which information </a:t>
            </a:r>
            <a:r>
              <a:rPr lang="en-US" sz="3000" dirty="0"/>
              <a:t>is sought. </a:t>
            </a:r>
            <a:endParaRPr lang="en-US" dirty="0"/>
          </a:p>
          <a:p>
            <a:r>
              <a:rPr lang="en-US" sz="3000" b="1" dirty="0"/>
              <a:t>Panel </a:t>
            </a:r>
            <a:r>
              <a:rPr lang="en-US" sz="3000" b="1" dirty="0" smtClean="0"/>
              <a:t>Interview</a:t>
            </a:r>
            <a:r>
              <a:rPr lang="en-US" dirty="0" smtClean="0"/>
              <a:t>: </a:t>
            </a:r>
            <a:r>
              <a:rPr lang="en-US" dirty="0"/>
              <a:t>is a group of people specifically </a:t>
            </a:r>
            <a:r>
              <a:rPr lang="en-US" dirty="0" smtClean="0"/>
              <a:t>selected by </a:t>
            </a:r>
            <a:r>
              <a:rPr lang="en-US" dirty="0"/>
              <a:t>the researcher to </a:t>
            </a:r>
            <a:r>
              <a:rPr lang="en-US" b="1" dirty="0"/>
              <a:t>elicit expert</a:t>
            </a:r>
            <a:br>
              <a:rPr lang="en-US" b="1" dirty="0"/>
            </a:br>
            <a:r>
              <a:rPr lang="en-US" b="1" dirty="0"/>
              <a:t>knowledge</a:t>
            </a:r>
            <a:r>
              <a:rPr lang="en-US" dirty="0"/>
              <a:t> and opinion about a certain issue. </a:t>
            </a:r>
            <a:endParaRPr lang="en-US" dirty="0" smtClean="0"/>
          </a:p>
          <a:p>
            <a:r>
              <a:rPr lang="en-US" dirty="0" smtClean="0"/>
              <a:t>Example: group of experts in IOT, Cloud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8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r>
              <a:rPr lang="en-US" sz="2800" b="1" dirty="0"/>
              <a:t>Some tips to follow while interviewing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Establishing credibility and rapport, and motivating individuals to respond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The questioning technique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sz="2800" dirty="0"/>
              <a:t>Funneling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sz="2800" dirty="0"/>
              <a:t>Unbiased questions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sz="2800" dirty="0"/>
              <a:t>Clarifying issues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sz="2800" dirty="0"/>
              <a:t>Helping the respondent to think through issues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sz="2800" dirty="0"/>
              <a:t>Taking </a:t>
            </a:r>
            <a:r>
              <a:rPr lang="en-US" sz="2800" dirty="0" smtClean="0"/>
              <a:t>notes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71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Interview</a:t>
            </a:r>
          </a:p>
        </p:txBody>
      </p:sp>
      <p:sp>
        <p:nvSpPr>
          <p:cNvPr id="19968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295400"/>
            <a:ext cx="3505200" cy="5257800"/>
          </a:xfrm>
        </p:spPr>
        <p:txBody>
          <a:bodyPr/>
          <a:lstStyle/>
          <a:p>
            <a:r>
              <a:rPr lang="en-US" sz="2400" b="1" dirty="0" smtClean="0"/>
              <a:t>Personal Interview</a:t>
            </a:r>
          </a:p>
          <a:p>
            <a:r>
              <a:rPr lang="en-US" sz="2400" dirty="0" smtClean="0"/>
              <a:t>Advantages</a:t>
            </a:r>
          </a:p>
          <a:p>
            <a:pPr lvl="1"/>
            <a:r>
              <a:rPr lang="en-US" sz="2000" dirty="0" smtClean="0"/>
              <a:t>clarify doubts about questionnaire</a:t>
            </a:r>
          </a:p>
          <a:p>
            <a:pPr lvl="1"/>
            <a:r>
              <a:rPr lang="en-US" sz="2000" dirty="0" smtClean="0"/>
              <a:t>pick up non-verbal cues</a:t>
            </a:r>
          </a:p>
          <a:p>
            <a:pPr lvl="1"/>
            <a:r>
              <a:rPr lang="en-US" sz="2000" dirty="0" smtClean="0"/>
              <a:t>high response/cooperation</a:t>
            </a:r>
          </a:p>
          <a:p>
            <a:r>
              <a:rPr lang="en-US" sz="2400" dirty="0" smtClean="0"/>
              <a:t>Disadvantages</a:t>
            </a:r>
          </a:p>
          <a:p>
            <a:pPr lvl="1"/>
            <a:r>
              <a:rPr lang="en-US" sz="2000" dirty="0" smtClean="0"/>
              <a:t>High costs and time intensive</a:t>
            </a:r>
          </a:p>
          <a:p>
            <a:pPr lvl="1"/>
            <a:r>
              <a:rPr lang="en-US" sz="2000" dirty="0" smtClean="0"/>
              <a:t>Geographical limitations</a:t>
            </a:r>
          </a:p>
          <a:p>
            <a:pPr lvl="1"/>
            <a:r>
              <a:rPr lang="en-US" sz="2000" dirty="0" smtClean="0"/>
              <a:t>Response bias</a:t>
            </a:r>
          </a:p>
        </p:txBody>
      </p:sp>
      <p:sp>
        <p:nvSpPr>
          <p:cNvPr id="5" name="Rectangle 3"/>
          <p:cNvSpPr txBox="1">
            <a:spLocks noChangeAspect="1" noChangeArrowheads="1"/>
          </p:cNvSpPr>
          <p:nvPr/>
        </p:nvSpPr>
        <p:spPr>
          <a:xfrm>
            <a:off x="4724400" y="13716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Telephone Interview</a:t>
            </a:r>
          </a:p>
          <a:p>
            <a:r>
              <a:rPr lang="en-US" sz="2400" dirty="0" smtClean="0"/>
              <a:t>Advantages</a:t>
            </a:r>
          </a:p>
          <a:p>
            <a:pPr lvl="1"/>
            <a:r>
              <a:rPr lang="en-US" sz="2000" dirty="0" smtClean="0"/>
              <a:t>Discomfort of face to face is avoided</a:t>
            </a:r>
          </a:p>
          <a:p>
            <a:pPr lvl="1"/>
            <a:r>
              <a:rPr lang="en-US" sz="2000" dirty="0" smtClean="0"/>
              <a:t>Number of is high</a:t>
            </a:r>
          </a:p>
          <a:p>
            <a:pPr lvl="1"/>
            <a:r>
              <a:rPr lang="en-US" sz="2000" dirty="0" smtClean="0"/>
              <a:t>Lower cost</a:t>
            </a:r>
          </a:p>
          <a:p>
            <a:r>
              <a:rPr lang="en-US" sz="2400" dirty="0" smtClean="0"/>
              <a:t>Disadvantages</a:t>
            </a:r>
          </a:p>
          <a:p>
            <a:pPr lvl="1"/>
            <a:r>
              <a:rPr lang="en-US" sz="2000" dirty="0" smtClean="0"/>
              <a:t>Interview length is limited</a:t>
            </a:r>
          </a:p>
          <a:p>
            <a:pPr lvl="1"/>
            <a:r>
              <a:rPr lang="en-US" sz="2000" dirty="0" smtClean="0"/>
              <a:t>Low response rate</a:t>
            </a:r>
          </a:p>
          <a:p>
            <a:pPr lvl="1"/>
            <a:r>
              <a:rPr lang="en-US" sz="2000" dirty="0" smtClean="0"/>
              <a:t>No facial expressions</a:t>
            </a:r>
          </a:p>
          <a:p>
            <a:pPr lvl="1"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4588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dirty="0" smtClean="0"/>
              <a:t>Data Collection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396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Self Administered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Lowest cost option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Expanded geographical coverage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Requires minimal staff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Perceived as more anonymous</a:t>
            </a:r>
          </a:p>
          <a:p>
            <a:pPr lvl="1">
              <a:lnSpc>
                <a:spcPct val="90000"/>
              </a:lnSpc>
            </a:pPr>
            <a:endParaRPr lang="en-US" sz="12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Low response rate in some modes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 interviewer intervention possible for clarification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Incomplete surveys</a:t>
            </a:r>
          </a:p>
        </p:txBody>
      </p:sp>
      <p:sp>
        <p:nvSpPr>
          <p:cNvPr id="5" name="Rectangle 3"/>
          <p:cNvSpPr txBox="1">
            <a:spLocks noChangeAspect="1" noChangeArrowheads="1"/>
          </p:cNvSpPr>
          <p:nvPr/>
        </p:nvSpPr>
        <p:spPr>
          <a:xfrm>
            <a:off x="4419600" y="1219200"/>
            <a:ext cx="42672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/>
              <a:t>Observations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Recording </a:t>
            </a:r>
            <a:r>
              <a:rPr lang="en-US" sz="2400" i="1" dirty="0" err="1" smtClean="0"/>
              <a:t>prespecified</a:t>
            </a:r>
            <a:r>
              <a:rPr lang="en-US" sz="2400" dirty="0" smtClean="0"/>
              <a:t> behavioral patterns of people, objects and events in a systematic manner. </a:t>
            </a:r>
          </a:p>
          <a:p>
            <a:pPr lvl="4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Different types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Personal observation </a:t>
            </a:r>
            <a:br>
              <a:rPr lang="en-US" sz="2400" dirty="0" smtClean="0"/>
            </a:br>
            <a:r>
              <a:rPr lang="en-US" sz="2400" dirty="0" smtClean="0"/>
              <a:t>(e.g., mystery shopper)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Electronic observation </a:t>
            </a:r>
            <a:br>
              <a:rPr lang="en-US" sz="2400" dirty="0" smtClean="0"/>
            </a:br>
            <a:r>
              <a:rPr lang="en-US" sz="2400" dirty="0" smtClean="0"/>
              <a:t>(e.g., Video Recording, CCTV)</a:t>
            </a:r>
          </a:p>
        </p:txBody>
      </p:sp>
    </p:spTree>
    <p:extLst>
      <p:ext uri="{BB962C8B-B14F-4D97-AF65-F5344CB8AC3E}">
        <p14:creationId xmlns:p14="http://schemas.microsoft.com/office/powerpoint/2010/main" val="144930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smtClean="0"/>
              <a:t>Questionnaire Design </a:t>
            </a:r>
            <a:endParaRPr lang="en-US" sz="4800" smtClean="0">
              <a:solidFill>
                <a:schemeClr val="hlink"/>
              </a:solidFill>
            </a:endParaRPr>
          </a:p>
        </p:txBody>
      </p:sp>
      <p:sp>
        <p:nvSpPr>
          <p:cNvPr id="20377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/>
          </a:bodyPr>
          <a:lstStyle/>
          <a:p>
            <a:pPr marL="609600" indent="-609600"/>
            <a:r>
              <a:rPr lang="en-US" dirty="0" smtClean="0"/>
              <a:t>A questionnaire is a pre-formulated, written set of questions to which the respondent records his answers</a:t>
            </a:r>
          </a:p>
          <a:p>
            <a:pPr marL="2209800" lvl="4" indent="-381000"/>
            <a:endParaRPr lang="en-US" sz="1200" dirty="0" smtClean="0"/>
          </a:p>
          <a:p>
            <a:pPr marL="609600" indent="-609600"/>
            <a:r>
              <a:rPr lang="en-US" sz="2400" dirty="0" smtClean="0"/>
              <a:t>Steps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/>
              <a:t>Determine the content of the questionnaire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Determine the form of response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Determine the wording of the questions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Determine the question sequence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/>
              <a:t>The personal data </a:t>
            </a:r>
            <a:r>
              <a:rPr lang="en-US" dirty="0" smtClean="0"/>
              <a:t>of respondents.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Write cover letter</a:t>
            </a:r>
          </a:p>
        </p:txBody>
      </p:sp>
    </p:spTree>
    <p:extLst>
      <p:ext uri="{BB962C8B-B14F-4D97-AF65-F5344CB8AC3E}">
        <p14:creationId xmlns:p14="http://schemas.microsoft.com/office/powerpoint/2010/main" val="236570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mtClean="0">
                <a:solidFill>
                  <a:srgbClr val="3333CC"/>
                </a:solidFill>
              </a:rPr>
              <a:t>1.</a:t>
            </a:r>
            <a:r>
              <a:rPr lang="en-US" smtClean="0"/>
              <a:t> Questionnaire content</a:t>
            </a:r>
          </a:p>
        </p:txBody>
      </p:sp>
      <p:sp>
        <p:nvSpPr>
          <p:cNvPr id="20480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762000" y="1524000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Framework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/>
              <a:t>	Need information for all constructs in framework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Measurement: Operationalizing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Objective construct: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1 element/items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	=&gt; 1 question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Subjective construct: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multiple elements/items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	=&gt; multiple questions</a:t>
            </a:r>
          </a:p>
        </p:txBody>
      </p:sp>
    </p:spTree>
    <p:extLst>
      <p:ext uri="{BB962C8B-B14F-4D97-AF65-F5344CB8AC3E}">
        <p14:creationId xmlns:p14="http://schemas.microsoft.com/office/powerpoint/2010/main" val="181993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dirty="0" smtClean="0">
                <a:solidFill>
                  <a:srgbClr val="3333CC"/>
                </a:solidFill>
              </a:rPr>
              <a:t>2.</a:t>
            </a:r>
            <a:r>
              <a:rPr lang="en-US" dirty="0" smtClean="0"/>
              <a:t> Response format</a:t>
            </a:r>
          </a:p>
        </p:txBody>
      </p:sp>
      <p:sp>
        <p:nvSpPr>
          <p:cNvPr id="20582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Closed vs. Open-ended questions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Closed questions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Helps respondents to make quick decisions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Helps researchers to code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Open-ended question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Unbiased point of view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Getting additional insights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Complementary to closed question: for interpretation purpose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788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Scale</a:t>
            </a:r>
          </a:p>
        </p:txBody>
      </p:sp>
      <p:sp>
        <p:nvSpPr>
          <p:cNvPr id="18125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Scale: tool or mechanism by which individuals are distinguished as to how they differ from one another on the variables of interest to our study. </a:t>
            </a:r>
          </a:p>
        </p:txBody>
      </p:sp>
    </p:spTree>
    <p:extLst>
      <p:ext uri="{BB962C8B-B14F-4D97-AF65-F5344CB8AC3E}">
        <p14:creationId xmlns:p14="http://schemas.microsoft.com/office/powerpoint/2010/main" val="348387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  <a:noFill/>
        </p:spPr>
        <p:txBody>
          <a:bodyPr anchor="b"/>
          <a:lstStyle/>
          <a:p>
            <a:r>
              <a:rPr lang="en-US" smtClean="0">
                <a:solidFill>
                  <a:srgbClr val="3333CC"/>
                </a:solidFill>
              </a:rPr>
              <a:t>3.</a:t>
            </a:r>
            <a:r>
              <a:rPr lang="en-US" smtClean="0"/>
              <a:t> Question Wording</a:t>
            </a:r>
          </a:p>
        </p:txBody>
      </p:sp>
      <p:sp>
        <p:nvSpPr>
          <p:cNvPr id="206851" name="Rectangle 2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Avoid double-barreled questions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Avoid ambiguous questions and words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Avoid leading or biasing questions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Social desirability 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Avoid recall depended questions</a:t>
            </a:r>
          </a:p>
        </p:txBody>
      </p:sp>
    </p:spTree>
    <p:extLst>
      <p:ext uri="{BB962C8B-B14F-4D97-AF65-F5344CB8AC3E}">
        <p14:creationId xmlns:p14="http://schemas.microsoft.com/office/powerpoint/2010/main" val="255647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Double-barreled </a:t>
            </a:r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question </a:t>
            </a:r>
            <a:r>
              <a:rPr lang="en-US" dirty="0" smtClean="0"/>
              <a:t>consists of more that one part is </a:t>
            </a:r>
            <a:r>
              <a:rPr lang="en-US" dirty="0"/>
              <a:t>called a </a:t>
            </a:r>
            <a:r>
              <a:rPr lang="en-US" dirty="0" smtClean="0"/>
              <a:t>double-barreled question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or more separate questions asked instead. </a:t>
            </a:r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dirty="0"/>
              <a:t>Do you think there is </a:t>
            </a:r>
            <a:r>
              <a:rPr lang="en-US" b="1" dirty="0"/>
              <a:t>a good market </a:t>
            </a:r>
            <a:r>
              <a:rPr lang="en-US" dirty="0"/>
              <a:t>for the product </a:t>
            </a:r>
            <a:r>
              <a:rPr lang="en-US" b="1" dirty="0"/>
              <a:t>and</a:t>
            </a:r>
            <a:r>
              <a:rPr lang="en-US" dirty="0"/>
              <a:t> that </a:t>
            </a:r>
            <a:r>
              <a:rPr lang="en-US" b="1" dirty="0"/>
              <a:t>it will sell well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 smtClean="0"/>
              <a:t>Solution:  </a:t>
            </a:r>
            <a:r>
              <a:rPr lang="en-US" dirty="0"/>
              <a:t>it would </a:t>
            </a:r>
            <a:r>
              <a:rPr lang="en-US" dirty="0" smtClean="0"/>
              <a:t>be better </a:t>
            </a:r>
            <a:r>
              <a:rPr lang="en-US" dirty="0"/>
              <a:t>to ask two questions: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“Do you think there is a good market for </a:t>
            </a:r>
            <a:r>
              <a:rPr lang="en-US" dirty="0" smtClean="0"/>
              <a:t>		the </a:t>
            </a:r>
            <a:r>
              <a:rPr lang="en-US" dirty="0"/>
              <a:t>product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“Do </a:t>
            </a:r>
            <a:r>
              <a:rPr lang="en-US" dirty="0" smtClean="0"/>
              <a:t>you think </a:t>
            </a:r>
            <a:r>
              <a:rPr lang="en-US" dirty="0"/>
              <a:t>the product will sell well</a:t>
            </a:r>
            <a:r>
              <a:rPr lang="en-US" dirty="0" smtClean="0"/>
              <a:t>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9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Ambiguous </a:t>
            </a:r>
            <a:r>
              <a:rPr lang="en-US" i="1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about concepts or constructs before operationalization</a:t>
            </a:r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example of such a question is “To what extent would you say </a:t>
            </a:r>
            <a:r>
              <a:rPr lang="en-US" b="1" dirty="0" smtClean="0"/>
              <a:t>you are </a:t>
            </a:r>
            <a:r>
              <a:rPr lang="en-US" b="1" dirty="0"/>
              <a:t>happy</a:t>
            </a:r>
            <a:r>
              <a:rPr lang="en-US" dirty="0"/>
              <a:t>?”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0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leading </a:t>
            </a:r>
            <a:r>
              <a:rPr lang="en-US" dirty="0"/>
              <a:t>or biasing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that lead </a:t>
            </a:r>
            <a:r>
              <a:rPr lang="en-US" dirty="0"/>
              <a:t>the respondents to give the responses </a:t>
            </a:r>
            <a:r>
              <a:rPr lang="en-US" dirty="0" smtClean="0"/>
              <a:t>that the </a:t>
            </a:r>
            <a:r>
              <a:rPr lang="en-US" dirty="0"/>
              <a:t>researcher would like them to </a:t>
            </a:r>
            <a:r>
              <a:rPr lang="en-US" dirty="0" smtClean="0"/>
              <a:t>give</a:t>
            </a:r>
            <a:endParaRPr lang="en-US" dirty="0"/>
          </a:p>
          <a:p>
            <a:r>
              <a:rPr lang="en-US" dirty="0" smtClean="0"/>
              <a:t>Example: “Don't </a:t>
            </a:r>
            <a:r>
              <a:rPr lang="en-US" dirty="0"/>
              <a:t>you think that </a:t>
            </a:r>
            <a:r>
              <a:rPr lang="en-US" b="1" dirty="0"/>
              <a:t>in these</a:t>
            </a:r>
            <a:br>
              <a:rPr lang="en-US" b="1" dirty="0"/>
            </a:br>
            <a:r>
              <a:rPr lang="en-US" b="1" dirty="0"/>
              <a:t>days of escalating costs of living</a:t>
            </a:r>
            <a:r>
              <a:rPr lang="en-US" dirty="0"/>
              <a:t>, employees should be given good pay rises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Solution :</a:t>
            </a:r>
            <a:r>
              <a:rPr lang="en-US" dirty="0"/>
              <a:t>“To what extent do you agree that</a:t>
            </a:r>
            <a:br>
              <a:rPr lang="en-US" dirty="0"/>
            </a:br>
            <a:r>
              <a:rPr lang="en-US" dirty="0"/>
              <a:t>employees should be given higher pay rises</a:t>
            </a:r>
            <a:r>
              <a:rPr lang="en-US" dirty="0" smtClean="0"/>
              <a:t>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44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Loaded </a:t>
            </a:r>
            <a:r>
              <a:rPr lang="en-US" i="1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type of bias in questions occurs when they are phrased in an emotionally charged manner. </a:t>
            </a:r>
          </a:p>
          <a:p>
            <a:r>
              <a:rPr lang="en-US" dirty="0" smtClean="0"/>
              <a:t>An example </a:t>
            </a:r>
            <a:r>
              <a:rPr lang="en-US" dirty="0"/>
              <a:t>of such a loaded question is asking employees: “To what extent do you think management </a:t>
            </a:r>
            <a:r>
              <a:rPr lang="en-US" dirty="0" smtClean="0"/>
              <a:t>is likely </a:t>
            </a:r>
            <a:r>
              <a:rPr lang="en-US" dirty="0"/>
              <a:t>to be </a:t>
            </a:r>
            <a:r>
              <a:rPr lang="en-US" b="1" dirty="0"/>
              <a:t>vindictive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employees decide </a:t>
            </a:r>
            <a:r>
              <a:rPr lang="en-US" dirty="0"/>
              <a:t>to go on </a:t>
            </a:r>
            <a:r>
              <a:rPr lang="en-US" b="1" dirty="0"/>
              <a:t>strike</a:t>
            </a:r>
            <a:r>
              <a:rPr lang="en-US" dirty="0"/>
              <a:t>?” </a:t>
            </a:r>
          </a:p>
        </p:txBody>
      </p:sp>
    </p:spTree>
    <p:extLst>
      <p:ext uri="{BB962C8B-B14F-4D97-AF65-F5344CB8AC3E}">
        <p14:creationId xmlns:p14="http://schemas.microsoft.com/office/powerpoint/2010/main" val="220339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Social </a:t>
            </a:r>
            <a:r>
              <a:rPr lang="en-US" i="1" dirty="0" smtClean="0"/>
              <a:t>desirability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Questions should not be worded such that they elicit socially desirable responses. </a:t>
            </a:r>
            <a:endParaRPr lang="en-US" dirty="0" smtClean="0"/>
          </a:p>
          <a:p>
            <a:r>
              <a:rPr lang="en-US" dirty="0" smtClean="0"/>
              <a:t>Example: “Do </a:t>
            </a:r>
            <a:r>
              <a:rPr lang="en-US" dirty="0"/>
              <a:t>you think that </a:t>
            </a:r>
            <a:r>
              <a:rPr lang="en-US" b="1" dirty="0"/>
              <a:t>older people should be laid off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 smtClean="0"/>
              <a:t>Solution: </a:t>
            </a:r>
            <a:r>
              <a:rPr lang="en-US" dirty="0"/>
              <a:t>“There </a:t>
            </a:r>
            <a:r>
              <a:rPr lang="en-US" dirty="0" smtClean="0"/>
              <a:t>are advantages </a:t>
            </a:r>
            <a:r>
              <a:rPr lang="en-US" dirty="0"/>
              <a:t>and disadvantages to retaining senior citizens in the workforce. To what extent do you think</a:t>
            </a:r>
            <a:br>
              <a:rPr lang="en-US" dirty="0"/>
            </a:br>
            <a:r>
              <a:rPr lang="en-US" dirty="0"/>
              <a:t>companies should continue to keep the elderly on their payroll?”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4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Recall-dependent </a:t>
            </a:r>
            <a:r>
              <a:rPr lang="en-US" i="1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 questions </a:t>
            </a:r>
            <a:r>
              <a:rPr lang="en-US" dirty="0" smtClean="0"/>
              <a:t>require </a:t>
            </a:r>
            <a:r>
              <a:rPr lang="en-US" dirty="0"/>
              <a:t>respondents to recall experiences from the past that are hazy in their</a:t>
            </a:r>
            <a:br>
              <a:rPr lang="en-US" dirty="0"/>
            </a:br>
            <a:r>
              <a:rPr lang="en-US" dirty="0"/>
              <a:t>memory. </a:t>
            </a:r>
            <a:endParaRPr lang="en-US" dirty="0" smtClean="0"/>
          </a:p>
          <a:p>
            <a:r>
              <a:rPr lang="en-US" dirty="0" smtClean="0"/>
              <a:t>If an </a:t>
            </a:r>
            <a:r>
              <a:rPr lang="en-US" dirty="0"/>
              <a:t>employee </a:t>
            </a:r>
            <a:r>
              <a:rPr lang="en-US" dirty="0" smtClean="0"/>
              <a:t>with 30 years</a:t>
            </a:r>
            <a:r>
              <a:rPr lang="en-US" dirty="0"/>
              <a:t>' service in the organization is asked </a:t>
            </a:r>
            <a:r>
              <a:rPr lang="en-US" dirty="0" smtClean="0"/>
              <a:t>when </a:t>
            </a:r>
            <a:r>
              <a:rPr lang="en-US" dirty="0"/>
              <a:t>he first started working in a </a:t>
            </a:r>
            <a:r>
              <a:rPr lang="en-US" dirty="0" smtClean="0"/>
              <a:t>particular department </a:t>
            </a:r>
            <a:r>
              <a:rPr lang="en-US" dirty="0"/>
              <a:t>and for how </a:t>
            </a:r>
            <a:r>
              <a:rPr lang="en-US" dirty="0" smtClean="0"/>
              <a:t>long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may not be </a:t>
            </a:r>
            <a:r>
              <a:rPr lang="en-US" dirty="0" smtClean="0"/>
              <a:t>remember the </a:t>
            </a:r>
            <a:r>
              <a:rPr lang="en-US" dirty="0"/>
              <a:t>correct </a:t>
            </a:r>
            <a:r>
              <a:rPr lang="en-US" dirty="0" smtClean="0"/>
              <a:t>answers. </a:t>
            </a:r>
          </a:p>
          <a:p>
            <a:r>
              <a:rPr lang="en-US" dirty="0" smtClean="0"/>
              <a:t>A </a:t>
            </a:r>
            <a:r>
              <a:rPr lang="en-US" dirty="0"/>
              <a:t>better source for obtaining that information would be the personnel records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9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n-US" smtClean="0"/>
              <a:t>Question Wording</a:t>
            </a:r>
          </a:p>
        </p:txBody>
      </p:sp>
      <p:sp>
        <p:nvSpPr>
          <p:cNvPr id="207875" name="Rectangle 2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Use positive and negative statements</a:t>
            </a:r>
            <a:r>
              <a:rPr lang="en-US" b="1" dirty="0" smtClean="0"/>
              <a:t> </a:t>
            </a:r>
          </a:p>
          <a:p>
            <a:pPr lvl="1"/>
            <a:r>
              <a:rPr lang="en-US" sz="2000" dirty="0"/>
              <a:t>it is advisable to include some negatively worded questions</a:t>
            </a:r>
            <a:br>
              <a:rPr lang="en-US" sz="2000" dirty="0"/>
            </a:br>
            <a:r>
              <a:rPr lang="en-US" sz="2000" dirty="0"/>
              <a:t>as well, so the tendency in respondents to mechanically circle the points toward one end of the scale is</a:t>
            </a:r>
            <a:br>
              <a:rPr lang="en-US" sz="2000" dirty="0"/>
            </a:br>
            <a:r>
              <a:rPr lang="en-US" sz="2000" dirty="0"/>
              <a:t>minimized. </a:t>
            </a:r>
          </a:p>
          <a:p>
            <a:pPr lvl="1"/>
            <a:r>
              <a:rPr lang="en-US" sz="2000" dirty="0" smtClean="0"/>
              <a:t>Avoid double negatives</a:t>
            </a:r>
          </a:p>
          <a:p>
            <a:r>
              <a:rPr lang="en-US" sz="2400" dirty="0" smtClean="0"/>
              <a:t>Example: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 </a:t>
            </a:r>
            <a:r>
              <a:rPr lang="en-US" sz="2400" dirty="0"/>
              <a:t>feel I have been able to accomplish a number of different things in my </a:t>
            </a:r>
            <a:r>
              <a:rPr lang="en-US" sz="2400" dirty="0" smtClean="0"/>
              <a:t>job</a:t>
            </a:r>
            <a:r>
              <a:rPr lang="en-US" sz="2400" dirty="0"/>
              <a:t>.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 </a:t>
            </a:r>
            <a:r>
              <a:rPr lang="en-US" sz="2400" dirty="0"/>
              <a:t>do not feel I am very effective </a:t>
            </a:r>
            <a:r>
              <a:rPr lang="en-US" sz="2400" dirty="0" smtClean="0"/>
              <a:t>in my </a:t>
            </a:r>
            <a:r>
              <a:rPr lang="en-US" sz="2400" dirty="0"/>
              <a:t>job.”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respondent is now shaken out of any likely tendency to mechanically respond to one </a:t>
            </a:r>
            <a:r>
              <a:rPr lang="en-US" sz="2400" dirty="0" smtClean="0"/>
              <a:t>end of </a:t>
            </a:r>
            <a:r>
              <a:rPr lang="en-US" sz="2400" dirty="0"/>
              <a:t>the scale.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9301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  <a:noFill/>
        </p:spPr>
        <p:txBody>
          <a:bodyPr anchor="b"/>
          <a:lstStyle/>
          <a:p>
            <a:r>
              <a:rPr lang="en-US" dirty="0" smtClean="0">
                <a:solidFill>
                  <a:srgbClr val="3333CC"/>
                </a:solidFill>
              </a:rPr>
              <a:t>4.</a:t>
            </a:r>
            <a:r>
              <a:rPr lang="en-US" dirty="0" smtClean="0"/>
              <a:t> Question Sequence</a:t>
            </a:r>
          </a:p>
        </p:txBody>
      </p:sp>
      <p:pic>
        <p:nvPicPr>
          <p:cNvPr id="208900" name="Picture 3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219200"/>
            <a:ext cx="43116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01" name="Text Box 4"/>
          <p:cNvSpPr txBox="1">
            <a:spLocks noChangeArrowheads="1"/>
          </p:cNvSpPr>
          <p:nvPr/>
        </p:nvSpPr>
        <p:spPr bwMode="auto">
          <a:xfrm>
            <a:off x="2514600" y="5984875"/>
            <a:ext cx="3633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</a:rPr>
              <a:t>Personal and sensitive data at the end</a:t>
            </a:r>
          </a:p>
        </p:txBody>
      </p:sp>
      <p:sp>
        <p:nvSpPr>
          <p:cNvPr id="208902" name="TextBox 4"/>
          <p:cNvSpPr txBox="1">
            <a:spLocks noChangeArrowheads="1"/>
          </p:cNvSpPr>
          <p:nvPr/>
        </p:nvSpPr>
        <p:spPr bwMode="auto">
          <a:xfrm>
            <a:off x="142875" y="6143625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© 2009 John Wiley &amp; Sons Ltd.</a:t>
            </a:r>
          </a:p>
          <a:p>
            <a:pPr eaLnBrk="1" hangingPunct="1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www.wileyeurope.com/college/sekaran</a:t>
            </a:r>
          </a:p>
        </p:txBody>
      </p:sp>
    </p:spTree>
    <p:extLst>
      <p:ext uri="{BB962C8B-B14F-4D97-AF65-F5344CB8AC3E}">
        <p14:creationId xmlns:p14="http://schemas.microsoft.com/office/powerpoint/2010/main" val="4243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3333CC"/>
                </a:solidFill>
              </a:rPr>
              <a:t>5</a:t>
            </a:r>
            <a:r>
              <a:rPr lang="en-US" i="1" dirty="0" smtClean="0"/>
              <a:t>. Personal </a:t>
            </a:r>
            <a:r>
              <a:rPr lang="en-US" i="1" dirty="0"/>
              <a:t>data</a:t>
            </a:r>
            <a:r>
              <a:rPr lang="en-US" dirty="0"/>
              <a:t> Demographic or personal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Demographic </a:t>
            </a:r>
            <a:r>
              <a:rPr lang="en-US" dirty="0"/>
              <a:t>information </a:t>
            </a:r>
            <a:r>
              <a:rPr lang="en-US" dirty="0" smtClean="0"/>
              <a:t>preferred to be at </a:t>
            </a:r>
            <a:r>
              <a:rPr lang="en-US" dirty="0"/>
              <a:t>the beginning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questionnaire.</a:t>
            </a:r>
          </a:p>
          <a:p>
            <a:r>
              <a:rPr lang="en-US" dirty="0" smtClean="0"/>
              <a:t>Information </a:t>
            </a:r>
            <a:r>
              <a:rPr lang="en-US" dirty="0"/>
              <a:t>of a very private and personal nature such as income, state of </a:t>
            </a:r>
            <a:r>
              <a:rPr lang="en-US" dirty="0" smtClean="0"/>
              <a:t>health should </a:t>
            </a:r>
            <a:r>
              <a:rPr lang="en-US" dirty="0"/>
              <a:t>be asked at the end of the </a:t>
            </a:r>
            <a:r>
              <a:rPr lang="en-US" dirty="0" smtClean="0"/>
              <a:t>questionnaire.</a:t>
            </a:r>
          </a:p>
        </p:txBody>
      </p:sp>
    </p:spTree>
    <p:extLst>
      <p:ext uri="{BB962C8B-B14F-4D97-AF65-F5344CB8AC3E}">
        <p14:creationId xmlns:p14="http://schemas.microsoft.com/office/powerpoint/2010/main" val="69620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/>
              <a:t>Scales and Measurement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1447800"/>
            <a:ext cx="3276600" cy="297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Scales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Nominal scale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Ordinal scale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Interval scale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Ratio scale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419600" y="1524000"/>
            <a:ext cx="3733800" cy="297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Rating scale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 err="1"/>
              <a:t>Likert</a:t>
            </a:r>
            <a:r>
              <a:rPr lang="en-US" sz="2400" dirty="0"/>
              <a:t>  scale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Itemized rating scale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608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409575"/>
            <a:ext cx="6543675" cy="603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7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noFill/>
        </p:spPr>
        <p:txBody>
          <a:bodyPr anchor="b"/>
          <a:lstStyle/>
          <a:p>
            <a:r>
              <a:rPr lang="en-US" dirty="0" smtClean="0">
                <a:solidFill>
                  <a:srgbClr val="3333CC"/>
                </a:solidFill>
              </a:rPr>
              <a:t>6.</a:t>
            </a:r>
            <a:r>
              <a:rPr lang="en-US" dirty="0" smtClean="0"/>
              <a:t> Cover Letter</a:t>
            </a:r>
          </a:p>
        </p:txBody>
      </p:sp>
      <p:sp>
        <p:nvSpPr>
          <p:cNvPr id="209923" name="Rectangle 2"/>
          <p:cNvSpPr>
            <a:spLocks noGrp="1" noChangeAspect="1" noChangeArrowheads="1"/>
          </p:cNvSpPr>
          <p:nvPr>
            <p:ph idx="1"/>
          </p:nvPr>
        </p:nvSpPr>
        <p:spPr>
          <a:xfrm>
            <a:off x="609600" y="1524000"/>
            <a:ext cx="8077200" cy="4724400"/>
          </a:xfrm>
        </p:spPr>
        <p:txBody>
          <a:bodyPr/>
          <a:lstStyle/>
          <a:p>
            <a:r>
              <a:rPr lang="en-US" smtClean="0"/>
              <a:t>The cover letter is the introductory page of the questionnaire</a:t>
            </a:r>
            <a:endParaRPr lang="en-US" sz="3200" smtClean="0"/>
          </a:p>
          <a:p>
            <a:pPr lvl="1"/>
            <a:endParaRPr lang="en-US" smtClean="0"/>
          </a:p>
          <a:p>
            <a:r>
              <a:rPr lang="en-US" smtClean="0"/>
              <a:t>It includes:</a:t>
            </a:r>
          </a:p>
          <a:p>
            <a:pPr lvl="1"/>
            <a:r>
              <a:rPr lang="en-US" smtClean="0"/>
              <a:t>Identification of the researcher</a:t>
            </a:r>
          </a:p>
          <a:p>
            <a:pPr lvl="1"/>
            <a:r>
              <a:rPr lang="en-US" smtClean="0"/>
              <a:t>Motivation for respondents to fill it in</a:t>
            </a:r>
          </a:p>
          <a:p>
            <a:pPr lvl="1"/>
            <a:r>
              <a:rPr lang="en-US" smtClean="0"/>
              <a:t>Confidentiality</a:t>
            </a:r>
          </a:p>
          <a:p>
            <a:pPr lvl="1"/>
            <a:r>
              <a:rPr lang="en-US" smtClean="0"/>
              <a:t>Thanking of the respondent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5921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General appearance or “getup” of the </a:t>
            </a:r>
            <a:r>
              <a:rPr lang="en-US" i="1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also necessary to pay attention to how the questionnaire looks.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attractive and neat questionnaire with appropriate introduction, instructions, and well-arrayed set of questions and response alternatives will make it easier for the respondents to answer them.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good introduction, well-organized instructions, and neat alignment of the questions are all important. These elements are briefly discussed with examples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Nominal Scale</a:t>
            </a:r>
          </a:p>
        </p:txBody>
      </p:sp>
      <p:sp>
        <p:nvSpPr>
          <p:cNvPr id="18227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A nominal </a:t>
            </a:r>
            <a:r>
              <a:rPr lang="en-US" dirty="0"/>
              <a:t>scales categorize individuals or objects into mutually exclusive and collectively exhaustive groups</a:t>
            </a:r>
            <a:r>
              <a:rPr lang="en-US" dirty="0" smtClean="0"/>
              <a:t>.</a:t>
            </a:r>
            <a:r>
              <a:rPr lang="en-US" sz="2000" dirty="0" smtClean="0"/>
              <a:t> </a:t>
            </a:r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What is your department?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O Marketing 		O Maintenance 		O Finance </a:t>
            </a:r>
            <a:endParaRPr lang="en-GB" sz="20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 smtClean="0">
                <a:sym typeface="Symbol" pitchFamily="18" charset="2"/>
              </a:rPr>
              <a:t>	</a:t>
            </a:r>
            <a:r>
              <a:rPr lang="en-US" sz="2000" dirty="0" smtClean="0"/>
              <a:t>O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US" sz="2000" dirty="0" smtClean="0"/>
              <a:t>Production 		O Servicing 		O Personnel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O Sales 		O Public Relations 	O Accounting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GB" sz="2000" dirty="0" smtClean="0"/>
              <a:t>What is your gender?</a:t>
            </a:r>
            <a:endParaRPr lang="en-GB" sz="20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 smtClean="0">
                <a:sym typeface="Symbol" pitchFamily="18" charset="2"/>
              </a:rPr>
              <a:t>	</a:t>
            </a:r>
            <a:r>
              <a:rPr lang="en-GB" sz="2000" dirty="0" smtClean="0"/>
              <a:t>O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smtClean="0"/>
              <a:t>Male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 smtClean="0"/>
              <a:t>	O Female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656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Ordinal Scale</a:t>
            </a:r>
          </a:p>
        </p:txBody>
      </p:sp>
      <p:sp>
        <p:nvSpPr>
          <p:cNvPr id="18432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Ordinal scale: not only categorizes variables in such a way as to denote differences among  various categories, it also rank-orders categories in some meaningful way. 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What is the highest level of education you have completed?</a:t>
            </a:r>
            <a:endParaRPr lang="en-GB" sz="2400" dirty="0" smtClean="0">
              <a:sym typeface="Symbol" pitchFamily="18" charset="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61813"/>
              </p:ext>
            </p:extLst>
          </p:nvPr>
        </p:nvGraphicFramePr>
        <p:xfrm>
          <a:off x="1295400" y="3505200"/>
          <a:ext cx="64770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Job characteristic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Rank of importance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job provide interaction with 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Use a number of different skills.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Complete a whole task from start to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Serve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 independently.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42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Scale</a:t>
            </a:r>
          </a:p>
        </p:txBody>
      </p:sp>
      <p:sp>
        <p:nvSpPr>
          <p:cNvPr id="18637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Interval scale: the interval scale lets us measure the distance between any two points on the scale. </a:t>
            </a:r>
          </a:p>
          <a:p>
            <a:r>
              <a:rPr lang="en-US" dirty="0" smtClean="0"/>
              <a:t>The </a:t>
            </a:r>
            <a:r>
              <a:rPr lang="en-US" dirty="0"/>
              <a:t>difference between any two values on</a:t>
            </a:r>
            <a:br>
              <a:rPr lang="en-US" dirty="0"/>
            </a:br>
            <a:r>
              <a:rPr lang="en-US" dirty="0"/>
              <a:t>the scale is identical to the difference between any other two neighboring values of the scale.</a:t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789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scale</a:t>
            </a:r>
          </a:p>
        </p:txBody>
      </p:sp>
      <p:sp>
        <p:nvSpPr>
          <p:cNvPr id="18739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smtClean="0"/>
              <a:t>Circle the number that represents your feelings at this particular moment best. There are no right or wrong answers. Please answer every question.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b="1" i="1" smtClean="0"/>
              <a:t>	 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1.	I invest more in my work than I get out of 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i="1" smtClean="0"/>
              <a:t>I disagree completely</a:t>
            </a:r>
            <a:r>
              <a:rPr lang="en-GB" sz="1800" b="1" i="1" smtClean="0"/>
              <a:t>     </a:t>
            </a:r>
            <a:r>
              <a:rPr lang="en-US" sz="1800" i="1" smtClean="0"/>
              <a:t>1    </a:t>
            </a:r>
            <a:r>
              <a:rPr lang="en-GB" sz="1800" i="1" smtClean="0"/>
              <a:t>2    3    4    5</a:t>
            </a:r>
            <a:r>
              <a:rPr lang="en-GB" sz="1800" smtClean="0"/>
              <a:t>    </a:t>
            </a:r>
            <a:r>
              <a:rPr lang="en-GB" sz="1800" i="1" smtClean="0"/>
              <a:t>I agree completely</a:t>
            </a: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2. 	I exert myself too much considering what I get back in return		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 i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i="1" smtClean="0"/>
              <a:t>I disagree completely</a:t>
            </a:r>
            <a:r>
              <a:rPr lang="en-GB" sz="1800" b="1" i="1" smtClean="0"/>
              <a:t>     </a:t>
            </a:r>
            <a:r>
              <a:rPr lang="en-US" sz="1800" i="1" smtClean="0"/>
              <a:t>1    </a:t>
            </a:r>
            <a:r>
              <a:rPr lang="en-GB" sz="1800" i="1" smtClean="0"/>
              <a:t>2    3    4    5</a:t>
            </a:r>
            <a:r>
              <a:rPr lang="en-GB" sz="1800" smtClean="0"/>
              <a:t>    </a:t>
            </a:r>
            <a:r>
              <a:rPr lang="en-GB" sz="1800" i="1" smtClean="0"/>
              <a:t>I agree completely</a:t>
            </a: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3. 	For the efforts I put into the organization, I get much in return		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 i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i="1" smtClean="0"/>
              <a:t>I disagree completely</a:t>
            </a:r>
            <a:r>
              <a:rPr lang="en-GB" sz="1800" b="1" i="1" smtClean="0"/>
              <a:t>     </a:t>
            </a:r>
            <a:r>
              <a:rPr lang="en-US" sz="1800" i="1" smtClean="0"/>
              <a:t>1    </a:t>
            </a:r>
            <a:r>
              <a:rPr lang="en-GB" sz="1800" i="1" smtClean="0"/>
              <a:t>2    3    4    5</a:t>
            </a:r>
            <a:r>
              <a:rPr lang="en-GB" sz="1800" smtClean="0"/>
              <a:t>    </a:t>
            </a:r>
            <a:r>
              <a:rPr lang="en-GB" sz="1800" i="1" smtClean="0"/>
              <a:t>I agree completely</a:t>
            </a: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359146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2005</Words>
  <Application>Microsoft Office PowerPoint</Application>
  <PresentationFormat>On-screen Show (4:3)</PresentationFormat>
  <Paragraphs>310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PowerPoint Presentation</vt:lpstr>
      <vt:lpstr>Business Research Methodology By: Dr. Ashraf Shaarawy</vt:lpstr>
      <vt:lpstr>Chapter 7</vt:lpstr>
      <vt:lpstr>Scale</vt:lpstr>
      <vt:lpstr>Scales and Measurement</vt:lpstr>
      <vt:lpstr>Nominal Scale</vt:lpstr>
      <vt:lpstr>Ordinal Scale</vt:lpstr>
      <vt:lpstr>Interval Scale</vt:lpstr>
      <vt:lpstr>Interval scale</vt:lpstr>
      <vt:lpstr>Interval scale</vt:lpstr>
      <vt:lpstr>Ratio Scale</vt:lpstr>
      <vt:lpstr>Ratio Scale</vt:lpstr>
      <vt:lpstr>Properties of the Four Scales</vt:lpstr>
      <vt:lpstr>Validity of the Measure</vt:lpstr>
      <vt:lpstr>Reliability</vt:lpstr>
      <vt:lpstr>Reliability and Validity</vt:lpstr>
      <vt:lpstr>Types of Validity</vt:lpstr>
      <vt:lpstr>Types of Validity</vt:lpstr>
      <vt:lpstr>Types of Validity</vt:lpstr>
      <vt:lpstr>Construct validity</vt:lpstr>
      <vt:lpstr>Types of Validity</vt:lpstr>
      <vt:lpstr>Reliability</vt:lpstr>
      <vt:lpstr>Stability </vt:lpstr>
      <vt:lpstr>Internal Consistency </vt:lpstr>
      <vt:lpstr>Goodness of Measures</vt:lpstr>
      <vt:lpstr>Principles of measurement</vt:lpstr>
      <vt:lpstr>Chapter 8</vt:lpstr>
      <vt:lpstr>Sources of Data </vt:lpstr>
      <vt:lpstr>Quantitative Data</vt:lpstr>
      <vt:lpstr>Qualitative Data</vt:lpstr>
      <vt:lpstr>Data Collection Methods, Settings, and Sources of Data</vt:lpstr>
      <vt:lpstr>Other Methods of Data Collection</vt:lpstr>
      <vt:lpstr>Some Special Data Sources</vt:lpstr>
      <vt:lpstr>PowerPoint Presentation</vt:lpstr>
      <vt:lpstr>Interview</vt:lpstr>
      <vt:lpstr>Data Collection</vt:lpstr>
      <vt:lpstr>Questionnaire Design </vt:lpstr>
      <vt:lpstr>1. Questionnaire content</vt:lpstr>
      <vt:lpstr>2. Response format</vt:lpstr>
      <vt:lpstr>3. Question Wording</vt:lpstr>
      <vt:lpstr>Double-barreled questions</vt:lpstr>
      <vt:lpstr>Ambiguous questions</vt:lpstr>
      <vt:lpstr>leading or biasing questions</vt:lpstr>
      <vt:lpstr>Loaded questions</vt:lpstr>
      <vt:lpstr>Social desirability</vt:lpstr>
      <vt:lpstr>Recall-dependent questions</vt:lpstr>
      <vt:lpstr>Question Wording</vt:lpstr>
      <vt:lpstr>4. Question Sequence</vt:lpstr>
      <vt:lpstr>5. Personal data Demographic or personal data</vt:lpstr>
      <vt:lpstr>PowerPoint Presentation</vt:lpstr>
      <vt:lpstr>6. Cover Letter</vt:lpstr>
      <vt:lpstr>General appearance or “getup” of the questionnaire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Ashraf</cp:lastModifiedBy>
  <cp:revision>112</cp:revision>
  <cp:lastPrinted>2019-09-27T22:26:11Z</cp:lastPrinted>
  <dcterms:created xsi:type="dcterms:W3CDTF">2019-09-25T18:21:27Z</dcterms:created>
  <dcterms:modified xsi:type="dcterms:W3CDTF">2022-10-27T08:21:48Z</dcterms:modified>
</cp:coreProperties>
</file>