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355" r:id="rId2"/>
    <p:sldId id="356" r:id="rId3"/>
    <p:sldId id="357" r:id="rId4"/>
    <p:sldId id="359" r:id="rId5"/>
    <p:sldId id="360" r:id="rId6"/>
    <p:sldId id="361" r:id="rId7"/>
    <p:sldId id="362" r:id="rId8"/>
    <p:sldId id="363" r:id="rId9"/>
    <p:sldId id="364" r:id="rId10"/>
    <p:sldId id="365" r:id="rId11"/>
    <p:sldId id="366" r:id="rId12"/>
    <p:sldId id="367" r:id="rId13"/>
    <p:sldId id="370" r:id="rId14"/>
    <p:sldId id="371" r:id="rId15"/>
    <p:sldId id="372" r:id="rId16"/>
    <p:sldId id="373" r:id="rId17"/>
    <p:sldId id="374" r:id="rId18"/>
    <p:sldId id="375" r:id="rId19"/>
    <p:sldId id="424" r:id="rId20"/>
    <p:sldId id="377" r:id="rId21"/>
    <p:sldId id="425" r:id="rId22"/>
    <p:sldId id="379" r:id="rId23"/>
    <p:sldId id="380" r:id="rId24"/>
    <p:sldId id="381" r:id="rId25"/>
    <p:sldId id="382" r:id="rId26"/>
    <p:sldId id="383" r:id="rId27"/>
    <p:sldId id="385" r:id="rId28"/>
    <p:sldId id="386" r:id="rId29"/>
    <p:sldId id="389" r:id="rId30"/>
    <p:sldId id="391" r:id="rId31"/>
    <p:sldId id="392" r:id="rId32"/>
    <p:sldId id="394" r:id="rId33"/>
    <p:sldId id="395" r:id="rId34"/>
    <p:sldId id="396" r:id="rId35"/>
    <p:sldId id="397" r:id="rId36"/>
    <p:sldId id="398" r:id="rId37"/>
    <p:sldId id="399" r:id="rId38"/>
    <p:sldId id="400" r:id="rId39"/>
    <p:sldId id="401" r:id="rId40"/>
    <p:sldId id="403" r:id="rId41"/>
    <p:sldId id="404" r:id="rId42"/>
    <p:sldId id="405" r:id="rId43"/>
    <p:sldId id="406" r:id="rId44"/>
    <p:sldId id="407" r:id="rId45"/>
    <p:sldId id="408" r:id="rId46"/>
    <p:sldId id="409" r:id="rId47"/>
    <p:sldId id="410" r:id="rId48"/>
    <p:sldId id="412" r:id="rId49"/>
    <p:sldId id="413" r:id="rId50"/>
    <p:sldId id="414" r:id="rId51"/>
    <p:sldId id="415" r:id="rId52"/>
    <p:sldId id="416" r:id="rId53"/>
    <p:sldId id="417" r:id="rId54"/>
    <p:sldId id="418" r:id="rId55"/>
    <p:sldId id="419" r:id="rId56"/>
    <p:sldId id="420" r:id="rId57"/>
    <p:sldId id="421" r:id="rId58"/>
    <p:sldId id="42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387FF-0651-46E1-9B15-C22408CEB934}" type="datetimeFigureOut">
              <a:rPr lang="en-US" smtClean="0"/>
              <a:t>10/14/2022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6F58-643E-4D2D-9886-1106E555D4B9}" type="slidenum">
              <a:rPr lang="en-US" smtClean="0"/>
              <a:t>‹#›</a:t>
            </a:fld>
            <a:endParaRPr lang="en-US"/>
          </a:p>
        </p:txBody>
      </p:sp>
    </p:spTree>
    <p:extLst>
      <p:ext uri="{BB962C8B-B14F-4D97-AF65-F5344CB8AC3E}">
        <p14:creationId xmlns:p14="http://schemas.microsoft.com/office/powerpoint/2010/main" val="135520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9EDA77-73A1-45EA-BDDB-9F01155B6A45}" type="slidenum">
              <a:rPr lang="en-US" smtClean="0">
                <a:latin typeface="Times New Roman" pitchFamily="18" charset="0"/>
              </a:rPr>
              <a:pPr eaLnBrk="1" hangingPunct="1"/>
              <a:t>13</a:t>
            </a:fld>
            <a:endParaRPr lang="en-US" smtClean="0">
              <a:latin typeface="Times New Roman" pitchFamily="18" charset="0"/>
            </a:endParaRPr>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F2C7B-CBAD-4CBF-A7D1-D831C26D5A99}" type="slidenum">
              <a:rPr lang="en-US" smtClean="0">
                <a:latin typeface="Times New Roman" pitchFamily="18" charset="0"/>
              </a:rPr>
              <a:pPr eaLnBrk="1" hangingPunct="1"/>
              <a:t>14</a:t>
            </a:fld>
            <a:endParaRPr lang="en-US" smtClean="0">
              <a:latin typeface="Times New Roman" pitchFamily="18" charset="0"/>
            </a:endParaRPr>
          </a:p>
        </p:txBody>
      </p:sp>
      <p:sp>
        <p:nvSpPr>
          <p:cNvPr id="352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85D5CC-5F9E-4DCC-B668-727FFAB2875E}" type="slidenum">
              <a:rPr lang="en-GB" smtClean="0">
                <a:latin typeface="Times New Roman" pitchFamily="18" charset="0"/>
              </a:rPr>
              <a:pPr eaLnBrk="1" hangingPunct="1"/>
              <a:t>19</a:t>
            </a:fld>
            <a:endParaRPr lang="en-GB" smtClean="0">
              <a:latin typeface="Times New Roman" pitchFamily="18" charset="0"/>
            </a:endParaRPr>
          </a:p>
        </p:txBody>
      </p:sp>
    </p:spTree>
    <p:extLst>
      <p:ext uri="{BB962C8B-B14F-4D97-AF65-F5344CB8AC3E}">
        <p14:creationId xmlns:p14="http://schemas.microsoft.com/office/powerpoint/2010/main" val="17897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85D5CC-5F9E-4DCC-B668-727FFAB2875E}" type="slidenum">
              <a:rPr lang="en-GB" smtClean="0">
                <a:latin typeface="Times New Roman" pitchFamily="18" charset="0"/>
              </a:rPr>
              <a:pPr eaLnBrk="1" hangingPunct="1"/>
              <a:t>26</a:t>
            </a:fld>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9ABAF9-1505-473F-9024-092542F33E70}" type="slidenum">
              <a:rPr lang="en-US" smtClean="0">
                <a:latin typeface="Times New Roman" pitchFamily="18" charset="0"/>
              </a:rPr>
              <a:pPr eaLnBrk="1" hangingPunct="1"/>
              <a:t>29</a:t>
            </a:fld>
            <a:endParaRPr lang="en-US" smtClean="0">
              <a:latin typeface="Times New Roman" pitchFamily="18" charset="0"/>
            </a:endParaRPr>
          </a:p>
        </p:txBody>
      </p:sp>
      <p:sp>
        <p:nvSpPr>
          <p:cNvPr id="357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0AEDC-F14F-4ABA-96B8-047D5DE7E292}"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94622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F1976-DAAE-48B3-A6C2-6C7EC90D4E66}"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2508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537A6-7D7D-4A3D-850C-A4751D31FBEA}"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519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6038"/>
            <a:ext cx="7620000" cy="1173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005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2291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pPr>
              <a:defRPr/>
            </a:pPr>
            <a:r>
              <a:rPr lang="en-US"/>
              <a:t>4-</a:t>
            </a:r>
            <a:fld id="{8C5E4163-874E-4159-A573-1E707D7DEAD7}" type="slidenum">
              <a:rPr lang="en-US"/>
              <a:pPr>
                <a:defRPr/>
              </a:pPr>
              <a:t>‹#›</a:t>
            </a:fld>
            <a:endParaRPr lang="en-US"/>
          </a:p>
        </p:txBody>
      </p:sp>
    </p:spTree>
    <p:extLst>
      <p:ext uri="{BB962C8B-B14F-4D97-AF65-F5344CB8AC3E}">
        <p14:creationId xmlns:p14="http://schemas.microsoft.com/office/powerpoint/2010/main" val="2360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6038"/>
            <a:ext cx="8610600" cy="665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pPr>
              <a:defRPr/>
            </a:pPr>
            <a:r>
              <a:rPr lang="en-US"/>
              <a:t>3-</a:t>
            </a:r>
            <a:fld id="{2EACBFA7-1991-4CAF-B5D4-2CF2FB2ADC0F}" type="slidenum">
              <a:rPr lang="en-US"/>
              <a:pPr>
                <a:defRPr/>
              </a:pPr>
              <a:t>‹#›</a:t>
            </a:fld>
            <a:endParaRPr lang="en-US"/>
          </a:p>
        </p:txBody>
      </p:sp>
    </p:spTree>
    <p:extLst>
      <p:ext uri="{BB962C8B-B14F-4D97-AF65-F5344CB8AC3E}">
        <p14:creationId xmlns:p14="http://schemas.microsoft.com/office/powerpoint/2010/main" val="23675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D8225-68C2-4834-9697-BE02F9B3A088}"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9103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FBB13-7E65-46E8-97DD-37B4BCFF1301}"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03686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E8C1A-EFE7-4F2A-B580-04BF57508869}"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55534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69E9C-55CB-4A7F-A40B-3D5B69E7A0F9}" type="datetime1">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2807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7A31F-604D-41E5-A176-0560701DBEAA}" type="datetime1">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27818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A8B81-D367-4C77-8066-8DE8F924F81E}" type="datetime1">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16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B6E51-18F0-417C-85FA-AB6A93670C39}"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3391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F1541-9ACA-435A-A7F9-08A20DA8FC30}"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26953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C4F2-1671-466E-BA40-A646390549D3}" type="datetime1">
              <a:rPr lang="en-US" smtClean="0"/>
              <a:t>10/14/2022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18CC-72AF-49C8-8497-2A62E57A25C5}" type="slidenum">
              <a:rPr lang="en-US" smtClean="0"/>
              <a:t>‹#›</a:t>
            </a:fld>
            <a:endParaRPr lang="en-US"/>
          </a:p>
        </p:txBody>
      </p:sp>
    </p:spTree>
    <p:extLst>
      <p:ext uri="{BB962C8B-B14F-4D97-AF65-F5344CB8AC3E}">
        <p14:creationId xmlns:p14="http://schemas.microsoft.com/office/powerpoint/2010/main" val="262806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holar.goog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55CA-FF52-4B03-AD3F-8695539F6040}"/>
              </a:ext>
            </a:extLst>
          </p:cNvPr>
          <p:cNvSpPr>
            <a:spLocks noGrp="1"/>
          </p:cNvSpPr>
          <p:nvPr>
            <p:ph type="title"/>
          </p:nvPr>
        </p:nvSpPr>
        <p:spPr/>
        <p:txBody>
          <a:bodyPr/>
          <a:lstStyle/>
          <a:p>
            <a:endParaRPr lang="ar-EG"/>
          </a:p>
        </p:txBody>
      </p:sp>
      <p:sp>
        <p:nvSpPr>
          <p:cNvPr id="3" name="Text Placeholder 2">
            <a:extLst>
              <a:ext uri="{FF2B5EF4-FFF2-40B4-BE49-F238E27FC236}">
                <a16:creationId xmlns:a16="http://schemas.microsoft.com/office/drawing/2014/main" id="{1555A712-3DC9-499E-A226-A4E628F135F0}"/>
              </a:ext>
            </a:extLst>
          </p:cNvPr>
          <p:cNvSpPr>
            <a:spLocks noGrp="1"/>
          </p:cNvSpPr>
          <p:nvPr>
            <p:ph type="body" idx="1"/>
          </p:nvPr>
        </p:nvSpPr>
        <p:spPr/>
        <p:txBody>
          <a:bodyPr/>
          <a:lstStyle/>
          <a:p>
            <a:endParaRPr lang="ar-EG"/>
          </a:p>
        </p:txBody>
      </p:sp>
      <p:pic>
        <p:nvPicPr>
          <p:cNvPr id="5" name="Picture 4" descr="A close up of a logo&#10;&#10;Description generated with very high confidence">
            <a:extLst>
              <a:ext uri="{FF2B5EF4-FFF2-40B4-BE49-F238E27FC236}">
                <a16:creationId xmlns:a16="http://schemas.microsoft.com/office/drawing/2014/main" id="{852074C1-0A3B-44A4-ABB5-B78220E900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B11E18CC-72AF-49C8-8497-2A62E57A25C5}" type="slidenum">
              <a:rPr lang="en-US" smtClean="0"/>
              <a:t>1</a:t>
            </a:fld>
            <a:endParaRPr lang="en-US"/>
          </a:p>
        </p:txBody>
      </p:sp>
    </p:spTree>
    <p:extLst>
      <p:ext uri="{BB962C8B-B14F-4D97-AF65-F5344CB8AC3E}">
        <p14:creationId xmlns:p14="http://schemas.microsoft.com/office/powerpoint/2010/main" val="368101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Format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752600"/>
            <a:ext cx="55054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11E18CC-72AF-49C8-8497-2A62E57A25C5}" type="slidenum">
              <a:rPr lang="en-US" smtClean="0"/>
              <a:t>10</a:t>
            </a:fld>
            <a:endParaRPr lang="en-US"/>
          </a:p>
        </p:txBody>
      </p:sp>
    </p:spTree>
    <p:extLst>
      <p:ext uri="{BB962C8B-B14F-4D97-AF65-F5344CB8AC3E}">
        <p14:creationId xmlns:p14="http://schemas.microsoft.com/office/powerpoint/2010/main" val="268623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32886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11</a:t>
            </a:fld>
            <a:endParaRPr lang="en-US"/>
          </a:p>
        </p:txBody>
      </p:sp>
    </p:spTree>
    <p:extLst>
      <p:ext uri="{BB962C8B-B14F-4D97-AF65-F5344CB8AC3E}">
        <p14:creationId xmlns:p14="http://schemas.microsoft.com/office/powerpoint/2010/main" val="69388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The Problem Statement</a:t>
            </a:r>
          </a:p>
        </p:txBody>
      </p:sp>
      <p:sp>
        <p:nvSpPr>
          <p:cNvPr id="67587" name="Rectangle 3"/>
          <p:cNvSpPr>
            <a:spLocks noGrp="1" noChangeAspect="1" noChangeArrowheads="1"/>
          </p:cNvSpPr>
          <p:nvPr>
            <p:ph idx="1"/>
          </p:nvPr>
        </p:nvSpPr>
        <p:spPr/>
        <p:txBody>
          <a:bodyPr/>
          <a:lstStyle/>
          <a:p>
            <a:r>
              <a:rPr lang="en-US" sz="2400" b="1" i="1" dirty="0" smtClean="0"/>
              <a:t>Examples of Well-Defined Problem Statements</a:t>
            </a:r>
            <a:endParaRPr lang="en-US" sz="2400" dirty="0" smtClean="0"/>
          </a:p>
          <a:p>
            <a:pPr lvl="1"/>
            <a:r>
              <a:rPr lang="en-US" sz="2000" b="1" dirty="0"/>
              <a:t>To what extent </a:t>
            </a:r>
            <a:r>
              <a:rPr lang="en-US" sz="2000" b="1" dirty="0" smtClean="0"/>
              <a:t>do knowledge-related </a:t>
            </a:r>
            <a:r>
              <a:rPr lang="en-US" sz="2000" b="1" dirty="0"/>
              <a:t>factors affect the use of MIS by middle </a:t>
            </a:r>
            <a:r>
              <a:rPr lang="en-US" sz="2000" b="1" dirty="0" smtClean="0"/>
              <a:t>managers?</a:t>
            </a:r>
            <a:endParaRPr lang="en-US" sz="2000" dirty="0"/>
          </a:p>
          <a:p>
            <a:pPr lvl="1"/>
            <a:r>
              <a:rPr lang="en-US" sz="2000" dirty="0" smtClean="0"/>
              <a:t>To what extent do the structure of the organization and type of information systems installed account for the variance in the perceived effectiveness of managerial decision making? </a:t>
            </a:r>
          </a:p>
          <a:p>
            <a:pPr lvl="1"/>
            <a:r>
              <a:rPr lang="en-US" sz="2000" b="1" dirty="0" smtClean="0"/>
              <a:t>To what extent has the new advertising campaign been successful in creating the high-quality, customer-centered corporate image that it was intended to produce? </a:t>
            </a:r>
          </a:p>
          <a:p>
            <a:pPr lvl="1"/>
            <a:r>
              <a:rPr lang="en-US" sz="2000" dirty="0" smtClean="0"/>
              <a:t>What are the effects of downsizing on the long-range growth patterns of companies? </a:t>
            </a:r>
          </a:p>
        </p:txBody>
      </p:sp>
      <p:sp>
        <p:nvSpPr>
          <p:cNvPr id="2" name="Slide Number Placeholder 1"/>
          <p:cNvSpPr>
            <a:spLocks noGrp="1"/>
          </p:cNvSpPr>
          <p:nvPr>
            <p:ph type="sldNum" sz="quarter" idx="12"/>
          </p:nvPr>
        </p:nvSpPr>
        <p:spPr/>
        <p:txBody>
          <a:bodyPr/>
          <a:lstStyle/>
          <a:p>
            <a:fld id="{B11E18CC-72AF-49C8-8497-2A62E57A25C5}" type="slidenum">
              <a:rPr lang="en-US" smtClean="0"/>
              <a:t>12</a:t>
            </a:fld>
            <a:endParaRPr lang="en-US"/>
          </a:p>
        </p:txBody>
      </p:sp>
    </p:spTree>
    <p:extLst>
      <p:ext uri="{BB962C8B-B14F-4D97-AF65-F5344CB8AC3E}">
        <p14:creationId xmlns:p14="http://schemas.microsoft.com/office/powerpoint/2010/main" val="365529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214313" y="46038"/>
            <a:ext cx="8929687" cy="1173162"/>
          </a:xfrm>
        </p:spPr>
        <p:txBody>
          <a:bodyPr>
            <a:normAutofit fontScale="90000"/>
          </a:bodyPr>
          <a:lstStyle/>
          <a:p>
            <a:r>
              <a:rPr lang="en-US" sz="4000" smtClean="0"/>
              <a:t>Stage 1: </a:t>
            </a:r>
            <a:br>
              <a:rPr lang="en-US" sz="4000" smtClean="0"/>
            </a:br>
            <a:r>
              <a:rPr lang="en-US" sz="4000" smtClean="0"/>
              <a:t>Clarifying the Research Question</a:t>
            </a:r>
          </a:p>
        </p:txBody>
      </p:sp>
      <p:sp>
        <p:nvSpPr>
          <p:cNvPr id="70660" name="Rectangle 3"/>
          <p:cNvSpPr>
            <a:spLocks noGrp="1" noChangeArrowheads="1"/>
          </p:cNvSpPr>
          <p:nvPr>
            <p:ph type="body" sz="half" idx="1"/>
          </p:nvPr>
        </p:nvSpPr>
        <p:spPr>
          <a:xfrm>
            <a:off x="266700" y="5410200"/>
            <a:ext cx="8572500" cy="1098550"/>
          </a:xfrm>
          <a:solidFill>
            <a:srgbClr val="FFDD99"/>
          </a:solidFill>
        </p:spPr>
        <p:txBody>
          <a:bodyPr/>
          <a:lstStyle/>
          <a:p>
            <a:pPr algn="ctr">
              <a:buFontTx/>
              <a:buNone/>
            </a:pPr>
            <a:r>
              <a:rPr lang="en-US" smtClean="0"/>
              <a:t>Management-research question hierarchy process begins by identifying the management dilemma</a:t>
            </a:r>
          </a:p>
        </p:txBody>
      </p:sp>
      <p:pic>
        <p:nvPicPr>
          <p:cNvPr id="70661" name="Picture 4" descr="Exhibit-4-1_hierarchy"/>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665913" y="2822575"/>
            <a:ext cx="41275" cy="19050"/>
          </a:xfrm>
          <a:noFill/>
        </p:spPr>
      </p:pic>
      <p:pic>
        <p:nvPicPr>
          <p:cNvPr id="70662" name="Picture 7" descr="coo01757_0401cr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528763"/>
            <a:ext cx="76327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r>
              <a:rPr lang="en-US" smtClean="0"/>
              <a:t>4-</a:t>
            </a:r>
            <a:fld id="{8C5E4163-874E-4159-A573-1E707D7DEAD7}" type="slidenum">
              <a:rPr lang="en-US" smtClean="0"/>
              <a:pPr>
                <a:defRPr/>
              </a:pPr>
              <a:t>13</a:t>
            </a:fld>
            <a:endParaRPr lang="en-US"/>
          </a:p>
        </p:txBody>
      </p:sp>
    </p:spTree>
    <p:extLst>
      <p:ext uri="{BB962C8B-B14F-4D97-AF65-F5344CB8AC3E}">
        <p14:creationId xmlns:p14="http://schemas.microsoft.com/office/powerpoint/2010/main" val="375614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28625" y="-142875"/>
            <a:ext cx="7620000" cy="642938"/>
          </a:xfrm>
        </p:spPr>
        <p:txBody>
          <a:bodyPr/>
          <a:lstStyle/>
          <a:p>
            <a:r>
              <a:rPr lang="en-US" sz="3400" smtClean="0"/>
              <a:t>Formulating the Research Question</a:t>
            </a:r>
          </a:p>
        </p:txBody>
      </p:sp>
      <p:pic>
        <p:nvPicPr>
          <p:cNvPr id="73732" name="Picture 5" descr="coo01757_0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4500"/>
            <a:ext cx="5976938"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11E18CC-72AF-49C8-8497-2A62E57A25C5}" type="slidenum">
              <a:rPr lang="en-US" smtClean="0"/>
              <a:t>14</a:t>
            </a:fld>
            <a:endParaRPr lang="en-US"/>
          </a:p>
        </p:txBody>
      </p:sp>
    </p:spTree>
    <p:extLst>
      <p:ext uri="{BB962C8B-B14F-4D97-AF65-F5344CB8AC3E}">
        <p14:creationId xmlns:p14="http://schemas.microsoft.com/office/powerpoint/2010/main" val="95126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BCC0F2-F15F-4933-9934-CC8168E0091D}" type="slidenum">
              <a:rPr lang="en-GB" sz="1400">
                <a:latin typeface="Times New Roman" pitchFamily="18" charset="0"/>
              </a:rPr>
              <a:pPr algn="r" eaLnBrk="1" hangingPunct="1"/>
              <a:t>15</a:t>
            </a:fld>
            <a:endParaRPr lang="en-GB" sz="1400">
              <a:latin typeface="Times New Roman" pitchFamily="18" charset="0"/>
            </a:endParaRPr>
          </a:p>
        </p:txBody>
      </p:sp>
      <p:sp>
        <p:nvSpPr>
          <p:cNvPr id="77828" name="Rectangle 2"/>
          <p:cNvSpPr>
            <a:spLocks noGrp="1" noChangeArrowheads="1"/>
          </p:cNvSpPr>
          <p:nvPr>
            <p:ph type="ctrTitle" idx="4294967295"/>
          </p:nvPr>
        </p:nvSpPr>
        <p:spPr>
          <a:xfrm>
            <a:off x="642938" y="2286000"/>
            <a:ext cx="7772400" cy="1143000"/>
          </a:xfrm>
        </p:spPr>
        <p:txBody>
          <a:bodyPr>
            <a:normAutofit/>
          </a:bodyPr>
          <a:lstStyle/>
          <a:p>
            <a:r>
              <a:rPr lang="en-US" sz="6000" b="1" dirty="0" smtClean="0">
                <a:solidFill>
                  <a:srgbClr val="FF0000"/>
                </a:solidFill>
              </a:rPr>
              <a:t>Chapter 4</a:t>
            </a:r>
          </a:p>
        </p:txBody>
      </p:sp>
      <p:sp>
        <p:nvSpPr>
          <p:cNvPr id="77829" name="Rectangle 3"/>
          <p:cNvSpPr>
            <a:spLocks noGrp="1" noChangeAspect="1" noChangeArrowheads="1"/>
          </p:cNvSpPr>
          <p:nvPr>
            <p:ph type="subTitle" idx="4294967295"/>
          </p:nvPr>
        </p:nvSpPr>
        <p:spPr>
          <a:xfrm>
            <a:off x="1171575" y="3886200"/>
            <a:ext cx="6400800" cy="1752600"/>
          </a:xfrm>
        </p:spPr>
        <p:txBody>
          <a:bodyPr/>
          <a:lstStyle/>
          <a:p>
            <a:pPr marL="0" indent="0" algn="ctr">
              <a:buFont typeface="Wingdings" pitchFamily="2" charset="2"/>
              <a:buNone/>
            </a:pPr>
            <a:r>
              <a:rPr lang="en-US" smtClean="0"/>
              <a:t>The Research Process </a:t>
            </a:r>
            <a:r>
              <a:rPr lang="en-US" b="1" smtClean="0"/>
              <a:t>- </a:t>
            </a:r>
            <a:r>
              <a:rPr lang="en-US" i="1" smtClean="0"/>
              <a:t>Theoretical Framework &amp; Hypothesis Development</a:t>
            </a:r>
            <a:r>
              <a:rPr lang="en-US" smtClean="0"/>
              <a:t> </a:t>
            </a:r>
          </a:p>
        </p:txBody>
      </p:sp>
      <p:sp>
        <p:nvSpPr>
          <p:cNvPr id="2" name="Slide Number Placeholder 1"/>
          <p:cNvSpPr>
            <a:spLocks noGrp="1"/>
          </p:cNvSpPr>
          <p:nvPr>
            <p:ph type="sldNum" sz="quarter" idx="12"/>
          </p:nvPr>
        </p:nvSpPr>
        <p:spPr/>
        <p:txBody>
          <a:bodyPr/>
          <a:lstStyle/>
          <a:p>
            <a:fld id="{B11E18CC-72AF-49C8-8497-2A62E57A25C5}" type="slidenum">
              <a:rPr lang="en-US" smtClean="0"/>
              <a:t>15</a:t>
            </a:fld>
            <a:endParaRPr lang="en-US"/>
          </a:p>
        </p:txBody>
      </p:sp>
    </p:spTree>
    <p:extLst>
      <p:ext uri="{BB962C8B-B14F-4D97-AF65-F5344CB8AC3E}">
        <p14:creationId xmlns:p14="http://schemas.microsoft.com/office/powerpoint/2010/main" val="123194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537"/>
            <a:ext cx="8229599" cy="65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16</a:t>
            </a:fld>
            <a:endParaRPr lang="en-US"/>
          </a:p>
        </p:txBody>
      </p:sp>
    </p:spTree>
    <p:extLst>
      <p:ext uri="{BB962C8B-B14F-4D97-AF65-F5344CB8AC3E}">
        <p14:creationId xmlns:p14="http://schemas.microsoft.com/office/powerpoint/2010/main" val="26224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smtClean="0"/>
              <a:t>Theoretical Framework</a:t>
            </a:r>
          </a:p>
        </p:txBody>
      </p:sp>
      <p:sp>
        <p:nvSpPr>
          <p:cNvPr id="78851" name="Rectangle 3"/>
          <p:cNvSpPr>
            <a:spLocks noGrp="1" noChangeAspect="1" noChangeArrowheads="1"/>
          </p:cNvSpPr>
          <p:nvPr>
            <p:ph idx="1"/>
          </p:nvPr>
        </p:nvSpPr>
        <p:spPr/>
        <p:txBody>
          <a:bodyPr>
            <a:normAutofit lnSpcReduction="10000"/>
          </a:bodyPr>
          <a:lstStyle/>
          <a:p>
            <a:r>
              <a:rPr lang="en-US" b="1" dirty="0" smtClean="0"/>
              <a:t>A theoretical framework </a:t>
            </a:r>
            <a:r>
              <a:rPr lang="en-US" dirty="0" smtClean="0"/>
              <a:t>represents your beliefs on </a:t>
            </a:r>
            <a:r>
              <a:rPr lang="en-US" b="1" i="1" dirty="0" smtClean="0">
                <a:solidFill>
                  <a:srgbClr val="FF0000"/>
                </a:solidFill>
              </a:rPr>
              <a:t>how</a:t>
            </a:r>
            <a:r>
              <a:rPr lang="en-US" dirty="0" smtClean="0"/>
              <a:t> certain phenomena (or variables or concepts) are related to each other (a model) and an explanation on </a:t>
            </a:r>
            <a:r>
              <a:rPr lang="en-US" b="1" i="1" dirty="0" smtClean="0">
                <a:solidFill>
                  <a:srgbClr val="FF0000"/>
                </a:solidFill>
              </a:rPr>
              <a:t>why</a:t>
            </a:r>
            <a:r>
              <a:rPr lang="en-US" dirty="0" smtClean="0"/>
              <a:t> you believe that these variables are associated to each other (a theory). </a:t>
            </a:r>
          </a:p>
          <a:p>
            <a:r>
              <a:rPr lang="en-US" dirty="0"/>
              <a:t>A theoretical framework is the foundation of </a:t>
            </a:r>
            <a:r>
              <a:rPr lang="en-US" dirty="0" err="1"/>
              <a:t>hypothetico</a:t>
            </a:r>
            <a:r>
              <a:rPr lang="en-US" dirty="0"/>
              <a:t>‐</a:t>
            </a:r>
            <a:r>
              <a:rPr lang="en-US" i="1" dirty="0"/>
              <a:t>deductive </a:t>
            </a:r>
            <a:r>
              <a:rPr lang="en-US" dirty="0"/>
              <a:t>research as it is the basis of the hypotheses that you will develop</a:t>
            </a:r>
            <a:r>
              <a:rPr lang="en-US" dirty="0" smtClean="0"/>
              <a:t>.</a:t>
            </a:r>
          </a:p>
        </p:txBody>
      </p:sp>
      <p:sp>
        <p:nvSpPr>
          <p:cNvPr id="2" name="Slide Number Placeholder 1"/>
          <p:cNvSpPr>
            <a:spLocks noGrp="1"/>
          </p:cNvSpPr>
          <p:nvPr>
            <p:ph type="sldNum" sz="quarter" idx="12"/>
          </p:nvPr>
        </p:nvSpPr>
        <p:spPr/>
        <p:txBody>
          <a:bodyPr/>
          <a:lstStyle/>
          <a:p>
            <a:fld id="{B11E18CC-72AF-49C8-8497-2A62E57A25C5}" type="slidenum">
              <a:rPr lang="en-US" smtClean="0"/>
              <a:t>17</a:t>
            </a:fld>
            <a:endParaRPr lang="en-US"/>
          </a:p>
        </p:txBody>
      </p:sp>
    </p:spTree>
    <p:extLst>
      <p:ext uri="{BB962C8B-B14F-4D97-AF65-F5344CB8AC3E}">
        <p14:creationId xmlns:p14="http://schemas.microsoft.com/office/powerpoint/2010/main" val="189982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990600"/>
          </a:xfrm>
        </p:spPr>
        <p:txBody>
          <a:bodyPr/>
          <a:lstStyle/>
          <a:p>
            <a:r>
              <a:rPr lang="en-US" sz="4000" smtClean="0"/>
              <a:t>Theoretical Framework</a:t>
            </a:r>
          </a:p>
        </p:txBody>
      </p:sp>
      <p:sp>
        <p:nvSpPr>
          <p:cNvPr id="79875" name="Rectangle 3"/>
          <p:cNvSpPr>
            <a:spLocks noGrp="1" noChangeAspect="1" noChangeArrowheads="1"/>
          </p:cNvSpPr>
          <p:nvPr>
            <p:ph idx="1"/>
          </p:nvPr>
        </p:nvSpPr>
        <p:spPr>
          <a:xfrm>
            <a:off x="685800" y="1447800"/>
            <a:ext cx="7772400" cy="5257800"/>
          </a:xfrm>
        </p:spPr>
        <p:txBody>
          <a:bodyPr/>
          <a:lstStyle/>
          <a:p>
            <a:pPr marL="0" indent="0">
              <a:buNone/>
            </a:pPr>
            <a:r>
              <a:rPr lang="en-US" dirty="0"/>
              <a:t>The process of building a theoretical framework </a:t>
            </a:r>
            <a:r>
              <a:rPr lang="en-US" dirty="0" smtClean="0"/>
              <a:t>includes:</a:t>
            </a:r>
            <a:endParaRPr lang="en-US" dirty="0"/>
          </a:p>
          <a:p>
            <a:r>
              <a:rPr lang="en-US" b="1" i="1" dirty="0" smtClean="0"/>
              <a:t> Identify</a:t>
            </a:r>
            <a:r>
              <a:rPr lang="en-US" i="1" dirty="0" smtClean="0"/>
              <a:t> and </a:t>
            </a:r>
            <a:r>
              <a:rPr lang="en-US" b="1" i="1" dirty="0" smtClean="0"/>
              <a:t>label</a:t>
            </a:r>
            <a:r>
              <a:rPr lang="en-US" dirty="0" smtClean="0"/>
              <a:t> the variables correctly</a:t>
            </a:r>
          </a:p>
          <a:p>
            <a:r>
              <a:rPr lang="en-US" dirty="0" smtClean="0"/>
              <a:t>State the </a:t>
            </a:r>
            <a:r>
              <a:rPr lang="en-US" b="1" i="1" dirty="0" smtClean="0"/>
              <a:t>relationships</a:t>
            </a:r>
            <a:r>
              <a:rPr lang="en-US" dirty="0" smtClean="0"/>
              <a:t> among the variables:  formulate </a:t>
            </a:r>
            <a:r>
              <a:rPr lang="en-US" i="1" dirty="0" smtClean="0"/>
              <a:t>hypotheses</a:t>
            </a:r>
          </a:p>
          <a:p>
            <a:r>
              <a:rPr lang="en-US" dirty="0" smtClean="0"/>
              <a:t>Explain </a:t>
            </a:r>
            <a:r>
              <a:rPr lang="en-US" i="1" dirty="0" smtClean="0"/>
              <a:t>how or why</a:t>
            </a:r>
            <a:r>
              <a:rPr lang="en-US" dirty="0" smtClean="0"/>
              <a:t> you expect these relationships</a:t>
            </a:r>
            <a:endParaRPr lang="en-US" i="1"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18</a:t>
            </a:fld>
            <a:endParaRPr lang="en-US"/>
          </a:p>
        </p:txBody>
      </p:sp>
    </p:spTree>
    <p:extLst>
      <p:ext uri="{BB962C8B-B14F-4D97-AF65-F5344CB8AC3E}">
        <p14:creationId xmlns:p14="http://schemas.microsoft.com/office/powerpoint/2010/main" val="21234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52400"/>
            <a:ext cx="8382000" cy="990600"/>
          </a:xfrm>
        </p:spPr>
        <p:txBody>
          <a:bodyPr>
            <a:normAutofit fontScale="90000"/>
          </a:bodyPr>
          <a:lstStyle/>
          <a:p>
            <a:r>
              <a:rPr lang="en-US" sz="4800" dirty="0" smtClean="0"/>
              <a:t>Example of Theoretical Framework</a:t>
            </a:r>
          </a:p>
        </p:txBody>
      </p:sp>
      <p:sp>
        <p:nvSpPr>
          <p:cNvPr id="829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pPr>
            <a:fld id="{E75DF6FB-2BD8-49C9-A318-0E43B0C700BB}" type="slidenum">
              <a:rPr lang="en-GB" smtClean="0">
                <a:latin typeface="Times New Roman" pitchFamily="18" charset="0"/>
              </a:rPr>
              <a:pPr eaLnBrk="1" fontAlgn="base" hangingPunct="1">
                <a:spcAft>
                  <a:spcPct val="0"/>
                </a:spcAft>
              </a:pPr>
              <a:t>19</a:t>
            </a:fld>
            <a:endParaRPr lang="en-GB" smtClean="0">
              <a:latin typeface="Times New Roman" pitchFamily="18" charset="0"/>
            </a:endParaRPr>
          </a:p>
        </p:txBody>
      </p:sp>
      <p:sp>
        <p:nvSpPr>
          <p:cNvPr id="2" name="TextBox 1"/>
          <p:cNvSpPr txBox="1"/>
          <p:nvPr/>
        </p:nvSpPr>
        <p:spPr>
          <a:xfrm>
            <a:off x="1447800" y="5181600"/>
            <a:ext cx="5791200" cy="461665"/>
          </a:xfrm>
          <a:prstGeom prst="rect">
            <a:avLst/>
          </a:prstGeom>
          <a:noFill/>
        </p:spPr>
        <p:txBody>
          <a:bodyPr wrap="square" rtlCol="0">
            <a:spAutoFit/>
          </a:bodyPr>
          <a:lstStyle/>
          <a:p>
            <a:pPr algn="ctr"/>
            <a:r>
              <a:rPr lang="en-US" sz="2400" b="1" dirty="0" smtClean="0"/>
              <a:t>Theory of Reasoned Action - TRA</a:t>
            </a:r>
            <a:endParaRPr lang="en-US" sz="2400" b="1" dirty="0"/>
          </a:p>
        </p:txBody>
      </p:sp>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57" y="1219200"/>
            <a:ext cx="75914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56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356992" cy="3675856"/>
          </a:xfrm>
        </p:spPr>
        <p:txBody>
          <a:bodyPr>
            <a:normAutofit/>
          </a:bodyPr>
          <a:lstStyle/>
          <a:p>
            <a:r>
              <a:rPr lang="en-US" b="1" dirty="0">
                <a:solidFill>
                  <a:schemeClr val="tx2"/>
                </a:solidFill>
              </a:rPr>
              <a:t>Business Research Methodology</a:t>
            </a:r>
            <a:r>
              <a:rPr lang="en-US" dirty="0">
                <a:solidFill>
                  <a:schemeClr val="accent5">
                    <a:lumMod val="75000"/>
                  </a:schemeClr>
                </a:solidFill>
                <a:latin typeface="Century Gothic" panose="020B0502020202020204" pitchFamily="34" charset="0"/>
              </a:rPr>
              <a:t/>
            </a:r>
            <a:br>
              <a:rPr lang="en-US" dirty="0">
                <a:solidFill>
                  <a:schemeClr val="accent5">
                    <a:lumMod val="75000"/>
                  </a:schemeClr>
                </a:solidFill>
                <a:latin typeface="Century Gothic" panose="020B0502020202020204" pitchFamily="34" charset="0"/>
              </a:rPr>
            </a:br>
            <a:r>
              <a:rPr lang="en-US" b="1" dirty="0">
                <a:solidFill>
                  <a:schemeClr val="tx2"/>
                </a:solidFill>
              </a:rPr>
              <a:t>By:</a:t>
            </a:r>
            <a:r>
              <a:rPr lang="en-US" dirty="0" smtClean="0"/>
              <a:t/>
            </a:r>
            <a:br>
              <a:rPr lang="en-US" dirty="0" smtClean="0"/>
            </a:br>
            <a:r>
              <a:rPr lang="en-US" b="1" dirty="0">
                <a:solidFill>
                  <a:schemeClr val="tx2"/>
                </a:solidFill>
              </a:rPr>
              <a:t>Dr. Ashraf Shaarawy</a:t>
            </a:r>
          </a:p>
        </p:txBody>
      </p:sp>
      <p:sp>
        <p:nvSpPr>
          <p:cNvPr id="3" name="Slide Number Placeholder 2"/>
          <p:cNvSpPr>
            <a:spLocks noGrp="1"/>
          </p:cNvSpPr>
          <p:nvPr>
            <p:ph type="sldNum" sz="quarter" idx="12"/>
          </p:nvPr>
        </p:nvSpPr>
        <p:spPr/>
        <p:txBody>
          <a:bodyPr/>
          <a:lstStyle/>
          <a:p>
            <a:fld id="{B11E18CC-72AF-49C8-8497-2A62E57A25C5}" type="slidenum">
              <a:rPr lang="en-US" smtClean="0"/>
              <a:t>2</a:t>
            </a:fld>
            <a:endParaRPr lang="en-US"/>
          </a:p>
        </p:txBody>
      </p:sp>
    </p:spTree>
    <p:extLst>
      <p:ext uri="{BB962C8B-B14F-4D97-AF65-F5344CB8AC3E}">
        <p14:creationId xmlns:p14="http://schemas.microsoft.com/office/powerpoint/2010/main" val="36890251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Theoretical Framework</a:t>
            </a:r>
          </a:p>
        </p:txBody>
      </p:sp>
      <p:pic>
        <p:nvPicPr>
          <p:cNvPr id="1030" name="Picture 6" descr="Image result for theory of planned 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1676400"/>
            <a:ext cx="8414394"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11E18CC-72AF-49C8-8497-2A62E57A25C5}" type="slidenum">
              <a:rPr lang="en-US" smtClean="0"/>
              <a:t>20</a:t>
            </a:fld>
            <a:endParaRPr lang="en-US"/>
          </a:p>
        </p:txBody>
      </p:sp>
    </p:spTree>
    <p:extLst>
      <p:ext uri="{BB962C8B-B14F-4D97-AF65-F5344CB8AC3E}">
        <p14:creationId xmlns:p14="http://schemas.microsoft.com/office/powerpoint/2010/main" val="16677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TPB in Marketing</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239000" cy="44291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11E18CC-72AF-49C8-8497-2A62E57A25C5}" type="slidenum">
              <a:rPr lang="en-US" smtClean="0"/>
              <a:t>21</a:t>
            </a:fld>
            <a:endParaRPr lang="en-US"/>
          </a:p>
        </p:txBody>
      </p:sp>
    </p:spTree>
    <p:extLst>
      <p:ext uri="{BB962C8B-B14F-4D97-AF65-F5344CB8AC3E}">
        <p14:creationId xmlns:p14="http://schemas.microsoft.com/office/powerpoint/2010/main" val="359794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7772400" cy="990600"/>
          </a:xfrm>
        </p:spPr>
        <p:txBody>
          <a:bodyPr/>
          <a:lstStyle/>
          <a:p>
            <a:r>
              <a:rPr lang="en-US" sz="4800" smtClean="0"/>
              <a:t>Variable </a:t>
            </a:r>
          </a:p>
        </p:txBody>
      </p:sp>
      <p:sp>
        <p:nvSpPr>
          <p:cNvPr id="80899" name="Rectangle 3"/>
          <p:cNvSpPr>
            <a:spLocks noGrp="1" noChangeAspect="1" noChangeArrowheads="1"/>
          </p:cNvSpPr>
          <p:nvPr>
            <p:ph idx="1"/>
          </p:nvPr>
        </p:nvSpPr>
        <p:spPr>
          <a:xfrm>
            <a:off x="685800" y="1447800"/>
            <a:ext cx="7772400" cy="5257800"/>
          </a:xfrm>
        </p:spPr>
        <p:txBody>
          <a:bodyPr/>
          <a:lstStyle/>
          <a:p>
            <a:pPr marL="609600" indent="-609600"/>
            <a:r>
              <a:rPr lang="en-US" dirty="0" smtClean="0"/>
              <a:t>Any concept or construct that varies or changes in value</a:t>
            </a:r>
            <a:br>
              <a:rPr lang="en-US" dirty="0" smtClean="0"/>
            </a:br>
            <a:endParaRPr lang="en-US" dirty="0" smtClean="0"/>
          </a:p>
          <a:p>
            <a:pPr marL="609600" indent="-609600"/>
            <a:r>
              <a:rPr lang="en-US" dirty="0" smtClean="0"/>
              <a:t>Main types of variables:</a:t>
            </a:r>
            <a:endParaRPr lang="en-US" u="sng" dirty="0" smtClean="0"/>
          </a:p>
          <a:p>
            <a:pPr marL="1289050" lvl="1" indent="-533400"/>
            <a:r>
              <a:rPr lang="en-US" sz="2800" dirty="0" smtClean="0"/>
              <a:t>Dependent variable</a:t>
            </a:r>
          </a:p>
          <a:p>
            <a:pPr marL="1289050" lvl="1" indent="-533400"/>
            <a:r>
              <a:rPr lang="en-US" sz="2800" dirty="0" smtClean="0"/>
              <a:t>Independent variable</a:t>
            </a:r>
          </a:p>
          <a:p>
            <a:pPr marL="1289050" lvl="1" indent="-533400"/>
            <a:r>
              <a:rPr lang="en-US" sz="2800" dirty="0" smtClean="0"/>
              <a:t>Moderating variable </a:t>
            </a:r>
          </a:p>
          <a:p>
            <a:pPr marL="1289050" lvl="1" indent="-533400"/>
            <a:r>
              <a:rPr lang="en-US" sz="2800" dirty="0" smtClean="0"/>
              <a:t>Mediating variable</a:t>
            </a:r>
          </a:p>
          <a:p>
            <a:pPr marL="1289050" lvl="1" indent="-533400"/>
            <a:r>
              <a:rPr lang="en-US" dirty="0" smtClean="0"/>
              <a:t>Control Variables</a:t>
            </a:r>
            <a:endParaRPr lang="en-US" sz="2800" dirty="0" smtClean="0"/>
          </a:p>
          <a:p>
            <a:pPr marL="609600" indent="-609600"/>
            <a:endParaRPr lang="en-US" i="1"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22</a:t>
            </a:fld>
            <a:endParaRPr lang="en-US"/>
          </a:p>
        </p:txBody>
      </p:sp>
    </p:spTree>
    <p:extLst>
      <p:ext uri="{BB962C8B-B14F-4D97-AF65-F5344CB8AC3E}">
        <p14:creationId xmlns:p14="http://schemas.microsoft.com/office/powerpoint/2010/main" val="67708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8382000" cy="990600"/>
          </a:xfrm>
        </p:spPr>
        <p:txBody>
          <a:bodyPr/>
          <a:lstStyle/>
          <a:p>
            <a:r>
              <a:rPr lang="en-US" sz="4800" smtClean="0"/>
              <a:t>(In)dependent Variables</a:t>
            </a:r>
          </a:p>
        </p:txBody>
      </p:sp>
      <p:sp>
        <p:nvSpPr>
          <p:cNvPr id="81923" name="Rectangle 3"/>
          <p:cNvSpPr>
            <a:spLocks noGrp="1" noChangeAspect="1" noChangeArrowheads="1"/>
          </p:cNvSpPr>
          <p:nvPr>
            <p:ph idx="1"/>
          </p:nvPr>
        </p:nvSpPr>
        <p:spPr>
          <a:xfrm>
            <a:off x="457200" y="1295400"/>
            <a:ext cx="8229600" cy="5105400"/>
          </a:xfrm>
        </p:spPr>
        <p:txBody>
          <a:bodyPr/>
          <a:lstStyle/>
          <a:p>
            <a:pPr>
              <a:lnSpc>
                <a:spcPct val="90000"/>
              </a:lnSpc>
            </a:pPr>
            <a:r>
              <a:rPr lang="en-US" dirty="0" smtClean="0"/>
              <a:t>Dependent variable (DV)</a:t>
            </a:r>
          </a:p>
          <a:p>
            <a:pPr lvl="1">
              <a:lnSpc>
                <a:spcPct val="90000"/>
              </a:lnSpc>
            </a:pPr>
            <a:r>
              <a:rPr lang="en-US" dirty="0" smtClean="0"/>
              <a:t>Is of primary interest to the researcher. The goal of the research project is to understand, predict or explain the variability of this variable.</a:t>
            </a:r>
            <a:r>
              <a:rPr lang="en-US" sz="2800" dirty="0" smtClean="0"/>
              <a:t> </a:t>
            </a:r>
          </a:p>
          <a:p>
            <a:pPr lvl="4">
              <a:lnSpc>
                <a:spcPct val="90000"/>
              </a:lnSpc>
            </a:pPr>
            <a:endParaRPr lang="en-US" sz="2800" dirty="0" smtClean="0"/>
          </a:p>
          <a:p>
            <a:pPr>
              <a:lnSpc>
                <a:spcPct val="90000"/>
              </a:lnSpc>
            </a:pPr>
            <a:r>
              <a:rPr lang="en-US" dirty="0" smtClean="0"/>
              <a:t>Independent variable (IV)</a:t>
            </a:r>
          </a:p>
          <a:p>
            <a:pPr lvl="1">
              <a:lnSpc>
                <a:spcPct val="90000"/>
              </a:lnSpc>
            </a:pPr>
            <a:r>
              <a:rPr lang="en-US" dirty="0" smtClean="0"/>
              <a:t>Influences the DV in either positive or negative way. The variance in the DV is accounted for by the IV.</a:t>
            </a:r>
          </a:p>
          <a:p>
            <a:pPr lvl="4">
              <a:lnSpc>
                <a:spcPct val="90000"/>
              </a:lnSpc>
            </a:pPr>
            <a:endParaRPr lang="en-US" sz="2400" dirty="0" smtClean="0"/>
          </a:p>
        </p:txBody>
      </p:sp>
      <p:sp>
        <p:nvSpPr>
          <p:cNvPr id="81925" name="TextBox 3"/>
          <p:cNvSpPr txBox="1">
            <a:spLocks noChangeArrowheads="1"/>
          </p:cNvSpPr>
          <p:nvPr/>
        </p:nvSpPr>
        <p:spPr bwMode="auto">
          <a:xfrm>
            <a:off x="142874" y="6143625"/>
            <a:ext cx="686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dirty="0">
                <a:solidFill>
                  <a:schemeClr val="accent2"/>
                </a:solidFill>
                <a:latin typeface="Times New Roman" pitchFamily="18" charset="0"/>
              </a:rPr>
              <a:t>© 2009 John Wiley &amp; Sons </a:t>
            </a:r>
            <a:r>
              <a:rPr lang="en-GB" sz="1600" dirty="0" smtClean="0">
                <a:solidFill>
                  <a:schemeClr val="accent2"/>
                </a:solidFill>
                <a:latin typeface="Times New Roman" pitchFamily="18" charset="0"/>
              </a:rPr>
              <a:t>Ltd.www.wileyeurope.com/college/</a:t>
            </a:r>
            <a:r>
              <a:rPr lang="en-GB" sz="1600" dirty="0" err="1" smtClean="0">
                <a:solidFill>
                  <a:schemeClr val="accent2"/>
                </a:solidFill>
                <a:latin typeface="Times New Roman" pitchFamily="18" charset="0"/>
              </a:rPr>
              <a:t>sekaran</a:t>
            </a:r>
            <a:endParaRPr lang="en-GB" sz="1600" dirty="0">
              <a:solidFill>
                <a:schemeClr val="accent2"/>
              </a:solidFill>
              <a:latin typeface="Times New Roman" pitchFamily="18" charset="0"/>
            </a:endParaRPr>
          </a:p>
        </p:txBody>
      </p:sp>
      <p:sp>
        <p:nvSpPr>
          <p:cNvPr id="2" name="Slide Number Placeholder 1"/>
          <p:cNvSpPr>
            <a:spLocks noGrp="1"/>
          </p:cNvSpPr>
          <p:nvPr>
            <p:ph type="sldNum" sz="quarter" idx="12"/>
          </p:nvPr>
        </p:nvSpPr>
        <p:spPr/>
        <p:txBody>
          <a:bodyPr/>
          <a:lstStyle/>
          <a:p>
            <a:fld id="{B11E18CC-72AF-49C8-8497-2A62E57A25C5}" type="slidenum">
              <a:rPr lang="en-US" smtClean="0"/>
              <a:t>23</a:t>
            </a:fld>
            <a:endParaRPr lang="en-US"/>
          </a:p>
        </p:txBody>
      </p:sp>
    </p:spTree>
    <p:extLst>
      <p:ext uri="{BB962C8B-B14F-4D97-AF65-F5344CB8AC3E}">
        <p14:creationId xmlns:p14="http://schemas.microsoft.com/office/powerpoint/2010/main" val="316474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800" smtClean="0">
                <a:solidFill>
                  <a:srgbClr val="3333CC"/>
                </a:solidFill>
              </a:rPr>
              <a:t>Moderators</a:t>
            </a:r>
          </a:p>
        </p:txBody>
      </p:sp>
      <p:sp>
        <p:nvSpPr>
          <p:cNvPr id="83971" name="Rectangle 3"/>
          <p:cNvSpPr>
            <a:spLocks noGrp="1" noChangeAspect="1" noChangeArrowheads="1"/>
          </p:cNvSpPr>
          <p:nvPr>
            <p:ph sz="half" idx="1"/>
          </p:nvPr>
        </p:nvSpPr>
        <p:spPr>
          <a:xfrm>
            <a:off x="428624" y="1357312"/>
            <a:ext cx="7953375" cy="4738687"/>
          </a:xfrm>
        </p:spPr>
        <p:txBody>
          <a:bodyPr>
            <a:normAutofit/>
          </a:bodyPr>
          <a:lstStyle/>
          <a:p>
            <a:pPr>
              <a:buClr>
                <a:srgbClr val="3333CC"/>
              </a:buClr>
            </a:pPr>
            <a:r>
              <a:rPr lang="en-US" dirty="0" smtClean="0"/>
              <a:t>Moderating variable: is a </a:t>
            </a:r>
            <a:r>
              <a:rPr lang="en-US" sz="2400" dirty="0"/>
              <a:t>variable that affects the direction and/or strength of relation between independent and dependent variable</a:t>
            </a:r>
            <a:r>
              <a:rPr lang="en-US" sz="2400" dirty="0" smtClean="0"/>
              <a:t>. ( Motivation, Engagement, etc…)</a:t>
            </a:r>
          </a:p>
          <a:p>
            <a:pPr>
              <a:buFont typeface="Arial" charset="0"/>
              <a:buNone/>
            </a:pPr>
            <a:endParaRPr lang="en-US" sz="2400" dirty="0" smtClean="0"/>
          </a:p>
          <a:p>
            <a:pPr>
              <a:buFont typeface="Arial" charset="0"/>
              <a:buNone/>
            </a:pPr>
            <a:endParaRPr lang="en-US" dirty="0" smtClean="0"/>
          </a:p>
          <a:p>
            <a:pPr>
              <a:buFont typeface="Arial" charset="0"/>
              <a:buNone/>
            </a:pPr>
            <a:endParaRPr lang="en-US" sz="2400" dirty="0" smtClean="0"/>
          </a:p>
          <a:p>
            <a:pPr lvl="4">
              <a:buFontTx/>
              <a:buNone/>
            </a:pPr>
            <a:endParaRPr lang="en-US" sz="1400" dirty="0" smtClean="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15491"/>
            <a:ext cx="57340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24</a:t>
            </a:fld>
            <a:endParaRPr lang="en-US"/>
          </a:p>
        </p:txBody>
      </p:sp>
    </p:spTree>
    <p:extLst>
      <p:ext uri="{BB962C8B-B14F-4D97-AF65-F5344CB8AC3E}">
        <p14:creationId xmlns:p14="http://schemas.microsoft.com/office/powerpoint/2010/main" val="168902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4375" y="285750"/>
            <a:ext cx="7772400" cy="762000"/>
          </a:xfrm>
        </p:spPr>
        <p:txBody>
          <a:bodyPr>
            <a:normAutofit fontScale="90000"/>
          </a:bodyPr>
          <a:lstStyle/>
          <a:p>
            <a:pPr>
              <a:defRPr/>
            </a:pPr>
            <a:r>
              <a:rPr lang="en-US" sz="4800" smtClean="0"/>
              <a:t>Mediating Variable</a:t>
            </a:r>
          </a:p>
        </p:txBody>
      </p:sp>
      <p:sp>
        <p:nvSpPr>
          <p:cNvPr id="84995" name="Rectangle 3"/>
          <p:cNvSpPr>
            <a:spLocks noGrp="1" noChangeAspect="1" noChangeArrowheads="1"/>
          </p:cNvSpPr>
          <p:nvPr>
            <p:ph idx="1"/>
          </p:nvPr>
        </p:nvSpPr>
        <p:spPr>
          <a:xfrm>
            <a:off x="381000" y="1071563"/>
            <a:ext cx="8382000" cy="5253037"/>
          </a:xfrm>
        </p:spPr>
        <p:txBody>
          <a:bodyPr/>
          <a:lstStyle/>
          <a:p>
            <a:pPr marL="990600" lvl="1" indent="-533400">
              <a:lnSpc>
                <a:spcPct val="90000"/>
              </a:lnSpc>
            </a:pPr>
            <a:r>
              <a:rPr lang="en-US" dirty="0" smtClean="0"/>
              <a:t>It surfaces between the time the independent variables start operating to influence the dependent variable and the time their impact is felt on it. </a:t>
            </a:r>
          </a:p>
          <a:p>
            <a:pPr marL="609600" indent="-609600">
              <a:lnSpc>
                <a:spcPct val="90000"/>
              </a:lnSpc>
            </a:pPr>
            <a:endParaRPr lang="en-US" dirty="0" smtClean="0"/>
          </a:p>
          <a:p>
            <a:pPr marL="990600" lvl="1" indent="-533400">
              <a:lnSpc>
                <a:spcPct val="90000"/>
              </a:lnSpc>
              <a:buFontTx/>
              <a:buNone/>
            </a:pPr>
            <a:endParaRPr lang="en-US" sz="2000" dirty="0" smtClean="0">
              <a:solidFill>
                <a:srgbClr val="FF0000"/>
              </a:solidFill>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3048000"/>
            <a:ext cx="7907421"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25</a:t>
            </a:fld>
            <a:endParaRPr lang="en-US"/>
          </a:p>
        </p:txBody>
      </p:sp>
    </p:spTree>
    <p:extLst>
      <p:ext uri="{BB962C8B-B14F-4D97-AF65-F5344CB8AC3E}">
        <p14:creationId xmlns:p14="http://schemas.microsoft.com/office/powerpoint/2010/main" val="150377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52400"/>
            <a:ext cx="8382000" cy="990600"/>
          </a:xfrm>
        </p:spPr>
        <p:txBody>
          <a:bodyPr/>
          <a:lstStyle/>
          <a:p>
            <a:r>
              <a:rPr lang="en-US" sz="4800" dirty="0" smtClean="0"/>
              <a:t>Theoretical Framework Example </a:t>
            </a:r>
          </a:p>
        </p:txBody>
      </p:sp>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409700"/>
            <a:ext cx="86963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26</a:t>
            </a:fld>
            <a:endParaRPr lang="en-US"/>
          </a:p>
        </p:txBody>
      </p:sp>
    </p:spTree>
    <p:extLst>
      <p:ext uri="{BB962C8B-B14F-4D97-AF65-F5344CB8AC3E}">
        <p14:creationId xmlns:p14="http://schemas.microsoft.com/office/powerpoint/2010/main" val="152917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762000"/>
          </a:xfrm>
        </p:spPr>
        <p:txBody>
          <a:bodyPr>
            <a:normAutofit fontScale="90000"/>
          </a:bodyPr>
          <a:lstStyle/>
          <a:p>
            <a:pPr>
              <a:defRPr/>
            </a:pPr>
            <a:r>
              <a:rPr lang="en-US" sz="4800" dirty="0" smtClean="0"/>
              <a:t>Hypothesis</a:t>
            </a:r>
          </a:p>
        </p:txBody>
      </p:sp>
      <p:sp>
        <p:nvSpPr>
          <p:cNvPr id="86019" name="Rectangle 3"/>
          <p:cNvSpPr>
            <a:spLocks noGrp="1" noChangeAspect="1" noChangeArrowheads="1"/>
          </p:cNvSpPr>
          <p:nvPr>
            <p:ph idx="1"/>
          </p:nvPr>
        </p:nvSpPr>
        <p:spPr>
          <a:xfrm>
            <a:off x="381000" y="1700213"/>
            <a:ext cx="8382000" cy="4624387"/>
          </a:xfrm>
        </p:spPr>
        <p:txBody>
          <a:bodyPr>
            <a:normAutofit fontScale="92500" lnSpcReduction="10000"/>
          </a:bodyPr>
          <a:lstStyle/>
          <a:p>
            <a:pPr marL="609600" indent="-609600">
              <a:lnSpc>
                <a:spcPct val="80000"/>
              </a:lnSpc>
            </a:pPr>
            <a:r>
              <a:rPr lang="en-US" dirty="0" smtClean="0"/>
              <a:t>A proposition that is empirically testable. It is an empirical statement concerned with the relationship among variables.</a:t>
            </a:r>
          </a:p>
          <a:p>
            <a:pPr marL="2209800" lvl="4" indent="-381000">
              <a:lnSpc>
                <a:spcPct val="80000"/>
              </a:lnSpc>
            </a:pPr>
            <a:endParaRPr lang="en-US" sz="2800" dirty="0" smtClean="0"/>
          </a:p>
          <a:p>
            <a:pPr marL="609600" indent="-609600">
              <a:lnSpc>
                <a:spcPct val="80000"/>
              </a:lnSpc>
            </a:pPr>
            <a:r>
              <a:rPr lang="en-US" dirty="0" smtClean="0"/>
              <a:t>Good hypothesis:</a:t>
            </a:r>
          </a:p>
          <a:p>
            <a:pPr marL="990600" lvl="1" indent="-533400">
              <a:lnSpc>
                <a:spcPct val="80000"/>
              </a:lnSpc>
            </a:pPr>
            <a:r>
              <a:rPr lang="en-US" dirty="0" smtClean="0"/>
              <a:t>Must be adequate for its purpose</a:t>
            </a:r>
          </a:p>
          <a:p>
            <a:pPr marL="990600" lvl="1" indent="-533400">
              <a:lnSpc>
                <a:spcPct val="80000"/>
              </a:lnSpc>
            </a:pPr>
            <a:r>
              <a:rPr lang="en-US" dirty="0" smtClean="0"/>
              <a:t>Must be testable</a:t>
            </a:r>
          </a:p>
          <a:p>
            <a:pPr marL="990600" lvl="1" indent="-533400">
              <a:lnSpc>
                <a:spcPct val="80000"/>
              </a:lnSpc>
            </a:pPr>
            <a:r>
              <a:rPr lang="en-US" dirty="0" smtClean="0"/>
              <a:t>Must be better than its rivals</a:t>
            </a:r>
          </a:p>
          <a:p>
            <a:pPr marL="2209800" lvl="4" indent="-381000">
              <a:lnSpc>
                <a:spcPct val="80000"/>
              </a:lnSpc>
            </a:pPr>
            <a:endParaRPr lang="en-US" sz="2400" dirty="0" smtClean="0"/>
          </a:p>
          <a:p>
            <a:pPr marL="609600" indent="-609600">
              <a:lnSpc>
                <a:spcPct val="80000"/>
              </a:lnSpc>
            </a:pPr>
            <a:r>
              <a:rPr lang="en-US" dirty="0" smtClean="0"/>
              <a:t>Can be:</a:t>
            </a:r>
          </a:p>
          <a:p>
            <a:pPr marL="990600" lvl="1" indent="-533400">
              <a:lnSpc>
                <a:spcPct val="80000"/>
              </a:lnSpc>
            </a:pPr>
            <a:r>
              <a:rPr lang="en-US" dirty="0" smtClean="0"/>
              <a:t>Directional</a:t>
            </a:r>
          </a:p>
          <a:p>
            <a:pPr marL="990600" lvl="1" indent="-533400">
              <a:lnSpc>
                <a:spcPct val="80000"/>
              </a:lnSpc>
            </a:pPr>
            <a:r>
              <a:rPr lang="en-US" dirty="0" smtClean="0"/>
              <a:t>Non-directional</a:t>
            </a:r>
          </a:p>
          <a:p>
            <a:pPr marL="990600" lvl="1" indent="-533400">
              <a:lnSpc>
                <a:spcPct val="80000"/>
              </a:lnSpc>
            </a:pPr>
            <a:endParaRPr lang="en-US" dirty="0" smtClean="0">
              <a:cs typeface="Times New Roman" pitchFamily="18" charset="0"/>
            </a:endParaRPr>
          </a:p>
        </p:txBody>
      </p:sp>
      <p:sp>
        <p:nvSpPr>
          <p:cNvPr id="2" name="Slide Number Placeholder 1"/>
          <p:cNvSpPr>
            <a:spLocks noGrp="1"/>
          </p:cNvSpPr>
          <p:nvPr>
            <p:ph type="sldNum" sz="quarter" idx="12"/>
          </p:nvPr>
        </p:nvSpPr>
        <p:spPr/>
        <p:txBody>
          <a:bodyPr/>
          <a:lstStyle/>
          <a:p>
            <a:fld id="{B11E18CC-72AF-49C8-8497-2A62E57A25C5}" type="slidenum">
              <a:rPr lang="en-US" smtClean="0"/>
              <a:t>27</a:t>
            </a:fld>
            <a:endParaRPr lang="en-US"/>
          </a:p>
        </p:txBody>
      </p:sp>
    </p:spTree>
    <p:extLst>
      <p:ext uri="{BB962C8B-B14F-4D97-AF65-F5344CB8AC3E}">
        <p14:creationId xmlns:p14="http://schemas.microsoft.com/office/powerpoint/2010/main" val="2667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Hypothesis</a:t>
            </a:r>
          </a:p>
        </p:txBody>
      </p:sp>
      <p:sp>
        <p:nvSpPr>
          <p:cNvPr id="3" name="Content Placeholder 2"/>
          <p:cNvSpPr>
            <a:spLocks noGrp="1"/>
          </p:cNvSpPr>
          <p:nvPr>
            <p:ph idx="1"/>
          </p:nvPr>
        </p:nvSpPr>
        <p:spPr>
          <a:xfrm>
            <a:off x="457200" y="1371600"/>
            <a:ext cx="8229600" cy="4876800"/>
          </a:xfrm>
        </p:spPr>
        <p:txBody>
          <a:bodyPr>
            <a:noAutofit/>
          </a:bodyPr>
          <a:lstStyle/>
          <a:p>
            <a:r>
              <a:rPr lang="en-US" sz="2800" b="1" dirty="0"/>
              <a:t>Directional Hypothesis:</a:t>
            </a:r>
          </a:p>
          <a:p>
            <a:pPr>
              <a:buFont typeface="Wingdings" pitchFamily="2" charset="2"/>
              <a:buChar char="Ø"/>
            </a:pPr>
            <a:r>
              <a:rPr lang="en-US" sz="2800" dirty="0"/>
              <a:t>The greater the stress experienced in the job, the lower the job satisfaction of employees.</a:t>
            </a:r>
          </a:p>
          <a:p>
            <a:pPr>
              <a:buFont typeface="Wingdings" pitchFamily="2" charset="2"/>
              <a:buChar char="Ø"/>
            </a:pPr>
            <a:r>
              <a:rPr lang="en-US" sz="2800" dirty="0"/>
              <a:t>Women are more motivated than men.</a:t>
            </a:r>
          </a:p>
          <a:p>
            <a:r>
              <a:rPr lang="en-US" sz="2800" b="1" dirty="0"/>
              <a:t>Non Directional Hypothesis:</a:t>
            </a:r>
          </a:p>
          <a:p>
            <a:pPr>
              <a:buFont typeface="Wingdings" pitchFamily="2" charset="2"/>
              <a:buChar char="Ø"/>
            </a:pPr>
            <a:r>
              <a:rPr lang="en-US" sz="2800" dirty="0"/>
              <a:t>There is a relation between arousal‐seeking tendency and consumer preferences for complex Mobile phones.</a:t>
            </a:r>
          </a:p>
          <a:p>
            <a:pPr>
              <a:buFont typeface="Wingdings" pitchFamily="2" charset="2"/>
              <a:buChar char="Ø"/>
            </a:pPr>
            <a:r>
              <a:rPr lang="en-US" sz="2800" dirty="0"/>
              <a:t>There is a difference between </a:t>
            </a:r>
            <a:r>
              <a:rPr lang="en-US" sz="2800" dirty="0" smtClean="0"/>
              <a:t>Women and Men regarding shopping behavior.</a:t>
            </a:r>
            <a:r>
              <a:rPr lang="en-US" sz="3000" dirty="0"/>
              <a:t/>
            </a:r>
            <a:br>
              <a:rPr lang="en-US" sz="3000" dirty="0"/>
            </a:br>
            <a:endParaRPr lang="en-US" sz="3000" dirty="0"/>
          </a:p>
        </p:txBody>
      </p:sp>
      <p:sp>
        <p:nvSpPr>
          <p:cNvPr id="4" name="Slide Number Placeholder 3"/>
          <p:cNvSpPr>
            <a:spLocks noGrp="1"/>
          </p:cNvSpPr>
          <p:nvPr>
            <p:ph type="sldNum" sz="quarter" idx="12"/>
          </p:nvPr>
        </p:nvSpPr>
        <p:spPr/>
        <p:txBody>
          <a:bodyPr/>
          <a:lstStyle/>
          <a:p>
            <a:fld id="{B11E18CC-72AF-49C8-8497-2A62E57A25C5}" type="slidenum">
              <a:rPr lang="en-US" smtClean="0"/>
              <a:t>28</a:t>
            </a:fld>
            <a:endParaRPr lang="en-US"/>
          </a:p>
        </p:txBody>
      </p:sp>
    </p:spTree>
    <p:extLst>
      <p:ext uri="{BB962C8B-B14F-4D97-AF65-F5344CB8AC3E}">
        <p14:creationId xmlns:p14="http://schemas.microsoft.com/office/powerpoint/2010/main" val="165239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8"/>
          <p:cNvSpPr>
            <a:spLocks noGrp="1" noChangeArrowheads="1"/>
          </p:cNvSpPr>
          <p:nvPr>
            <p:ph type="title"/>
          </p:nvPr>
        </p:nvSpPr>
        <p:spPr/>
        <p:txBody>
          <a:bodyPr/>
          <a:lstStyle/>
          <a:p>
            <a:r>
              <a:rPr lang="en-US" sz="3200" smtClean="0"/>
              <a:t>Independent and Dependent Variable Synonyms</a:t>
            </a:r>
          </a:p>
        </p:txBody>
      </p:sp>
      <p:sp>
        <p:nvSpPr>
          <p:cNvPr id="80905" name="Rectangle 9"/>
          <p:cNvSpPr>
            <a:spLocks noGrp="1" noChangeArrowheads="1"/>
          </p:cNvSpPr>
          <p:nvPr>
            <p:ph type="body" sz="half" idx="1"/>
          </p:nvPr>
        </p:nvSpPr>
        <p:spPr>
          <a:xfrm>
            <a:off x="533400" y="1600200"/>
            <a:ext cx="4000500" cy="3352800"/>
          </a:xfrm>
          <a:solidFill>
            <a:srgbClr val="FFDD99"/>
          </a:solidFill>
        </p:spPr>
        <p:txBody>
          <a:bodyPr/>
          <a:lstStyle/>
          <a:p>
            <a:pPr algn="ctr">
              <a:buFontTx/>
              <a:buNone/>
            </a:pPr>
            <a:r>
              <a:rPr lang="en-US" dirty="0" smtClean="0">
                <a:solidFill>
                  <a:srgbClr val="CC0000"/>
                </a:solidFill>
              </a:rPr>
              <a:t>Independent Variable</a:t>
            </a:r>
            <a:r>
              <a:rPr lang="en-US" dirty="0" smtClean="0"/>
              <a:t> </a:t>
            </a:r>
            <a:r>
              <a:rPr lang="en-US" dirty="0" smtClean="0">
                <a:solidFill>
                  <a:srgbClr val="CC0000"/>
                </a:solidFill>
              </a:rPr>
              <a:t>(IV)</a:t>
            </a:r>
          </a:p>
          <a:p>
            <a:r>
              <a:rPr lang="en-US" dirty="0" smtClean="0"/>
              <a:t>Predictor</a:t>
            </a:r>
          </a:p>
          <a:p>
            <a:r>
              <a:rPr lang="en-US" dirty="0" smtClean="0"/>
              <a:t>Presumed cause</a:t>
            </a:r>
          </a:p>
          <a:p>
            <a:r>
              <a:rPr lang="en-US" dirty="0" smtClean="0"/>
              <a:t>Antecedent</a:t>
            </a:r>
          </a:p>
          <a:p>
            <a:r>
              <a:rPr lang="en-US" dirty="0" smtClean="0"/>
              <a:t>Manipulated</a:t>
            </a:r>
          </a:p>
          <a:p>
            <a:r>
              <a:rPr lang="en-US" dirty="0" smtClean="0"/>
              <a:t>Stimulus</a:t>
            </a:r>
            <a:endParaRPr lang="en-US" dirty="0"/>
          </a:p>
        </p:txBody>
      </p:sp>
      <p:sp>
        <p:nvSpPr>
          <p:cNvPr id="80906" name="Rectangle 10"/>
          <p:cNvSpPr>
            <a:spLocks noGrp="1" noChangeArrowheads="1"/>
          </p:cNvSpPr>
          <p:nvPr>
            <p:ph type="body" sz="half" idx="2"/>
          </p:nvPr>
        </p:nvSpPr>
        <p:spPr>
          <a:xfrm>
            <a:off x="4686300" y="1600200"/>
            <a:ext cx="4000500" cy="3352800"/>
          </a:xfrm>
          <a:solidFill>
            <a:srgbClr val="FFDD99"/>
          </a:solidFill>
        </p:spPr>
        <p:txBody>
          <a:bodyPr/>
          <a:lstStyle/>
          <a:p>
            <a:pPr algn="ctr">
              <a:buFontTx/>
              <a:buNone/>
            </a:pPr>
            <a:r>
              <a:rPr lang="en-US" dirty="0" smtClean="0">
                <a:solidFill>
                  <a:srgbClr val="CC0000"/>
                </a:solidFill>
              </a:rPr>
              <a:t>Dependent Variable (DV)</a:t>
            </a:r>
          </a:p>
          <a:p>
            <a:r>
              <a:rPr lang="en-US" dirty="0"/>
              <a:t>Outcome</a:t>
            </a:r>
            <a:endParaRPr lang="en-US" dirty="0" smtClean="0"/>
          </a:p>
          <a:p>
            <a:r>
              <a:rPr lang="en-US" dirty="0" smtClean="0"/>
              <a:t>Presumed effect</a:t>
            </a:r>
          </a:p>
          <a:p>
            <a:r>
              <a:rPr lang="en-US" dirty="0" smtClean="0"/>
              <a:t>Consequence</a:t>
            </a:r>
          </a:p>
          <a:p>
            <a:r>
              <a:rPr lang="en-US" dirty="0" smtClean="0"/>
              <a:t>Measured outcome</a:t>
            </a:r>
          </a:p>
          <a:p>
            <a:r>
              <a:rPr lang="en-US" dirty="0" smtClean="0"/>
              <a:t>Response</a:t>
            </a:r>
            <a:endParaRPr lang="en-US" dirty="0"/>
          </a:p>
        </p:txBody>
      </p:sp>
      <p:sp>
        <p:nvSpPr>
          <p:cNvPr id="2" name="Slide Number Placeholder 1"/>
          <p:cNvSpPr>
            <a:spLocks noGrp="1"/>
          </p:cNvSpPr>
          <p:nvPr>
            <p:ph type="sldNum" sz="quarter" idx="12"/>
          </p:nvPr>
        </p:nvSpPr>
        <p:spPr/>
        <p:txBody>
          <a:bodyPr/>
          <a:lstStyle/>
          <a:p>
            <a:fld id="{B11E18CC-72AF-49C8-8497-2A62E57A25C5}" type="slidenum">
              <a:rPr lang="en-US" smtClean="0"/>
              <a:t>29</a:t>
            </a:fld>
            <a:endParaRPr lang="en-US"/>
          </a:p>
        </p:txBody>
      </p:sp>
    </p:spTree>
    <p:extLst>
      <p:ext uri="{BB962C8B-B14F-4D97-AF65-F5344CB8AC3E}">
        <p14:creationId xmlns:p14="http://schemas.microsoft.com/office/powerpoint/2010/main" val="293738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987ABB-62E4-4ECE-8A06-BFA534CE9FB0}" type="slidenum">
              <a:rPr lang="en-GB" sz="1400">
                <a:latin typeface="Times New Roman" pitchFamily="18" charset="0"/>
              </a:rPr>
              <a:pPr algn="r" eaLnBrk="1" hangingPunct="1"/>
              <a:t>3</a:t>
            </a:fld>
            <a:endParaRPr lang="en-GB" sz="1400">
              <a:latin typeface="Times New Roman" pitchFamily="18" charset="0"/>
            </a:endParaRPr>
          </a:p>
        </p:txBody>
      </p:sp>
      <p:sp>
        <p:nvSpPr>
          <p:cNvPr id="61444" name="Rectangle 2"/>
          <p:cNvSpPr>
            <a:spLocks noGrp="1" noChangeArrowheads="1"/>
          </p:cNvSpPr>
          <p:nvPr>
            <p:ph type="ctrTitle" idx="4294967295"/>
          </p:nvPr>
        </p:nvSpPr>
        <p:spPr>
          <a:xfrm>
            <a:off x="685800" y="914400"/>
            <a:ext cx="7772400" cy="1143000"/>
          </a:xfrm>
        </p:spPr>
        <p:txBody>
          <a:bodyPr/>
          <a:lstStyle/>
          <a:p>
            <a:r>
              <a:rPr lang="en-US" b="1" dirty="0" smtClean="0">
                <a:solidFill>
                  <a:srgbClr val="FF0000"/>
                </a:solidFill>
              </a:rPr>
              <a:t>Chapter 3</a:t>
            </a:r>
          </a:p>
        </p:txBody>
      </p:sp>
      <p:sp>
        <p:nvSpPr>
          <p:cNvPr id="61445" name="Rectangle 3"/>
          <p:cNvSpPr>
            <a:spLocks noGrp="1" noChangeAspect="1" noChangeArrowheads="1"/>
          </p:cNvSpPr>
          <p:nvPr>
            <p:ph type="subTitle" idx="4294967295"/>
          </p:nvPr>
        </p:nvSpPr>
        <p:spPr>
          <a:xfrm>
            <a:off x="1371600" y="2590800"/>
            <a:ext cx="6400800" cy="1752600"/>
          </a:xfrm>
        </p:spPr>
        <p:txBody>
          <a:bodyPr/>
          <a:lstStyle/>
          <a:p>
            <a:pPr marL="0" indent="0" algn="ctr">
              <a:buFont typeface="Wingdings" pitchFamily="2" charset="2"/>
              <a:buNone/>
            </a:pPr>
            <a:r>
              <a:rPr lang="en-US" dirty="0" smtClean="0"/>
              <a:t>The Research Process </a:t>
            </a:r>
            <a:r>
              <a:rPr lang="en-US" b="1" dirty="0" smtClean="0"/>
              <a:t>- </a:t>
            </a:r>
            <a:r>
              <a:rPr lang="en-US" i="1" dirty="0" smtClean="0"/>
              <a:t>The Broad Problem Area and Defining the Problem Statement</a:t>
            </a:r>
            <a:r>
              <a:rPr lang="en-US" dirty="0" smtClean="0"/>
              <a:t> </a:t>
            </a:r>
          </a:p>
        </p:txBody>
      </p:sp>
      <p:sp>
        <p:nvSpPr>
          <p:cNvPr id="2" name="Slide Number Placeholder 1"/>
          <p:cNvSpPr>
            <a:spLocks noGrp="1"/>
          </p:cNvSpPr>
          <p:nvPr>
            <p:ph type="sldNum" sz="quarter" idx="12"/>
          </p:nvPr>
        </p:nvSpPr>
        <p:spPr/>
        <p:txBody>
          <a:bodyPr/>
          <a:lstStyle/>
          <a:p>
            <a:fld id="{B11E18CC-72AF-49C8-8497-2A62E57A25C5}" type="slidenum">
              <a:rPr lang="en-US" smtClean="0"/>
              <a:t>3</a:t>
            </a:fld>
            <a:endParaRPr lang="en-US"/>
          </a:p>
        </p:txBody>
      </p:sp>
    </p:spTree>
    <p:extLst>
      <p:ext uri="{BB962C8B-B14F-4D97-AF65-F5344CB8AC3E}">
        <p14:creationId xmlns:p14="http://schemas.microsoft.com/office/powerpoint/2010/main" val="17119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idx="4294967295"/>
          </p:nvPr>
        </p:nvSpPr>
        <p:spPr/>
        <p:txBody>
          <a:bodyPr>
            <a:noAutofit/>
          </a:bodyPr>
          <a:lstStyle/>
          <a:p>
            <a:r>
              <a:rPr lang="en-US" sz="4800" dirty="0"/>
              <a:t>Control </a:t>
            </a:r>
            <a:r>
              <a:rPr lang="en-US" sz="4800" dirty="0" smtClean="0"/>
              <a:t>Variables</a:t>
            </a:r>
            <a:endParaRPr lang="en-US" sz="4800" dirty="0"/>
          </a:p>
        </p:txBody>
      </p:sp>
      <p:sp>
        <p:nvSpPr>
          <p:cNvPr id="2" name="TextBox 1"/>
          <p:cNvSpPr txBox="1"/>
          <p:nvPr/>
        </p:nvSpPr>
        <p:spPr>
          <a:xfrm>
            <a:off x="685800" y="1524000"/>
            <a:ext cx="8001000" cy="4524315"/>
          </a:xfrm>
          <a:prstGeom prst="rect">
            <a:avLst/>
          </a:prstGeom>
          <a:noFill/>
        </p:spPr>
        <p:txBody>
          <a:bodyPr wrap="square" rtlCol="0">
            <a:spAutoFit/>
          </a:bodyPr>
          <a:lstStyle/>
          <a:p>
            <a:pPr marL="457200" indent="-457200">
              <a:buFont typeface="Arial" pitchFamily="34" charset="0"/>
              <a:buChar char="•"/>
            </a:pPr>
            <a:r>
              <a:rPr lang="en-US" sz="2800" dirty="0"/>
              <a:t>Control variables are </a:t>
            </a:r>
            <a:r>
              <a:rPr lang="en-US" sz="2800" dirty="0" smtClean="0"/>
              <a:t>any </a:t>
            </a:r>
            <a:r>
              <a:rPr lang="en-US" sz="2800" dirty="0"/>
              <a:t>variable </a:t>
            </a:r>
            <a:r>
              <a:rPr lang="en-US" sz="2800" dirty="0" smtClean="0"/>
              <a:t>that </a:t>
            </a:r>
            <a:r>
              <a:rPr lang="en-US" sz="2800" dirty="0"/>
              <a:t>can manipulate your variables </a:t>
            </a:r>
            <a:r>
              <a:rPr lang="en-US" sz="2800" dirty="0" smtClean="0"/>
              <a:t>of interest </a:t>
            </a:r>
            <a:r>
              <a:rPr lang="en-US" sz="2800" dirty="0"/>
              <a:t>and as a result manipulate your findings in undesirable ways. </a:t>
            </a:r>
          </a:p>
          <a:p>
            <a:pPr marL="457200" indent="-457200">
              <a:buFont typeface="Arial" pitchFamily="34" charset="0"/>
              <a:buChar char="•"/>
            </a:pPr>
            <a:r>
              <a:rPr lang="en-US" sz="2800" dirty="0" smtClean="0"/>
              <a:t>We include </a:t>
            </a:r>
            <a:r>
              <a:rPr lang="en-US" sz="2800" b="1" dirty="0" smtClean="0"/>
              <a:t>control </a:t>
            </a:r>
            <a:r>
              <a:rPr lang="en-US" sz="2800" b="1" dirty="0"/>
              <a:t>variables </a:t>
            </a:r>
            <a:r>
              <a:rPr lang="en-US" sz="2800" dirty="0" smtClean="0"/>
              <a:t>our </a:t>
            </a:r>
            <a:r>
              <a:rPr lang="en-US" sz="2800" dirty="0"/>
              <a:t>investigation to ensure that our results are not biased by </a:t>
            </a:r>
            <a:r>
              <a:rPr lang="en-US" sz="2800" dirty="0" smtClean="0"/>
              <a:t>not including </a:t>
            </a:r>
            <a:r>
              <a:rPr lang="en-US" sz="2800" dirty="0"/>
              <a:t>them. Taking the example of the effect of the four-day working week again, one </a:t>
            </a:r>
            <a:r>
              <a:rPr lang="en-US" sz="2800" dirty="0" smtClean="0"/>
              <a:t>would normally </a:t>
            </a:r>
            <a:r>
              <a:rPr lang="en-US" sz="2800" dirty="0"/>
              <a:t>think that weather </a:t>
            </a:r>
            <a:r>
              <a:rPr lang="en-US" sz="2800" dirty="0" smtClean="0"/>
              <a:t>conditions.</a:t>
            </a: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0"/>
          </p:nvPr>
        </p:nvSpPr>
        <p:spPr/>
        <p:txBody>
          <a:bodyPr/>
          <a:lstStyle/>
          <a:p>
            <a:pPr>
              <a:defRPr/>
            </a:pPr>
            <a:r>
              <a:rPr lang="en-US" smtClean="0"/>
              <a:t>3-</a:t>
            </a:r>
            <a:fld id="{2EACBFA7-1991-4CAF-B5D4-2CF2FB2ADC0F}" type="slidenum">
              <a:rPr lang="en-US" smtClean="0"/>
              <a:pPr>
                <a:defRPr/>
              </a:pPr>
              <a:t>30</a:t>
            </a:fld>
            <a:endParaRPr lang="en-US"/>
          </a:p>
        </p:txBody>
      </p:sp>
    </p:spTree>
    <p:extLst>
      <p:ext uri="{BB962C8B-B14F-4D97-AF65-F5344CB8AC3E}">
        <p14:creationId xmlns:p14="http://schemas.microsoft.com/office/powerpoint/2010/main" val="207286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idx="4294967295"/>
          </p:nvPr>
        </p:nvSpPr>
        <p:spPr/>
        <p:txBody>
          <a:bodyPr>
            <a:normAutofit/>
          </a:bodyPr>
          <a:lstStyle/>
          <a:p>
            <a:r>
              <a:rPr lang="en-US" sz="4800" dirty="0"/>
              <a:t>Control Variables</a:t>
            </a:r>
          </a:p>
        </p:txBody>
      </p:sp>
      <p:pic>
        <p:nvPicPr>
          <p:cNvPr id="2" name="Picture 1"/>
          <p:cNvPicPr>
            <a:picLocks noChangeAspect="1"/>
          </p:cNvPicPr>
          <p:nvPr/>
        </p:nvPicPr>
        <p:blipFill>
          <a:blip r:embed="rId2"/>
          <a:stretch>
            <a:fillRect/>
          </a:stretch>
        </p:blipFill>
        <p:spPr>
          <a:xfrm>
            <a:off x="1019175" y="1876425"/>
            <a:ext cx="7105650" cy="3105150"/>
          </a:xfrm>
          <a:prstGeom prst="rect">
            <a:avLst/>
          </a:prstGeom>
        </p:spPr>
      </p:pic>
      <p:sp>
        <p:nvSpPr>
          <p:cNvPr id="3" name="Slide Number Placeholder 2"/>
          <p:cNvSpPr>
            <a:spLocks noGrp="1"/>
          </p:cNvSpPr>
          <p:nvPr>
            <p:ph type="sldNum" sz="quarter" idx="10"/>
          </p:nvPr>
        </p:nvSpPr>
        <p:spPr/>
        <p:txBody>
          <a:bodyPr/>
          <a:lstStyle/>
          <a:p>
            <a:pPr>
              <a:defRPr/>
            </a:pPr>
            <a:r>
              <a:rPr lang="en-US" smtClean="0"/>
              <a:t>3-</a:t>
            </a:r>
            <a:fld id="{2EACBFA7-1991-4CAF-B5D4-2CF2FB2ADC0F}" type="slidenum">
              <a:rPr lang="en-US" smtClean="0"/>
              <a:pPr>
                <a:defRPr/>
              </a:pPr>
              <a:t>31</a:t>
            </a:fld>
            <a:endParaRPr lang="en-US"/>
          </a:p>
        </p:txBody>
      </p:sp>
    </p:spTree>
    <p:extLst>
      <p:ext uri="{BB962C8B-B14F-4D97-AF65-F5344CB8AC3E}">
        <p14:creationId xmlns:p14="http://schemas.microsoft.com/office/powerpoint/2010/main" val="125090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657CC3-E1F0-427D-846B-FBF766EECBEC}" type="slidenum">
              <a:rPr lang="en-GB" sz="1400">
                <a:latin typeface="Times New Roman" pitchFamily="18" charset="0"/>
              </a:rPr>
              <a:pPr algn="r" eaLnBrk="1" hangingPunct="1"/>
              <a:t>32</a:t>
            </a:fld>
            <a:endParaRPr lang="en-GB" sz="1400">
              <a:latin typeface="Times New Roman" pitchFamily="18" charset="0"/>
            </a:endParaRPr>
          </a:p>
        </p:txBody>
      </p:sp>
      <p:sp>
        <p:nvSpPr>
          <p:cNvPr id="97284" name="Rectangle 2"/>
          <p:cNvSpPr>
            <a:spLocks noGrp="1" noChangeArrowheads="1"/>
          </p:cNvSpPr>
          <p:nvPr>
            <p:ph type="ctrTitle" idx="4294967295"/>
          </p:nvPr>
        </p:nvSpPr>
        <p:spPr>
          <a:xfrm>
            <a:off x="514350" y="2286000"/>
            <a:ext cx="7772400" cy="1143000"/>
          </a:xfrm>
        </p:spPr>
        <p:txBody>
          <a:bodyPr>
            <a:normAutofit/>
          </a:bodyPr>
          <a:lstStyle/>
          <a:p>
            <a:r>
              <a:rPr lang="en-US" sz="6000" b="1" dirty="0" smtClean="0">
                <a:solidFill>
                  <a:srgbClr val="FF0000"/>
                </a:solidFill>
              </a:rPr>
              <a:t>Chapter 5</a:t>
            </a:r>
          </a:p>
        </p:txBody>
      </p:sp>
      <p:sp>
        <p:nvSpPr>
          <p:cNvPr id="97285" name="Rectangle 3"/>
          <p:cNvSpPr>
            <a:spLocks noGrp="1" noChangeAspect="1" noChangeArrowheads="1"/>
          </p:cNvSpPr>
          <p:nvPr>
            <p:ph type="subTitle" idx="4294967295"/>
          </p:nvPr>
        </p:nvSpPr>
        <p:spPr>
          <a:xfrm>
            <a:off x="571500" y="3886200"/>
            <a:ext cx="8072438" cy="1752600"/>
          </a:xfrm>
        </p:spPr>
        <p:txBody>
          <a:bodyPr/>
          <a:lstStyle/>
          <a:p>
            <a:pPr marL="0" indent="0" algn="ctr">
              <a:buFont typeface="Wingdings" pitchFamily="2" charset="2"/>
              <a:buNone/>
            </a:pPr>
            <a:r>
              <a:rPr lang="en-US" smtClean="0"/>
              <a:t>The Research Process </a:t>
            </a:r>
            <a:r>
              <a:rPr lang="en-US" i="1" smtClean="0"/>
              <a:t>– Elements of Research Design</a:t>
            </a:r>
            <a:r>
              <a:rPr lang="en-US" smtClean="0"/>
              <a:t> </a:t>
            </a:r>
          </a:p>
        </p:txBody>
      </p:sp>
      <p:sp>
        <p:nvSpPr>
          <p:cNvPr id="2" name="Slide Number Placeholder 1"/>
          <p:cNvSpPr>
            <a:spLocks noGrp="1"/>
          </p:cNvSpPr>
          <p:nvPr>
            <p:ph type="sldNum" sz="quarter" idx="12"/>
          </p:nvPr>
        </p:nvSpPr>
        <p:spPr/>
        <p:txBody>
          <a:bodyPr/>
          <a:lstStyle/>
          <a:p>
            <a:fld id="{B11E18CC-72AF-49C8-8497-2A62E57A25C5}" type="slidenum">
              <a:rPr lang="en-US" smtClean="0"/>
              <a:t>32</a:t>
            </a:fld>
            <a:endParaRPr lang="en-US"/>
          </a:p>
        </p:txBody>
      </p:sp>
    </p:spTree>
    <p:extLst>
      <p:ext uri="{BB962C8B-B14F-4D97-AF65-F5344CB8AC3E}">
        <p14:creationId xmlns:p14="http://schemas.microsoft.com/office/powerpoint/2010/main" val="28864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idx="4294967295"/>
          </p:nvPr>
        </p:nvSpPr>
        <p:spPr>
          <a:xfrm>
            <a:off x="457200" y="152400"/>
            <a:ext cx="7772400" cy="1009650"/>
          </a:xfrm>
        </p:spPr>
        <p:txBody>
          <a:bodyPr/>
          <a:lstStyle/>
          <a:p>
            <a:r>
              <a:rPr lang="en-US" dirty="0" smtClean="0"/>
              <a:t>Research Design</a:t>
            </a:r>
          </a:p>
        </p:txBody>
      </p:sp>
      <p:pic>
        <p:nvPicPr>
          <p:cNvPr id="2" name="Picture 1"/>
          <p:cNvPicPr>
            <a:picLocks noChangeAspect="1"/>
          </p:cNvPicPr>
          <p:nvPr/>
        </p:nvPicPr>
        <p:blipFill>
          <a:blip r:embed="rId2"/>
          <a:stretch>
            <a:fillRect/>
          </a:stretch>
        </p:blipFill>
        <p:spPr>
          <a:xfrm>
            <a:off x="257175" y="1295400"/>
            <a:ext cx="8629650" cy="4743450"/>
          </a:xfrm>
          <a:prstGeom prst="rect">
            <a:avLst/>
          </a:prstGeom>
        </p:spPr>
      </p:pic>
      <p:sp>
        <p:nvSpPr>
          <p:cNvPr id="3" name="Slide Number Placeholder 2"/>
          <p:cNvSpPr>
            <a:spLocks noGrp="1"/>
          </p:cNvSpPr>
          <p:nvPr>
            <p:ph type="sldNum" sz="quarter" idx="12"/>
          </p:nvPr>
        </p:nvSpPr>
        <p:spPr/>
        <p:txBody>
          <a:bodyPr/>
          <a:lstStyle/>
          <a:p>
            <a:fld id="{B11E18CC-72AF-49C8-8497-2A62E57A25C5}" type="slidenum">
              <a:rPr lang="en-US" smtClean="0"/>
              <a:t>33</a:t>
            </a:fld>
            <a:endParaRPr lang="en-US"/>
          </a:p>
        </p:txBody>
      </p:sp>
    </p:spTree>
    <p:extLst>
      <p:ext uri="{BB962C8B-B14F-4D97-AF65-F5344CB8AC3E}">
        <p14:creationId xmlns:p14="http://schemas.microsoft.com/office/powerpoint/2010/main" val="12328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Purpose of the Study</a:t>
            </a:r>
          </a:p>
        </p:txBody>
      </p:sp>
      <p:sp>
        <p:nvSpPr>
          <p:cNvPr id="101379" name="Rectangle 3"/>
          <p:cNvSpPr>
            <a:spLocks noGrp="1" noChangeAspect="1" noChangeArrowheads="1"/>
          </p:cNvSpPr>
          <p:nvPr>
            <p:ph idx="1"/>
          </p:nvPr>
        </p:nvSpPr>
        <p:spPr/>
        <p:txBody>
          <a:bodyPr/>
          <a:lstStyle/>
          <a:p>
            <a:r>
              <a:rPr lang="en-US" dirty="0" smtClean="0"/>
              <a:t>Exploration</a:t>
            </a:r>
          </a:p>
          <a:p>
            <a:r>
              <a:rPr lang="en-US" dirty="0" smtClean="0"/>
              <a:t>Description</a:t>
            </a:r>
          </a:p>
          <a:p>
            <a:r>
              <a:rPr lang="en-US" dirty="0" smtClean="0"/>
              <a:t>Hypothesis Testing (Explanatory)</a:t>
            </a:r>
          </a:p>
        </p:txBody>
      </p:sp>
      <p:sp>
        <p:nvSpPr>
          <p:cNvPr id="2" name="Slide Number Placeholder 1"/>
          <p:cNvSpPr>
            <a:spLocks noGrp="1"/>
          </p:cNvSpPr>
          <p:nvPr>
            <p:ph type="sldNum" sz="quarter" idx="12"/>
          </p:nvPr>
        </p:nvSpPr>
        <p:spPr/>
        <p:txBody>
          <a:bodyPr/>
          <a:lstStyle/>
          <a:p>
            <a:fld id="{B11E18CC-72AF-49C8-8497-2A62E57A25C5}" type="slidenum">
              <a:rPr lang="en-US" smtClean="0"/>
              <a:t>34</a:t>
            </a:fld>
            <a:endParaRPr lang="en-US"/>
          </a:p>
        </p:txBody>
      </p:sp>
    </p:spTree>
    <p:extLst>
      <p:ext uri="{BB962C8B-B14F-4D97-AF65-F5344CB8AC3E}">
        <p14:creationId xmlns:p14="http://schemas.microsoft.com/office/powerpoint/2010/main" val="242172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t>Exploratory study:</a:t>
            </a:r>
          </a:p>
        </p:txBody>
      </p:sp>
      <p:sp>
        <p:nvSpPr>
          <p:cNvPr id="102403" name="Rectangle 3"/>
          <p:cNvSpPr>
            <a:spLocks noGrp="1" noChangeAspect="1" noChangeArrowheads="1"/>
          </p:cNvSpPr>
          <p:nvPr>
            <p:ph idx="1"/>
          </p:nvPr>
        </p:nvSpPr>
        <p:spPr/>
        <p:txBody>
          <a:bodyPr>
            <a:normAutofit lnSpcReduction="10000"/>
          </a:bodyPr>
          <a:lstStyle/>
          <a:p>
            <a:pPr marL="342900" lvl="1" indent="-342900">
              <a:buFont typeface="Arial" pitchFamily="34" charset="0"/>
              <a:buChar char="•"/>
            </a:pPr>
            <a:r>
              <a:rPr lang="en-GB" dirty="0"/>
              <a:t>It is undertaken when </a:t>
            </a:r>
            <a:r>
              <a:rPr lang="en-GB" dirty="0" smtClean="0"/>
              <a:t>don’t know not </a:t>
            </a:r>
            <a:r>
              <a:rPr lang="en-GB" dirty="0"/>
              <a:t>much </a:t>
            </a:r>
            <a:r>
              <a:rPr lang="en-GB" dirty="0" smtClean="0"/>
              <a:t>about </a:t>
            </a:r>
            <a:r>
              <a:rPr lang="en-GB" dirty="0"/>
              <a:t>the situation at hand, or no information is available on how similar problems or research issues have been solved in the past.</a:t>
            </a:r>
          </a:p>
          <a:p>
            <a:pPr marL="342900" lvl="1" indent="-342900">
              <a:buFont typeface="Arial" pitchFamily="34" charset="0"/>
              <a:buChar char="•"/>
            </a:pPr>
            <a:r>
              <a:rPr lang="en-US" dirty="0"/>
              <a:t>Example</a:t>
            </a:r>
            <a:r>
              <a:rPr lang="en-US" dirty="0" smtClean="0"/>
              <a:t>:</a:t>
            </a:r>
          </a:p>
          <a:p>
            <a:pPr lvl="1"/>
            <a:r>
              <a:rPr lang="en-US" dirty="0" smtClean="0"/>
              <a:t>A service provider wants to know why his customers are switching to other service providers?</a:t>
            </a:r>
          </a:p>
          <a:p>
            <a:pPr lvl="1"/>
            <a:r>
              <a:rPr lang="en-US" dirty="0" smtClean="0"/>
              <a:t>The maintenance Manager wants to sell maintenance Contracts</a:t>
            </a:r>
          </a:p>
        </p:txBody>
      </p:sp>
      <p:sp>
        <p:nvSpPr>
          <p:cNvPr id="2" name="Slide Number Placeholder 1"/>
          <p:cNvSpPr>
            <a:spLocks noGrp="1"/>
          </p:cNvSpPr>
          <p:nvPr>
            <p:ph type="sldNum" sz="quarter" idx="12"/>
          </p:nvPr>
        </p:nvSpPr>
        <p:spPr/>
        <p:txBody>
          <a:bodyPr/>
          <a:lstStyle/>
          <a:p>
            <a:fld id="{B11E18CC-72AF-49C8-8497-2A62E57A25C5}" type="slidenum">
              <a:rPr lang="en-US" smtClean="0"/>
              <a:t>35</a:t>
            </a:fld>
            <a:endParaRPr lang="en-US"/>
          </a:p>
        </p:txBody>
      </p:sp>
    </p:spTree>
    <p:extLst>
      <p:ext uri="{BB962C8B-B14F-4D97-AF65-F5344CB8AC3E}">
        <p14:creationId xmlns:p14="http://schemas.microsoft.com/office/powerpoint/2010/main" val="421084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dirty="0"/>
              <a:t>Descriptive study:</a:t>
            </a:r>
          </a:p>
        </p:txBody>
      </p:sp>
      <p:sp>
        <p:nvSpPr>
          <p:cNvPr id="103427" name="Rectangle 3"/>
          <p:cNvSpPr>
            <a:spLocks noGrp="1" noChangeAspect="1" noChangeArrowheads="1"/>
          </p:cNvSpPr>
          <p:nvPr>
            <p:ph idx="1"/>
          </p:nvPr>
        </p:nvSpPr>
        <p:spPr>
          <a:xfrm>
            <a:off x="457200" y="1447800"/>
            <a:ext cx="8229600" cy="5029200"/>
          </a:xfrm>
        </p:spPr>
        <p:txBody>
          <a:bodyPr>
            <a:normAutofit/>
          </a:bodyPr>
          <a:lstStyle/>
          <a:p>
            <a:pPr lvl="1"/>
            <a:r>
              <a:rPr lang="en-GB" dirty="0" smtClean="0"/>
              <a:t>Objective: to describe the characteristics of the variables of interest.</a:t>
            </a:r>
          </a:p>
          <a:p>
            <a:pPr lvl="1"/>
            <a:r>
              <a:rPr lang="en-US" dirty="0" smtClean="0"/>
              <a:t>In organizations: </a:t>
            </a:r>
            <a:r>
              <a:rPr lang="en-US" dirty="0"/>
              <a:t>to </a:t>
            </a:r>
            <a:r>
              <a:rPr lang="en-US" dirty="0" smtClean="0"/>
              <a:t>describe </a:t>
            </a:r>
            <a:r>
              <a:rPr lang="en-US" dirty="0"/>
              <a:t>the characteristics of a group of employees, </a:t>
            </a:r>
            <a:r>
              <a:rPr lang="en-US" dirty="0" smtClean="0"/>
              <a:t>their </a:t>
            </a:r>
            <a:r>
              <a:rPr lang="en-US" dirty="0"/>
              <a:t>age, educational </a:t>
            </a:r>
            <a:r>
              <a:rPr lang="en-US" dirty="0" smtClean="0"/>
              <a:t>level and length of service.</a:t>
            </a:r>
          </a:p>
          <a:p>
            <a:pPr lvl="1"/>
            <a:r>
              <a:rPr lang="en-US" dirty="0" smtClean="0"/>
              <a:t>To </a:t>
            </a:r>
            <a:r>
              <a:rPr lang="en-US" dirty="0"/>
              <a:t>understand the characteristics of organizations that follow certain common practices. </a:t>
            </a:r>
            <a:endParaRPr lang="en-US" dirty="0" smtClean="0"/>
          </a:p>
          <a:p>
            <a:pPr lvl="1"/>
            <a:r>
              <a:rPr lang="en-US" dirty="0" smtClean="0"/>
              <a:t>Example</a:t>
            </a:r>
            <a:r>
              <a:rPr lang="en-US" dirty="0"/>
              <a:t>, </a:t>
            </a:r>
            <a:r>
              <a:rPr lang="en-US" dirty="0" smtClean="0"/>
              <a:t>to </a:t>
            </a:r>
            <a:r>
              <a:rPr lang="en-US" dirty="0"/>
              <a:t>describe the characteristics of the organizations that </a:t>
            </a:r>
            <a:r>
              <a:rPr lang="en-US" dirty="0" smtClean="0"/>
              <a:t>implement ERP or Service Marketing</a:t>
            </a:r>
            <a:r>
              <a:rPr lang="en-US" sz="2400" dirty="0"/>
              <a:t>.</a:t>
            </a:r>
            <a:endParaRPr lang="en-GB" sz="2400"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36</a:t>
            </a:fld>
            <a:endParaRPr lang="en-US"/>
          </a:p>
        </p:txBody>
      </p:sp>
    </p:spTree>
    <p:extLst>
      <p:ext uri="{BB962C8B-B14F-4D97-AF65-F5344CB8AC3E}">
        <p14:creationId xmlns:p14="http://schemas.microsoft.com/office/powerpoint/2010/main" val="19767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Descriptive study</a:t>
            </a:r>
            <a:r>
              <a:rPr lang="en-GB" dirty="0" smtClean="0"/>
              <a:t>:</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GB" dirty="0"/>
              <a:t>Example, a bank manager wants to have a profile of the individuals who have loan payments outstanding for 6 months and more. It would include details of their average age, earnings, nature of occupation, full-time/part-time employment status, and the like. To help him to decide on the types of individuals who should be made ineligible for loans in the future. </a:t>
            </a:r>
            <a:endParaRPr lang="en-US" dirty="0"/>
          </a:p>
        </p:txBody>
      </p:sp>
      <p:sp>
        <p:nvSpPr>
          <p:cNvPr id="4" name="Slide Number Placeholder 3"/>
          <p:cNvSpPr>
            <a:spLocks noGrp="1"/>
          </p:cNvSpPr>
          <p:nvPr>
            <p:ph type="sldNum" sz="quarter" idx="12"/>
          </p:nvPr>
        </p:nvSpPr>
        <p:spPr/>
        <p:txBody>
          <a:bodyPr/>
          <a:lstStyle/>
          <a:p>
            <a:fld id="{B11E18CC-72AF-49C8-8497-2A62E57A25C5}" type="slidenum">
              <a:rPr lang="en-US" smtClean="0"/>
              <a:t>37</a:t>
            </a:fld>
            <a:endParaRPr lang="en-US"/>
          </a:p>
        </p:txBody>
      </p:sp>
    </p:spTree>
    <p:extLst>
      <p:ext uri="{BB962C8B-B14F-4D97-AF65-F5344CB8AC3E}">
        <p14:creationId xmlns:p14="http://schemas.microsoft.com/office/powerpoint/2010/main" val="207187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dirty="0"/>
              <a:t>Hypothesis </a:t>
            </a:r>
            <a:r>
              <a:rPr lang="en-GB" dirty="0" smtClean="0"/>
              <a:t>testing (Explanatory)</a:t>
            </a:r>
            <a:endParaRPr lang="en-GB" dirty="0"/>
          </a:p>
        </p:txBody>
      </p:sp>
      <p:sp>
        <p:nvSpPr>
          <p:cNvPr id="104451" name="Rectangle 3"/>
          <p:cNvSpPr>
            <a:spLocks noGrp="1" noChangeAspect="1" noChangeArrowheads="1"/>
          </p:cNvSpPr>
          <p:nvPr>
            <p:ph idx="1"/>
          </p:nvPr>
        </p:nvSpPr>
        <p:spPr/>
        <p:txBody>
          <a:bodyPr>
            <a:normAutofit/>
          </a:bodyPr>
          <a:lstStyle/>
          <a:p>
            <a:pPr marL="342900" lvl="1" indent="-342900">
              <a:buFont typeface="Arial" pitchFamily="34" charset="0"/>
              <a:buChar char="•"/>
            </a:pPr>
            <a:r>
              <a:rPr lang="en-GB" dirty="0" smtClean="0"/>
              <a:t>Studies </a:t>
            </a:r>
            <a:r>
              <a:rPr lang="en-GB" dirty="0"/>
              <a:t>that engage in hypotheses testing usually explain the nature of certain relationships, or establish the differences among groups or the independence of two or more factors in a situation. </a:t>
            </a:r>
            <a:endParaRPr lang="en-GB" dirty="0" smtClean="0"/>
          </a:p>
          <a:p>
            <a:pPr marL="342900" lvl="1" indent="-342900">
              <a:buFont typeface="Arial" pitchFamily="34" charset="0"/>
              <a:buChar char="•"/>
            </a:pPr>
            <a:r>
              <a:rPr lang="en-US" dirty="0"/>
              <a:t>Example:</a:t>
            </a:r>
          </a:p>
          <a:p>
            <a:pPr lvl="1"/>
            <a:r>
              <a:rPr lang="en-GB" dirty="0" smtClean="0"/>
              <a:t>A marketing manager wants to know if the sales of the company will increase if he doubles the advertising dollars. </a:t>
            </a:r>
            <a:endParaRPr lang="en-US"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38</a:t>
            </a:fld>
            <a:endParaRPr lang="en-US"/>
          </a:p>
        </p:txBody>
      </p:sp>
    </p:spTree>
    <p:extLst>
      <p:ext uri="{BB962C8B-B14F-4D97-AF65-F5344CB8AC3E}">
        <p14:creationId xmlns:p14="http://schemas.microsoft.com/office/powerpoint/2010/main" val="85504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Type of Investigation</a:t>
            </a:r>
          </a:p>
        </p:txBody>
      </p:sp>
      <p:sp>
        <p:nvSpPr>
          <p:cNvPr id="105475" name="Rectangle 3"/>
          <p:cNvSpPr>
            <a:spLocks noGrp="1" noChangeAspect="1" noChangeArrowheads="1"/>
          </p:cNvSpPr>
          <p:nvPr>
            <p:ph idx="1"/>
          </p:nvPr>
        </p:nvSpPr>
        <p:spPr/>
        <p:txBody>
          <a:bodyPr/>
          <a:lstStyle/>
          <a:p>
            <a:r>
              <a:rPr lang="en-GB" smtClean="0"/>
              <a:t>Causal Study</a:t>
            </a:r>
          </a:p>
          <a:p>
            <a:pPr lvl="1"/>
            <a:r>
              <a:rPr lang="en-GB" smtClean="0"/>
              <a:t>it is necessary to establish a definitive cause-and-effect relationship. </a:t>
            </a:r>
          </a:p>
          <a:p>
            <a:r>
              <a:rPr lang="en-GB" smtClean="0"/>
              <a:t>Correlational study</a:t>
            </a:r>
          </a:p>
          <a:p>
            <a:pPr lvl="1"/>
            <a:r>
              <a:rPr lang="en-GB" smtClean="0"/>
              <a:t>identification of the important factors “associated with” the problem. </a:t>
            </a:r>
            <a:endParaRPr lang="en-US" smtClean="0"/>
          </a:p>
        </p:txBody>
      </p:sp>
      <p:sp>
        <p:nvSpPr>
          <p:cNvPr id="2" name="Slide Number Placeholder 1"/>
          <p:cNvSpPr>
            <a:spLocks noGrp="1"/>
          </p:cNvSpPr>
          <p:nvPr>
            <p:ph type="sldNum" sz="quarter" idx="12"/>
          </p:nvPr>
        </p:nvSpPr>
        <p:spPr/>
        <p:txBody>
          <a:bodyPr/>
          <a:lstStyle/>
          <a:p>
            <a:fld id="{B11E18CC-72AF-49C8-8497-2A62E57A25C5}" type="slidenum">
              <a:rPr lang="en-US" smtClean="0"/>
              <a:t>39</a:t>
            </a:fld>
            <a:endParaRPr lang="en-US"/>
          </a:p>
        </p:txBody>
      </p:sp>
    </p:spTree>
    <p:extLst>
      <p:ext uri="{BB962C8B-B14F-4D97-AF65-F5344CB8AC3E}">
        <p14:creationId xmlns:p14="http://schemas.microsoft.com/office/powerpoint/2010/main" val="88231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smtClean="0"/>
              <a:t>The Broad Problem Area</a:t>
            </a:r>
          </a:p>
        </p:txBody>
      </p:sp>
      <p:sp>
        <p:nvSpPr>
          <p:cNvPr id="62467" name="Rectangle 3"/>
          <p:cNvSpPr>
            <a:spLocks noGrp="1" noChangeAspect="1" noChangeArrowheads="1"/>
          </p:cNvSpPr>
          <p:nvPr>
            <p:ph idx="1"/>
          </p:nvPr>
        </p:nvSpPr>
        <p:spPr/>
        <p:txBody>
          <a:bodyPr>
            <a:normAutofit/>
          </a:bodyPr>
          <a:lstStyle/>
          <a:p>
            <a:pPr>
              <a:lnSpc>
                <a:spcPct val="80000"/>
              </a:lnSpc>
            </a:pPr>
            <a:r>
              <a:rPr lang="en-US" dirty="0" smtClean="0"/>
              <a:t>Examples of broad problem areas that a manager could observe at the workplace</a:t>
            </a:r>
            <a:r>
              <a:rPr lang="en-US" sz="2400" dirty="0" smtClean="0"/>
              <a:t>: </a:t>
            </a:r>
          </a:p>
          <a:p>
            <a:pPr lvl="1">
              <a:lnSpc>
                <a:spcPct val="80000"/>
              </a:lnSpc>
            </a:pPr>
            <a:r>
              <a:rPr lang="en-US" b="1" dirty="0"/>
              <a:t>The newly installed information system is not being used by the managers for whom it was primarily designed</a:t>
            </a:r>
            <a:r>
              <a:rPr lang="en-US" dirty="0"/>
              <a:t>. </a:t>
            </a:r>
          </a:p>
          <a:p>
            <a:pPr lvl="1">
              <a:lnSpc>
                <a:spcPct val="80000"/>
              </a:lnSpc>
            </a:pPr>
            <a:r>
              <a:rPr lang="en-US" dirty="0" smtClean="0"/>
              <a:t>Training programs are not as effective as anticipated. </a:t>
            </a:r>
          </a:p>
          <a:p>
            <a:pPr lvl="1">
              <a:lnSpc>
                <a:spcPct val="80000"/>
              </a:lnSpc>
            </a:pPr>
            <a:r>
              <a:rPr lang="en-US" dirty="0" smtClean="0"/>
              <a:t>The sales volume of a product is not picking up. </a:t>
            </a:r>
          </a:p>
          <a:p>
            <a:pPr lvl="1">
              <a:lnSpc>
                <a:spcPct val="80000"/>
              </a:lnSpc>
            </a:pPr>
            <a:r>
              <a:rPr lang="en-US" dirty="0" smtClean="0"/>
              <a:t>The </a:t>
            </a:r>
            <a:r>
              <a:rPr lang="en-US" b="1" dirty="0" smtClean="0"/>
              <a:t>introduction of flexible work hours has created more problems </a:t>
            </a:r>
            <a:r>
              <a:rPr lang="en-US" dirty="0" smtClean="0"/>
              <a:t>than it has solved in many companies. </a:t>
            </a:r>
          </a:p>
        </p:txBody>
      </p:sp>
      <p:sp>
        <p:nvSpPr>
          <p:cNvPr id="2" name="Slide Number Placeholder 1"/>
          <p:cNvSpPr>
            <a:spLocks noGrp="1"/>
          </p:cNvSpPr>
          <p:nvPr>
            <p:ph type="sldNum" sz="quarter" idx="12"/>
          </p:nvPr>
        </p:nvSpPr>
        <p:spPr/>
        <p:txBody>
          <a:bodyPr/>
          <a:lstStyle/>
          <a:p>
            <a:fld id="{B11E18CC-72AF-49C8-8497-2A62E57A25C5}" type="slidenum">
              <a:rPr lang="en-US" smtClean="0"/>
              <a:t>4</a:t>
            </a:fld>
            <a:endParaRPr lang="en-US"/>
          </a:p>
        </p:txBody>
      </p:sp>
    </p:spTree>
    <p:extLst>
      <p:ext uri="{BB962C8B-B14F-4D97-AF65-F5344CB8AC3E}">
        <p14:creationId xmlns:p14="http://schemas.microsoft.com/office/powerpoint/2010/main" val="327398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a:t>Study Setting</a:t>
            </a:r>
          </a:p>
        </p:txBody>
      </p:sp>
      <p:sp>
        <p:nvSpPr>
          <p:cNvPr id="153603" name="Rectangle 3"/>
          <p:cNvSpPr>
            <a:spLocks noGrp="1" noChangeArrowheads="1"/>
          </p:cNvSpPr>
          <p:nvPr>
            <p:ph idx="1"/>
          </p:nvPr>
        </p:nvSpPr>
        <p:spPr>
          <a:xfrm>
            <a:off x="457200" y="1793875"/>
            <a:ext cx="8229600" cy="4530725"/>
          </a:xfrm>
        </p:spPr>
        <p:txBody>
          <a:bodyPr/>
          <a:lstStyle/>
          <a:p>
            <a:pPr algn="just"/>
            <a:r>
              <a:rPr lang="en-US" sz="2800" dirty="0"/>
              <a:t>Research can be done </a:t>
            </a:r>
            <a:r>
              <a:rPr lang="en-US" sz="2800" dirty="0" smtClean="0"/>
              <a:t>in:</a:t>
            </a:r>
          </a:p>
          <a:p>
            <a:pPr algn="just"/>
            <a:r>
              <a:rPr lang="en-US" sz="2800" dirty="0" smtClean="0"/>
              <a:t> Non-contrived settings: </a:t>
            </a:r>
            <a:r>
              <a:rPr lang="en-US" sz="2800" dirty="0"/>
              <a:t>The natural environment where events normally occur </a:t>
            </a:r>
            <a:r>
              <a:rPr lang="en-US" sz="2800" dirty="0" smtClean="0"/>
              <a:t>.</a:t>
            </a:r>
            <a:endParaRPr lang="en-US" sz="2800" dirty="0"/>
          </a:p>
          <a:p>
            <a:pPr algn="just"/>
            <a:r>
              <a:rPr lang="en-US" sz="2800" dirty="0" smtClean="0"/>
              <a:t>Contrived settings: artificial arrangement of the settings</a:t>
            </a:r>
          </a:p>
        </p:txBody>
      </p:sp>
      <p:sp>
        <p:nvSpPr>
          <p:cNvPr id="2" name="Slide Number Placeholder 1"/>
          <p:cNvSpPr>
            <a:spLocks noGrp="1"/>
          </p:cNvSpPr>
          <p:nvPr>
            <p:ph type="sldNum" sz="quarter" idx="12"/>
          </p:nvPr>
        </p:nvSpPr>
        <p:spPr/>
        <p:txBody>
          <a:bodyPr/>
          <a:lstStyle/>
          <a:p>
            <a:fld id="{B11E18CC-72AF-49C8-8497-2A62E57A25C5}" type="slidenum">
              <a:rPr lang="en-US" smtClean="0"/>
              <a:t>40</a:t>
            </a:fld>
            <a:endParaRPr lang="en-US"/>
          </a:p>
        </p:txBody>
      </p:sp>
    </p:spTree>
    <p:extLst>
      <p:ext uri="{BB962C8B-B14F-4D97-AF65-F5344CB8AC3E}">
        <p14:creationId xmlns:p14="http://schemas.microsoft.com/office/powerpoint/2010/main" val="101321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7813"/>
            <a:ext cx="8229600" cy="865187"/>
          </a:xfrm>
        </p:spPr>
        <p:txBody>
          <a:bodyPr>
            <a:normAutofit fontScale="90000"/>
          </a:bodyPr>
          <a:lstStyle/>
          <a:p>
            <a:r>
              <a:rPr lang="en-US" sz="4900" dirty="0"/>
              <a:t>Extent of Researcher Interference </a:t>
            </a:r>
            <a:endParaRPr lang="en-US" sz="3200" dirty="0"/>
          </a:p>
        </p:txBody>
      </p:sp>
      <p:sp>
        <p:nvSpPr>
          <p:cNvPr id="152579" name="Rectangle 3"/>
          <p:cNvSpPr>
            <a:spLocks noGrp="1" noChangeArrowheads="1"/>
          </p:cNvSpPr>
          <p:nvPr>
            <p:ph idx="1"/>
          </p:nvPr>
        </p:nvSpPr>
        <p:spPr>
          <a:xfrm>
            <a:off x="457200" y="1524000"/>
            <a:ext cx="8229600" cy="5105400"/>
          </a:xfrm>
        </p:spPr>
        <p:txBody>
          <a:bodyPr>
            <a:normAutofit/>
          </a:bodyPr>
          <a:lstStyle/>
          <a:p>
            <a:pPr algn="just"/>
            <a:r>
              <a:rPr lang="en-US" sz="2600" dirty="0"/>
              <a:t>The extent of researcher interference has a direct bearing on whether a causal or correlational study is undertaken.</a:t>
            </a:r>
          </a:p>
          <a:p>
            <a:pPr algn="just"/>
            <a:r>
              <a:rPr lang="en-US" sz="2600" b="1" dirty="0" smtClean="0"/>
              <a:t>Minimal</a:t>
            </a:r>
            <a:r>
              <a:rPr lang="en-US" sz="2600" dirty="0" smtClean="0"/>
              <a:t>: A </a:t>
            </a:r>
            <a:r>
              <a:rPr lang="en-US" sz="2600" dirty="0"/>
              <a:t>correlational study is conducted in the natural environment of the organization with the researcher interfering minimally with the normal flow of events</a:t>
            </a:r>
            <a:r>
              <a:rPr lang="en-US" sz="2600" dirty="0" smtClean="0"/>
              <a:t>.</a:t>
            </a:r>
          </a:p>
          <a:p>
            <a:pPr algn="just"/>
            <a:r>
              <a:rPr lang="en-US" sz="2600" b="1" dirty="0" smtClean="0"/>
              <a:t>Moderate</a:t>
            </a:r>
            <a:r>
              <a:rPr lang="en-US" sz="2600" dirty="0" smtClean="0"/>
              <a:t>: in a Field </a:t>
            </a:r>
            <a:r>
              <a:rPr lang="en-US" sz="2600" dirty="0"/>
              <a:t>E</a:t>
            </a:r>
            <a:r>
              <a:rPr lang="en-US" sz="2600" dirty="0" smtClean="0"/>
              <a:t>xperiment</a:t>
            </a:r>
            <a:endParaRPr lang="en-US" sz="2600" dirty="0"/>
          </a:p>
          <a:p>
            <a:pPr algn="just"/>
            <a:r>
              <a:rPr lang="en-US" sz="2600" b="1" dirty="0" smtClean="0"/>
              <a:t>Excessive</a:t>
            </a:r>
            <a:r>
              <a:rPr lang="en-US" sz="2600" dirty="0" smtClean="0"/>
              <a:t>: In Lab Experiment causal </a:t>
            </a:r>
            <a:r>
              <a:rPr lang="en-US" sz="2600" dirty="0"/>
              <a:t>studies conducted to establish cause </a:t>
            </a:r>
            <a:r>
              <a:rPr lang="en-US" sz="2600" dirty="0">
                <a:cs typeface="Arial" pitchFamily="34" charset="0"/>
              </a:rPr>
              <a:t>→ effect relationships, the researcher tries to manipulate certain variables </a:t>
            </a:r>
            <a:r>
              <a:rPr lang="en-US" sz="2600" dirty="0" smtClean="0">
                <a:cs typeface="Arial" pitchFamily="34" charset="0"/>
              </a:rPr>
              <a:t>to </a:t>
            </a:r>
            <a:r>
              <a:rPr lang="en-US" sz="2600" dirty="0">
                <a:cs typeface="Arial" pitchFamily="34" charset="0"/>
              </a:rPr>
              <a:t>study the effects of such manipulation on the dependent variable of </a:t>
            </a:r>
            <a:r>
              <a:rPr lang="en-US" sz="2600" dirty="0" smtClean="0">
                <a:cs typeface="Arial" pitchFamily="34" charset="0"/>
              </a:rPr>
              <a:t>interest</a:t>
            </a:r>
            <a:endParaRPr lang="en-US" sz="2600" dirty="0">
              <a:cs typeface="Arial" pitchFamily="34" charset="0"/>
            </a:endParaRPr>
          </a:p>
        </p:txBody>
      </p:sp>
      <p:sp>
        <p:nvSpPr>
          <p:cNvPr id="2" name="Slide Number Placeholder 1"/>
          <p:cNvSpPr>
            <a:spLocks noGrp="1"/>
          </p:cNvSpPr>
          <p:nvPr>
            <p:ph type="sldNum" sz="quarter" idx="12"/>
          </p:nvPr>
        </p:nvSpPr>
        <p:spPr/>
        <p:txBody>
          <a:bodyPr/>
          <a:lstStyle/>
          <a:p>
            <a:fld id="{B11E18CC-72AF-49C8-8497-2A62E57A25C5}" type="slidenum">
              <a:rPr lang="en-US" smtClean="0"/>
              <a:t>41</a:t>
            </a:fld>
            <a:endParaRPr lang="en-US"/>
          </a:p>
        </p:txBody>
      </p:sp>
    </p:spTree>
    <p:extLst>
      <p:ext uri="{BB962C8B-B14F-4D97-AF65-F5344CB8AC3E}">
        <p14:creationId xmlns:p14="http://schemas.microsoft.com/office/powerpoint/2010/main" val="294906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Field </a:t>
            </a:r>
            <a:r>
              <a:rPr lang="en-US" dirty="0" smtClean="0"/>
              <a:t>Study</a:t>
            </a:r>
            <a:endParaRPr lang="en-US" dirty="0"/>
          </a:p>
        </p:txBody>
      </p:sp>
      <p:sp>
        <p:nvSpPr>
          <p:cNvPr id="3" name="Content Placeholder 2"/>
          <p:cNvSpPr>
            <a:spLocks noGrp="1"/>
          </p:cNvSpPr>
          <p:nvPr>
            <p:ph idx="1"/>
          </p:nvPr>
        </p:nvSpPr>
        <p:spPr/>
        <p:txBody>
          <a:bodyPr>
            <a:normAutofit/>
          </a:bodyPr>
          <a:lstStyle/>
          <a:p>
            <a:r>
              <a:rPr lang="en-US" dirty="0"/>
              <a:t>Studies done in </a:t>
            </a:r>
            <a:r>
              <a:rPr lang="en-US" dirty="0" smtClean="0"/>
              <a:t>non-contrived settings</a:t>
            </a:r>
          </a:p>
          <a:p>
            <a:r>
              <a:rPr lang="en-US" dirty="0"/>
              <a:t>Exploratory and descriptive (correlational)</a:t>
            </a:r>
            <a:br>
              <a:rPr lang="en-US" dirty="0"/>
            </a:br>
            <a:r>
              <a:rPr lang="en-US" dirty="0"/>
              <a:t>studies are invariably conducted in </a:t>
            </a:r>
            <a:r>
              <a:rPr lang="en-US" dirty="0" smtClean="0"/>
              <a:t>non-contrived settings.</a:t>
            </a:r>
          </a:p>
          <a:p>
            <a:r>
              <a:rPr lang="en-US" dirty="0" smtClean="0"/>
              <a:t>Minimal Interference from Researcher</a:t>
            </a:r>
            <a:endParaRPr lang="en-US" dirty="0"/>
          </a:p>
        </p:txBody>
      </p:sp>
      <p:sp>
        <p:nvSpPr>
          <p:cNvPr id="4" name="Slide Number Placeholder 3"/>
          <p:cNvSpPr>
            <a:spLocks noGrp="1"/>
          </p:cNvSpPr>
          <p:nvPr>
            <p:ph type="sldNum" sz="quarter" idx="12"/>
          </p:nvPr>
        </p:nvSpPr>
        <p:spPr/>
        <p:txBody>
          <a:bodyPr/>
          <a:lstStyle/>
          <a:p>
            <a:fld id="{B11E18CC-72AF-49C8-8497-2A62E57A25C5}" type="slidenum">
              <a:rPr lang="en-US" smtClean="0"/>
              <a:t>42</a:t>
            </a:fld>
            <a:endParaRPr lang="en-US"/>
          </a:p>
        </p:txBody>
      </p:sp>
    </p:spTree>
    <p:extLst>
      <p:ext uri="{BB962C8B-B14F-4D97-AF65-F5344CB8AC3E}">
        <p14:creationId xmlns:p14="http://schemas.microsoft.com/office/powerpoint/2010/main" val="145273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dirty="0"/>
              <a:t>The Field Experiment </a:t>
            </a:r>
          </a:p>
        </p:txBody>
      </p:sp>
      <p:sp>
        <p:nvSpPr>
          <p:cNvPr id="239619" name="Rectangle 3"/>
          <p:cNvSpPr>
            <a:spLocks noGrp="1" noChangeArrowheads="1"/>
          </p:cNvSpPr>
          <p:nvPr>
            <p:ph idx="1"/>
          </p:nvPr>
        </p:nvSpPr>
        <p:spPr/>
        <p:txBody>
          <a:bodyPr>
            <a:normAutofit/>
          </a:bodyPr>
          <a:lstStyle/>
          <a:p>
            <a:pPr algn="just"/>
            <a:r>
              <a:rPr lang="en-US" dirty="0"/>
              <a:t>A field experiment is an experiment done in the natural environment in which events normally occur, with treatments given to one or more groups. </a:t>
            </a:r>
            <a:endParaRPr lang="en-US" dirty="0" smtClean="0"/>
          </a:p>
          <a:p>
            <a:pPr algn="just"/>
            <a:r>
              <a:rPr lang="en-US" dirty="0" smtClean="0"/>
              <a:t>Moderate Interference </a:t>
            </a:r>
            <a:r>
              <a:rPr lang="en-US" dirty="0"/>
              <a:t>from </a:t>
            </a:r>
            <a:r>
              <a:rPr lang="en-US" dirty="0" smtClean="0"/>
              <a:t>Researcher</a:t>
            </a:r>
            <a:endParaRPr lang="en-US" dirty="0"/>
          </a:p>
        </p:txBody>
      </p:sp>
      <p:sp>
        <p:nvSpPr>
          <p:cNvPr id="2" name="Slide Number Placeholder 1"/>
          <p:cNvSpPr>
            <a:spLocks noGrp="1"/>
          </p:cNvSpPr>
          <p:nvPr>
            <p:ph type="sldNum" sz="quarter" idx="12"/>
          </p:nvPr>
        </p:nvSpPr>
        <p:spPr/>
        <p:txBody>
          <a:bodyPr/>
          <a:lstStyle/>
          <a:p>
            <a:fld id="{B11E18CC-72AF-49C8-8497-2A62E57A25C5}" type="slidenum">
              <a:rPr lang="en-US" smtClean="0"/>
              <a:t>43</a:t>
            </a:fld>
            <a:endParaRPr lang="en-US"/>
          </a:p>
        </p:txBody>
      </p:sp>
    </p:spTree>
    <p:extLst>
      <p:ext uri="{BB962C8B-B14F-4D97-AF65-F5344CB8AC3E}">
        <p14:creationId xmlns:p14="http://schemas.microsoft.com/office/powerpoint/2010/main" val="207161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r>
              <a:rPr lang="en-US" sz="3600"/>
              <a:t>The Laboratory (Lab) Experiment and The Field Experiment</a:t>
            </a:r>
          </a:p>
        </p:txBody>
      </p:sp>
      <p:sp>
        <p:nvSpPr>
          <p:cNvPr id="166915" name="Rectangle 3"/>
          <p:cNvSpPr>
            <a:spLocks noGrp="1" noChangeArrowheads="1"/>
          </p:cNvSpPr>
          <p:nvPr>
            <p:ph idx="1"/>
          </p:nvPr>
        </p:nvSpPr>
        <p:spPr/>
        <p:txBody>
          <a:bodyPr/>
          <a:lstStyle/>
          <a:p>
            <a:endParaRPr lang="en-US" sz="2400" dirty="0"/>
          </a:p>
          <a:p>
            <a:r>
              <a:rPr lang="en-US" sz="2800" dirty="0"/>
              <a:t>The Lab Experiment </a:t>
            </a:r>
            <a:r>
              <a:rPr lang="en-US" sz="2800" dirty="0" smtClean="0"/>
              <a:t>: When </a:t>
            </a:r>
            <a:r>
              <a:rPr lang="en-US" sz="2800" dirty="0"/>
              <a:t>a cause effect relationship is to be clearly established between in independent a dependent variable of </a:t>
            </a:r>
            <a:r>
              <a:rPr lang="en-US" sz="2800" dirty="0" smtClean="0"/>
              <a:t>interest</a:t>
            </a:r>
          </a:p>
          <a:p>
            <a:r>
              <a:rPr lang="en-US" sz="2800" dirty="0" smtClean="0"/>
              <a:t>All </a:t>
            </a:r>
            <a:r>
              <a:rPr lang="en-US" sz="2800" dirty="0"/>
              <a:t>other variables that might contaminate or confound the relationship have to be tightly controlled</a:t>
            </a:r>
            <a:r>
              <a:rPr lang="en-US" sz="2800" dirty="0" smtClean="0"/>
              <a:t>.</a:t>
            </a:r>
          </a:p>
          <a:p>
            <a:r>
              <a:rPr lang="en-US" sz="2800" dirty="0" smtClean="0"/>
              <a:t>Maximum Interference </a:t>
            </a:r>
            <a:r>
              <a:rPr lang="en-US" sz="2800" dirty="0"/>
              <a:t>from </a:t>
            </a:r>
            <a:r>
              <a:rPr lang="en-US" sz="2800" dirty="0" smtClean="0"/>
              <a:t>Researcher.</a:t>
            </a:r>
          </a:p>
          <a:p>
            <a:r>
              <a:rPr lang="en-US" sz="2800" dirty="0" smtClean="0"/>
              <a:t>Contrived Settings</a:t>
            </a:r>
            <a:endParaRPr lang="en-US" sz="2800" dirty="0"/>
          </a:p>
        </p:txBody>
      </p:sp>
      <p:sp>
        <p:nvSpPr>
          <p:cNvPr id="2" name="Slide Number Placeholder 1"/>
          <p:cNvSpPr>
            <a:spLocks noGrp="1"/>
          </p:cNvSpPr>
          <p:nvPr>
            <p:ph type="sldNum" sz="quarter" idx="12"/>
          </p:nvPr>
        </p:nvSpPr>
        <p:spPr/>
        <p:txBody>
          <a:bodyPr/>
          <a:lstStyle/>
          <a:p>
            <a:fld id="{B11E18CC-72AF-49C8-8497-2A62E57A25C5}" type="slidenum">
              <a:rPr lang="en-US" smtClean="0"/>
              <a:t>44</a:t>
            </a:fld>
            <a:endParaRPr lang="en-US"/>
          </a:p>
        </p:txBody>
      </p:sp>
    </p:spTree>
    <p:extLst>
      <p:ext uri="{BB962C8B-B14F-4D97-AF65-F5344CB8AC3E}">
        <p14:creationId xmlns:p14="http://schemas.microsoft.com/office/powerpoint/2010/main" val="87831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Unit of analysis</a:t>
            </a:r>
            <a:endParaRPr lang="en-US" dirty="0"/>
          </a:p>
        </p:txBody>
      </p:sp>
      <p:sp>
        <p:nvSpPr>
          <p:cNvPr id="3" name="Content Placeholder 2"/>
          <p:cNvSpPr>
            <a:spLocks noGrp="1"/>
          </p:cNvSpPr>
          <p:nvPr>
            <p:ph idx="1"/>
          </p:nvPr>
        </p:nvSpPr>
        <p:spPr>
          <a:xfrm>
            <a:off x="457200" y="1219200"/>
            <a:ext cx="8229600" cy="5257800"/>
          </a:xfrm>
        </p:spPr>
        <p:txBody>
          <a:bodyPr>
            <a:noAutofit/>
          </a:bodyPr>
          <a:lstStyle/>
          <a:p>
            <a:r>
              <a:rPr lang="en-US" sz="2800" dirty="0"/>
              <a:t>The </a:t>
            </a:r>
            <a:r>
              <a:rPr lang="en-US" sz="2800" b="1" dirty="0"/>
              <a:t>unit of analysis </a:t>
            </a:r>
            <a:r>
              <a:rPr lang="en-US" sz="2800" dirty="0"/>
              <a:t>refers to the level of aggregation of the data collected </a:t>
            </a:r>
            <a:endParaRPr lang="en-US" sz="2800" dirty="0" smtClean="0"/>
          </a:p>
          <a:p>
            <a:r>
              <a:rPr lang="en-US" sz="2800" b="1" dirty="0" smtClean="0"/>
              <a:t>Individuals</a:t>
            </a:r>
            <a:r>
              <a:rPr lang="en-US" sz="2800" dirty="0" smtClean="0"/>
              <a:t>: Researcher about motivational </a:t>
            </a:r>
            <a:r>
              <a:rPr lang="en-US" sz="2800" dirty="0"/>
              <a:t>levels of </a:t>
            </a:r>
            <a:r>
              <a:rPr lang="en-US" sz="2800" dirty="0" smtClean="0"/>
              <a:t>employees is interested </a:t>
            </a:r>
            <a:r>
              <a:rPr lang="en-US" sz="2800" dirty="0"/>
              <a:t>in individual </a:t>
            </a:r>
            <a:r>
              <a:rPr lang="en-US" sz="2800" dirty="0" smtClean="0"/>
              <a:t>employees.</a:t>
            </a:r>
          </a:p>
          <a:p>
            <a:r>
              <a:rPr lang="en-US" sz="2800" b="1" dirty="0" smtClean="0"/>
              <a:t>Dyads</a:t>
            </a:r>
            <a:r>
              <a:rPr lang="en-US" sz="2800" dirty="0" smtClean="0"/>
              <a:t>: </a:t>
            </a:r>
            <a:r>
              <a:rPr lang="en-US" sz="2800" dirty="0"/>
              <a:t>Analysis of husband–wife interactions in families and supervisor–subordinate relationships in </a:t>
            </a:r>
            <a:r>
              <a:rPr lang="en-US" sz="2800" dirty="0" smtClean="0"/>
              <a:t>the workplace. </a:t>
            </a:r>
          </a:p>
          <a:p>
            <a:r>
              <a:rPr lang="en-US" sz="2800" b="1" dirty="0" smtClean="0"/>
              <a:t>Group</a:t>
            </a:r>
            <a:r>
              <a:rPr lang="en-US" sz="2800" dirty="0" smtClean="0"/>
              <a:t>: </a:t>
            </a:r>
            <a:r>
              <a:rPr lang="en-US" sz="2800" dirty="0"/>
              <a:t>if the problem statement is related </a:t>
            </a:r>
            <a:r>
              <a:rPr lang="en-US" sz="2800" dirty="0" smtClean="0"/>
              <a:t>to group effectiveness.</a:t>
            </a:r>
          </a:p>
          <a:p>
            <a:r>
              <a:rPr lang="en-US" sz="2800" b="1" dirty="0" smtClean="0"/>
              <a:t>Organizations</a:t>
            </a:r>
            <a:r>
              <a:rPr lang="en-US" sz="2800" dirty="0" smtClean="0"/>
              <a:t>: Start-ups VS established companies.</a:t>
            </a:r>
          </a:p>
          <a:p>
            <a:r>
              <a:rPr lang="en-US" sz="2800" b="1" dirty="0" smtClean="0"/>
              <a:t>Cultures</a:t>
            </a:r>
            <a:r>
              <a:rPr lang="en-US" sz="2800" dirty="0" smtClean="0"/>
              <a:t>: Western VS Eastern cultures.</a:t>
            </a:r>
            <a:endParaRPr lang="en-US" sz="2800" dirty="0"/>
          </a:p>
        </p:txBody>
      </p:sp>
      <p:sp>
        <p:nvSpPr>
          <p:cNvPr id="4" name="Slide Number Placeholder 3"/>
          <p:cNvSpPr>
            <a:spLocks noGrp="1"/>
          </p:cNvSpPr>
          <p:nvPr>
            <p:ph type="sldNum" sz="quarter" idx="12"/>
          </p:nvPr>
        </p:nvSpPr>
        <p:spPr/>
        <p:txBody>
          <a:bodyPr/>
          <a:lstStyle/>
          <a:p>
            <a:fld id="{B11E18CC-72AF-49C8-8497-2A62E57A25C5}" type="slidenum">
              <a:rPr lang="en-US" smtClean="0"/>
              <a:t>45</a:t>
            </a:fld>
            <a:endParaRPr lang="en-US"/>
          </a:p>
        </p:txBody>
      </p:sp>
    </p:spTree>
    <p:extLst>
      <p:ext uri="{BB962C8B-B14F-4D97-AF65-F5344CB8AC3E}">
        <p14:creationId xmlns:p14="http://schemas.microsoft.com/office/powerpoint/2010/main" val="53153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81000"/>
            <a:ext cx="7772400" cy="762000"/>
          </a:xfrm>
        </p:spPr>
        <p:txBody>
          <a:bodyPr>
            <a:normAutofit fontScale="90000"/>
          </a:bodyPr>
          <a:lstStyle/>
          <a:p>
            <a:pPr>
              <a:defRPr/>
            </a:pPr>
            <a:r>
              <a:rPr lang="en-US" sz="4800" smtClean="0"/>
              <a:t>Time Horizon</a:t>
            </a:r>
          </a:p>
        </p:txBody>
      </p:sp>
      <p:sp>
        <p:nvSpPr>
          <p:cNvPr id="108547" name="Rectangle 3"/>
          <p:cNvSpPr>
            <a:spLocks noGrp="1" noChangeAspect="1" noChangeArrowheads="1"/>
          </p:cNvSpPr>
          <p:nvPr>
            <p:ph idx="1"/>
          </p:nvPr>
        </p:nvSpPr>
        <p:spPr>
          <a:xfrm>
            <a:off x="457200" y="1600200"/>
            <a:ext cx="8305800" cy="4572000"/>
          </a:xfrm>
        </p:spPr>
        <p:txBody>
          <a:bodyPr>
            <a:normAutofit/>
          </a:bodyPr>
          <a:lstStyle/>
          <a:p>
            <a:pPr>
              <a:lnSpc>
                <a:spcPct val="90000"/>
              </a:lnSpc>
            </a:pPr>
            <a:r>
              <a:rPr lang="en-US" sz="2400" dirty="0" smtClean="0"/>
              <a:t>Cross-sectional studies</a:t>
            </a:r>
          </a:p>
          <a:p>
            <a:pPr lvl="1">
              <a:lnSpc>
                <a:spcPct val="90000"/>
              </a:lnSpc>
            </a:pPr>
            <a:r>
              <a:rPr lang="en-US" sz="2400" dirty="0" smtClean="0"/>
              <a:t>Snapshot of constructs at a single point in time</a:t>
            </a:r>
          </a:p>
          <a:p>
            <a:pPr lvl="1">
              <a:lnSpc>
                <a:spcPct val="90000"/>
              </a:lnSpc>
            </a:pPr>
            <a:r>
              <a:rPr lang="en-US" sz="2400" dirty="0" smtClean="0"/>
              <a:t>Use of representative sample</a:t>
            </a:r>
          </a:p>
          <a:p>
            <a:pPr lvl="4">
              <a:lnSpc>
                <a:spcPct val="90000"/>
              </a:lnSpc>
            </a:pPr>
            <a:endParaRPr lang="en-US" sz="2400" dirty="0" smtClean="0"/>
          </a:p>
          <a:p>
            <a:pPr>
              <a:lnSpc>
                <a:spcPct val="90000"/>
              </a:lnSpc>
            </a:pPr>
            <a:r>
              <a:rPr lang="en-US" sz="2400" dirty="0" smtClean="0"/>
              <a:t>Longitudinal studies</a:t>
            </a:r>
          </a:p>
          <a:p>
            <a:pPr lvl="1">
              <a:lnSpc>
                <a:spcPct val="90000"/>
              </a:lnSpc>
            </a:pPr>
            <a:r>
              <a:rPr lang="en-US" sz="2400" dirty="0" smtClean="0"/>
              <a:t>Constructs measured at multiple points in time</a:t>
            </a:r>
          </a:p>
          <a:p>
            <a:pPr lvl="1">
              <a:lnSpc>
                <a:spcPct val="90000"/>
              </a:lnSpc>
            </a:pPr>
            <a:r>
              <a:rPr lang="en-US" sz="2400" dirty="0" smtClean="0"/>
              <a:t>Use of same sample = a true panel</a:t>
            </a:r>
          </a:p>
        </p:txBody>
      </p:sp>
      <p:sp>
        <p:nvSpPr>
          <p:cNvPr id="2" name="Slide Number Placeholder 1"/>
          <p:cNvSpPr>
            <a:spLocks noGrp="1"/>
          </p:cNvSpPr>
          <p:nvPr>
            <p:ph type="sldNum" sz="quarter" idx="12"/>
          </p:nvPr>
        </p:nvSpPr>
        <p:spPr/>
        <p:txBody>
          <a:bodyPr/>
          <a:lstStyle/>
          <a:p>
            <a:fld id="{B11E18CC-72AF-49C8-8497-2A62E57A25C5}" type="slidenum">
              <a:rPr lang="en-US" smtClean="0"/>
              <a:t>46</a:t>
            </a:fld>
            <a:endParaRPr lang="en-US"/>
          </a:p>
        </p:txBody>
      </p:sp>
    </p:spTree>
    <p:extLst>
      <p:ext uri="{BB962C8B-B14F-4D97-AF65-F5344CB8AC3E}">
        <p14:creationId xmlns:p14="http://schemas.microsoft.com/office/powerpoint/2010/main" val="137911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fontScale="90000"/>
          </a:bodyPr>
          <a:lstStyle/>
          <a:p>
            <a:r>
              <a:rPr lang="en-US" sz="3600"/>
              <a:t>Ethical Issues in Research and Lab Experiments</a:t>
            </a:r>
          </a:p>
        </p:txBody>
      </p:sp>
      <p:sp>
        <p:nvSpPr>
          <p:cNvPr id="238595" name="Rectangle 3"/>
          <p:cNvSpPr>
            <a:spLocks noGrp="1" noChangeArrowheads="1"/>
          </p:cNvSpPr>
          <p:nvPr>
            <p:ph idx="1"/>
          </p:nvPr>
        </p:nvSpPr>
        <p:spPr>
          <a:xfrm>
            <a:off x="152400" y="1524000"/>
            <a:ext cx="8686800" cy="4800600"/>
          </a:xfrm>
        </p:spPr>
        <p:txBody>
          <a:bodyPr>
            <a:normAutofit lnSpcReduction="10000"/>
          </a:bodyPr>
          <a:lstStyle/>
          <a:p>
            <a:pPr algn="just"/>
            <a:r>
              <a:rPr lang="en-US" sz="2400" dirty="0"/>
              <a:t>The following practices are considered unethical:</a:t>
            </a:r>
          </a:p>
          <a:p>
            <a:pPr lvl="1" algn="just">
              <a:buFont typeface="Wingdings" pitchFamily="2" charset="2"/>
              <a:buChar char="§"/>
            </a:pPr>
            <a:r>
              <a:rPr lang="en-US" sz="2400" dirty="0"/>
              <a:t>Putting pressure on individuals to participate in research (through coercion, applying social pressure, etc.)</a:t>
            </a:r>
          </a:p>
          <a:p>
            <a:pPr lvl="1" algn="just">
              <a:buFont typeface="Wingdings" pitchFamily="2" charset="2"/>
              <a:buChar char="§"/>
            </a:pPr>
            <a:r>
              <a:rPr lang="en-US" sz="2400" dirty="0"/>
              <a:t>Asking demeaning questions that diminish their self-respect.</a:t>
            </a:r>
          </a:p>
          <a:p>
            <a:pPr lvl="1" algn="just">
              <a:buFont typeface="Wingdings" pitchFamily="2" charset="2"/>
              <a:buChar char="§"/>
            </a:pPr>
            <a:r>
              <a:rPr lang="en-US" sz="2400" dirty="0"/>
              <a:t>Deceiving subjects by deliberately misleading them as to the true purpose of the research.</a:t>
            </a:r>
          </a:p>
          <a:p>
            <a:pPr lvl="1" algn="just">
              <a:buFont typeface="Wingdings" pitchFamily="2" charset="2"/>
              <a:buChar char="§"/>
            </a:pPr>
            <a:r>
              <a:rPr lang="en-US" sz="2400" dirty="0"/>
              <a:t>Exposing participants to physical or mental stress.</a:t>
            </a:r>
          </a:p>
          <a:p>
            <a:pPr lvl="1" algn="just">
              <a:buFont typeface="Wingdings" pitchFamily="2" charset="2"/>
              <a:buChar char="§"/>
            </a:pPr>
            <a:r>
              <a:rPr lang="en-US" sz="2400" dirty="0"/>
              <a:t>Not allowing them to withdraw from the research when they want to.</a:t>
            </a:r>
          </a:p>
          <a:p>
            <a:pPr lvl="1" algn="just">
              <a:buFont typeface="Wingdings" pitchFamily="2" charset="2"/>
              <a:buChar char="§"/>
            </a:pPr>
            <a:r>
              <a:rPr lang="en-US" sz="2400" dirty="0"/>
              <a:t>Using the research results to disadvantage the participants, or for purposes that the participants would not like.</a:t>
            </a:r>
          </a:p>
          <a:p>
            <a:pPr lvl="1" algn="just">
              <a:buFont typeface="Wingdings" pitchFamily="2" charset="2"/>
              <a:buChar char="§"/>
            </a:pPr>
            <a:r>
              <a:rPr lang="en-US" sz="2400" dirty="0"/>
              <a:t>Withholding benefits from control groups.</a:t>
            </a:r>
          </a:p>
        </p:txBody>
      </p:sp>
      <p:sp>
        <p:nvSpPr>
          <p:cNvPr id="2" name="Slide Number Placeholder 1"/>
          <p:cNvSpPr>
            <a:spLocks noGrp="1"/>
          </p:cNvSpPr>
          <p:nvPr>
            <p:ph type="sldNum" sz="quarter" idx="12"/>
          </p:nvPr>
        </p:nvSpPr>
        <p:spPr/>
        <p:txBody>
          <a:bodyPr/>
          <a:lstStyle/>
          <a:p>
            <a:fld id="{B11E18CC-72AF-49C8-8497-2A62E57A25C5}" type="slidenum">
              <a:rPr lang="en-US" smtClean="0"/>
              <a:t>47</a:t>
            </a:fld>
            <a:endParaRPr lang="en-US"/>
          </a:p>
        </p:txBody>
      </p:sp>
    </p:spTree>
    <p:extLst>
      <p:ext uri="{BB962C8B-B14F-4D97-AF65-F5344CB8AC3E}">
        <p14:creationId xmlns:p14="http://schemas.microsoft.com/office/powerpoint/2010/main" val="429288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F410B63-8930-4A2E-BDF7-877F76F4213E}" type="slidenum">
              <a:rPr lang="en-GB" sz="1400">
                <a:latin typeface="Times New Roman" pitchFamily="18" charset="0"/>
              </a:rPr>
              <a:pPr algn="r" eaLnBrk="1" hangingPunct="1"/>
              <a:t>48</a:t>
            </a:fld>
            <a:endParaRPr lang="en-GB" sz="1400">
              <a:latin typeface="Times New Roman" pitchFamily="18" charset="0"/>
            </a:endParaRPr>
          </a:p>
        </p:txBody>
      </p:sp>
      <p:sp>
        <p:nvSpPr>
          <p:cNvPr id="174084" name="Rectangle 2"/>
          <p:cNvSpPr>
            <a:spLocks noGrp="1" noChangeArrowheads="1"/>
          </p:cNvSpPr>
          <p:nvPr>
            <p:ph type="ctrTitle" idx="4294967295"/>
          </p:nvPr>
        </p:nvSpPr>
        <p:spPr>
          <a:xfrm>
            <a:off x="533400" y="1295400"/>
            <a:ext cx="7772400" cy="1143000"/>
          </a:xfrm>
        </p:spPr>
        <p:txBody>
          <a:bodyPr>
            <a:normAutofit/>
          </a:bodyPr>
          <a:lstStyle/>
          <a:p>
            <a:r>
              <a:rPr lang="en-US" sz="6000" b="1" dirty="0" smtClean="0">
                <a:solidFill>
                  <a:srgbClr val="FF0000"/>
                </a:solidFill>
              </a:rPr>
              <a:t>Chapter 6</a:t>
            </a:r>
          </a:p>
        </p:txBody>
      </p:sp>
      <p:sp>
        <p:nvSpPr>
          <p:cNvPr id="174085" name="Rectangle 3"/>
          <p:cNvSpPr>
            <a:spLocks noGrp="1" noChangeAspect="1" noChangeArrowheads="1"/>
          </p:cNvSpPr>
          <p:nvPr>
            <p:ph type="subTitle" idx="4294967295"/>
          </p:nvPr>
        </p:nvSpPr>
        <p:spPr>
          <a:xfrm>
            <a:off x="1066800" y="2895600"/>
            <a:ext cx="6786563" cy="1752600"/>
          </a:xfrm>
        </p:spPr>
        <p:txBody>
          <a:bodyPr/>
          <a:lstStyle/>
          <a:p>
            <a:pPr marL="0" indent="0" algn="ctr">
              <a:buFont typeface="Wingdings" pitchFamily="2" charset="2"/>
              <a:buNone/>
            </a:pPr>
            <a:r>
              <a:rPr lang="en-US" dirty="0" smtClean="0"/>
              <a:t>Measurement of Variables: Operational Definition </a:t>
            </a:r>
          </a:p>
        </p:txBody>
      </p:sp>
      <p:sp>
        <p:nvSpPr>
          <p:cNvPr id="2" name="Slide Number Placeholder 1"/>
          <p:cNvSpPr>
            <a:spLocks noGrp="1"/>
          </p:cNvSpPr>
          <p:nvPr>
            <p:ph type="sldNum" sz="quarter" idx="12"/>
          </p:nvPr>
        </p:nvSpPr>
        <p:spPr/>
        <p:txBody>
          <a:bodyPr/>
          <a:lstStyle/>
          <a:p>
            <a:fld id="{B11E18CC-72AF-49C8-8497-2A62E57A25C5}" type="slidenum">
              <a:rPr lang="en-US" smtClean="0"/>
              <a:t>48</a:t>
            </a:fld>
            <a:endParaRPr lang="en-US"/>
          </a:p>
        </p:txBody>
      </p:sp>
    </p:spTree>
    <p:extLst>
      <p:ext uri="{BB962C8B-B14F-4D97-AF65-F5344CB8AC3E}">
        <p14:creationId xmlns:p14="http://schemas.microsoft.com/office/powerpoint/2010/main" val="239952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Measurement</a:t>
            </a:r>
          </a:p>
        </p:txBody>
      </p:sp>
      <p:sp>
        <p:nvSpPr>
          <p:cNvPr id="175107" name="Rectangle 3"/>
          <p:cNvSpPr>
            <a:spLocks noGrp="1" noChangeAspect="1" noChangeArrowheads="1"/>
          </p:cNvSpPr>
          <p:nvPr>
            <p:ph idx="1"/>
          </p:nvPr>
        </p:nvSpPr>
        <p:spPr/>
        <p:txBody>
          <a:bodyPr/>
          <a:lstStyle/>
          <a:p>
            <a:r>
              <a:rPr lang="en-US" i="1" dirty="0" smtClean="0"/>
              <a:t>Measurement</a:t>
            </a:r>
            <a:r>
              <a:rPr lang="en-US" dirty="0" smtClean="0"/>
              <a:t>: the assignment of numbers or other symbols to </a:t>
            </a:r>
            <a:r>
              <a:rPr lang="en-US" i="1" dirty="0" smtClean="0"/>
              <a:t>characteristics</a:t>
            </a:r>
            <a:r>
              <a:rPr lang="en-US" dirty="0" smtClean="0"/>
              <a:t> (or </a:t>
            </a:r>
            <a:r>
              <a:rPr lang="en-US" i="1" dirty="0" smtClean="0"/>
              <a:t>attributes</a:t>
            </a:r>
            <a:r>
              <a:rPr lang="en-US" dirty="0" smtClean="0"/>
              <a:t>) of </a:t>
            </a:r>
            <a:r>
              <a:rPr lang="en-US" i="1" dirty="0" smtClean="0"/>
              <a:t>objects</a:t>
            </a:r>
            <a:r>
              <a:rPr lang="en-US" dirty="0" smtClean="0"/>
              <a:t> according to a pre-specified set of rules. </a:t>
            </a:r>
          </a:p>
        </p:txBody>
      </p:sp>
      <p:sp>
        <p:nvSpPr>
          <p:cNvPr id="2" name="Slide Number Placeholder 1"/>
          <p:cNvSpPr>
            <a:spLocks noGrp="1"/>
          </p:cNvSpPr>
          <p:nvPr>
            <p:ph type="sldNum" sz="quarter" idx="12"/>
          </p:nvPr>
        </p:nvSpPr>
        <p:spPr/>
        <p:txBody>
          <a:bodyPr/>
          <a:lstStyle/>
          <a:p>
            <a:fld id="{B11E18CC-72AF-49C8-8497-2A62E57A25C5}" type="slidenum">
              <a:rPr lang="en-US" smtClean="0"/>
              <a:t>49</a:t>
            </a:fld>
            <a:endParaRPr lang="en-US"/>
          </a:p>
        </p:txBody>
      </p:sp>
    </p:spTree>
    <p:extLst>
      <p:ext uri="{BB962C8B-B14F-4D97-AF65-F5344CB8AC3E}">
        <p14:creationId xmlns:p14="http://schemas.microsoft.com/office/powerpoint/2010/main" val="375031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847013" cy="1143000"/>
          </a:xfrm>
        </p:spPr>
        <p:txBody>
          <a:bodyPr/>
          <a:lstStyle/>
          <a:p>
            <a:r>
              <a:rPr lang="en-US" sz="4000" smtClean="0"/>
              <a:t>Preliminary Information Gathering</a:t>
            </a:r>
          </a:p>
        </p:txBody>
      </p:sp>
      <p:sp>
        <p:nvSpPr>
          <p:cNvPr id="63491" name="Rectangle 3"/>
          <p:cNvSpPr>
            <a:spLocks noGrp="1" noChangeAspect="1" noChangeArrowheads="1"/>
          </p:cNvSpPr>
          <p:nvPr>
            <p:ph idx="1"/>
          </p:nvPr>
        </p:nvSpPr>
        <p:spPr/>
        <p:txBody>
          <a:bodyPr/>
          <a:lstStyle/>
          <a:p>
            <a:pPr marL="533400" indent="-533400"/>
            <a:r>
              <a:rPr lang="en-US" smtClean="0"/>
              <a:t>Nature of information to be gathered: </a:t>
            </a:r>
          </a:p>
          <a:p>
            <a:pPr marL="914400" lvl="1" indent="-457200"/>
            <a:r>
              <a:rPr lang="en-US" smtClean="0"/>
              <a:t>Background information of the organization. </a:t>
            </a:r>
          </a:p>
          <a:p>
            <a:pPr marL="914400" lvl="1" indent="-457200"/>
            <a:r>
              <a:rPr lang="en-US" smtClean="0"/>
              <a:t>Prevailing knowledge on the topic. </a:t>
            </a:r>
          </a:p>
        </p:txBody>
      </p:sp>
      <p:sp>
        <p:nvSpPr>
          <p:cNvPr id="2" name="Slide Number Placeholder 1"/>
          <p:cNvSpPr>
            <a:spLocks noGrp="1"/>
          </p:cNvSpPr>
          <p:nvPr>
            <p:ph type="sldNum" sz="quarter" idx="12"/>
          </p:nvPr>
        </p:nvSpPr>
        <p:spPr/>
        <p:txBody>
          <a:bodyPr/>
          <a:lstStyle/>
          <a:p>
            <a:fld id="{B11E18CC-72AF-49C8-8497-2A62E57A25C5}" type="slidenum">
              <a:rPr lang="en-US" smtClean="0"/>
              <a:t>5</a:t>
            </a:fld>
            <a:endParaRPr lang="en-US"/>
          </a:p>
        </p:txBody>
      </p:sp>
    </p:spTree>
    <p:extLst>
      <p:ext uri="{BB962C8B-B14F-4D97-AF65-F5344CB8AC3E}">
        <p14:creationId xmlns:p14="http://schemas.microsoft.com/office/powerpoint/2010/main" val="306280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7813"/>
            <a:ext cx="8229600" cy="1017587"/>
          </a:xfrm>
        </p:spPr>
        <p:txBody>
          <a:bodyPr/>
          <a:lstStyle/>
          <a:p>
            <a:r>
              <a:rPr lang="en-US" sz="4000"/>
              <a:t>How Variables Are Measured</a:t>
            </a:r>
          </a:p>
        </p:txBody>
      </p:sp>
      <p:sp>
        <p:nvSpPr>
          <p:cNvPr id="172035" name="Rectangle 3"/>
          <p:cNvSpPr>
            <a:spLocks noGrp="1" noChangeArrowheads="1"/>
          </p:cNvSpPr>
          <p:nvPr>
            <p:ph idx="1"/>
          </p:nvPr>
        </p:nvSpPr>
        <p:spPr>
          <a:xfrm>
            <a:off x="457200" y="1600200"/>
            <a:ext cx="8229600" cy="4876800"/>
          </a:xfrm>
        </p:spPr>
        <p:txBody>
          <a:bodyPr>
            <a:normAutofit/>
          </a:bodyPr>
          <a:lstStyle/>
          <a:p>
            <a:pPr algn="just"/>
            <a:r>
              <a:rPr lang="en-US" sz="2800" dirty="0"/>
              <a:t>Objects that can be physically measured by some calibrated instruments pose no problem. Data representing several demographic characteristics of the office personnel are also easily obtained by asking employees simple, straight forward questions, </a:t>
            </a:r>
            <a:r>
              <a:rPr lang="en-US" sz="2800" dirty="0" smtClean="0"/>
              <a:t>for </a:t>
            </a:r>
            <a:r>
              <a:rPr lang="en-US" sz="2800" dirty="0"/>
              <a:t>example:</a:t>
            </a:r>
          </a:p>
          <a:p>
            <a:pPr marL="803275" lvl="1" indent="-346075" algn="just"/>
            <a:r>
              <a:rPr lang="en-US" dirty="0"/>
              <a:t>	How long have you been working in this   	organization?</a:t>
            </a:r>
          </a:p>
          <a:p>
            <a:pPr marL="803275" lvl="1" indent="-346075" algn="just"/>
            <a:r>
              <a:rPr lang="en-US" dirty="0"/>
              <a:t>	What is your job title?</a:t>
            </a:r>
          </a:p>
          <a:p>
            <a:pPr marL="803275" lvl="1" indent="-346075" algn="just"/>
            <a:r>
              <a:rPr lang="en-US" dirty="0"/>
              <a:t>	What is your marital status?</a:t>
            </a:r>
          </a:p>
        </p:txBody>
      </p:sp>
      <p:sp>
        <p:nvSpPr>
          <p:cNvPr id="2" name="Slide Number Placeholder 1"/>
          <p:cNvSpPr>
            <a:spLocks noGrp="1"/>
          </p:cNvSpPr>
          <p:nvPr>
            <p:ph type="sldNum" sz="quarter" idx="12"/>
          </p:nvPr>
        </p:nvSpPr>
        <p:spPr/>
        <p:txBody>
          <a:bodyPr/>
          <a:lstStyle/>
          <a:p>
            <a:fld id="{B11E18CC-72AF-49C8-8497-2A62E57A25C5}" type="slidenum">
              <a:rPr lang="en-US" smtClean="0"/>
              <a:t>50</a:t>
            </a:fld>
            <a:endParaRPr lang="en-US"/>
          </a:p>
        </p:txBody>
      </p:sp>
    </p:spTree>
    <p:extLst>
      <p:ext uri="{BB962C8B-B14F-4D97-AF65-F5344CB8AC3E}">
        <p14:creationId xmlns:p14="http://schemas.microsoft.com/office/powerpoint/2010/main" val="394754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smtClean="0"/>
              <a:t>Objects and Characteristics</a:t>
            </a:r>
          </a:p>
        </p:txBody>
      </p:sp>
      <p:sp>
        <p:nvSpPr>
          <p:cNvPr id="176131" name="Rectangle 3"/>
          <p:cNvSpPr>
            <a:spLocks noGrp="1" noChangeAspect="1" noChangeArrowheads="1"/>
          </p:cNvSpPr>
          <p:nvPr>
            <p:ph idx="1"/>
          </p:nvPr>
        </p:nvSpPr>
        <p:spPr/>
        <p:txBody>
          <a:bodyPr>
            <a:normAutofit/>
          </a:bodyPr>
          <a:lstStyle/>
          <a:p>
            <a:r>
              <a:rPr lang="en-US" i="1" dirty="0" smtClean="0"/>
              <a:t>Objects </a:t>
            </a:r>
            <a:r>
              <a:rPr lang="en-US" dirty="0" smtClean="0"/>
              <a:t>include persons, strategic business units, companies, countries, kitchen appliances, restaurants and so on. </a:t>
            </a:r>
          </a:p>
          <a:p>
            <a:r>
              <a:rPr lang="en-US" i="1" dirty="0" smtClean="0"/>
              <a:t>Examples of characteristics</a:t>
            </a:r>
            <a:r>
              <a:rPr lang="en-US" dirty="0" smtClean="0"/>
              <a:t> of objects are achievement motivation, organizational effectiveness, shopping enjoyment, length, weight, ethnic diversity, service quality, conditioning effects and taste. </a:t>
            </a:r>
          </a:p>
          <a:p>
            <a:endParaRPr lang="en-US"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51</a:t>
            </a:fld>
            <a:endParaRPr lang="en-US"/>
          </a:p>
        </p:txBody>
      </p:sp>
    </p:spTree>
    <p:extLst>
      <p:ext uri="{BB962C8B-B14F-4D97-AF65-F5344CB8AC3E}">
        <p14:creationId xmlns:p14="http://schemas.microsoft.com/office/powerpoint/2010/main" val="121032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smtClean="0"/>
              <a:t>Types of Variables</a:t>
            </a:r>
            <a:endParaRPr lang="en-US" smtClean="0"/>
          </a:p>
        </p:txBody>
      </p:sp>
      <p:sp>
        <p:nvSpPr>
          <p:cNvPr id="177155" name="Rectangle 3"/>
          <p:cNvSpPr>
            <a:spLocks noGrp="1" noChangeAspect="1" noChangeArrowheads="1"/>
          </p:cNvSpPr>
          <p:nvPr>
            <p:ph idx="1"/>
          </p:nvPr>
        </p:nvSpPr>
        <p:spPr/>
        <p:txBody>
          <a:bodyPr/>
          <a:lstStyle/>
          <a:p>
            <a:r>
              <a:rPr lang="en-GB" dirty="0" smtClean="0"/>
              <a:t>Two types of variables: </a:t>
            </a:r>
          </a:p>
          <a:p>
            <a:pPr lvl="1"/>
            <a:r>
              <a:rPr lang="en-GB" dirty="0" smtClean="0"/>
              <a:t>One lends itself to objective and precise measurement;</a:t>
            </a:r>
          </a:p>
          <a:p>
            <a:pPr lvl="1"/>
            <a:r>
              <a:rPr lang="en-GB" dirty="0" smtClean="0"/>
              <a:t>The other is more nebulous “Vague” and does not lend itself to accurate measurement because of its abstract and subjective nature. </a:t>
            </a:r>
            <a:endParaRPr lang="en-US" dirty="0" smtClean="0"/>
          </a:p>
        </p:txBody>
      </p:sp>
      <p:sp>
        <p:nvSpPr>
          <p:cNvPr id="2" name="Slide Number Placeholder 1"/>
          <p:cNvSpPr>
            <a:spLocks noGrp="1"/>
          </p:cNvSpPr>
          <p:nvPr>
            <p:ph type="sldNum" sz="quarter" idx="12"/>
          </p:nvPr>
        </p:nvSpPr>
        <p:spPr/>
        <p:txBody>
          <a:bodyPr/>
          <a:lstStyle/>
          <a:p>
            <a:fld id="{B11E18CC-72AF-49C8-8497-2A62E57A25C5}" type="slidenum">
              <a:rPr lang="en-US" smtClean="0"/>
              <a:t>52</a:t>
            </a:fld>
            <a:endParaRPr lang="en-US"/>
          </a:p>
        </p:txBody>
      </p:sp>
    </p:spTree>
    <p:extLst>
      <p:ext uri="{BB962C8B-B14F-4D97-AF65-F5344CB8AC3E}">
        <p14:creationId xmlns:p14="http://schemas.microsoft.com/office/powerpoint/2010/main" val="237741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&amp; Constructs</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sz="3400" dirty="0"/>
              <a:t>A </a:t>
            </a:r>
            <a:r>
              <a:rPr lang="en-US" sz="3400" dirty="0" smtClean="0"/>
              <a:t>scientific concept consists </a:t>
            </a:r>
            <a:r>
              <a:rPr lang="en-US" sz="3400" dirty="0"/>
              <a:t>of three parts: </a:t>
            </a:r>
            <a:endParaRPr lang="en-US" sz="3400" dirty="0" smtClean="0"/>
          </a:p>
          <a:p>
            <a:r>
              <a:rPr lang="en-US" sz="3400" b="1" i="1" dirty="0"/>
              <a:t>Concept </a:t>
            </a:r>
            <a:r>
              <a:rPr lang="en-US" sz="3400" b="1" i="1" dirty="0" smtClean="0"/>
              <a:t>Labels</a:t>
            </a:r>
            <a:r>
              <a:rPr lang="en-US" sz="3400" i="1" dirty="0" smtClean="0"/>
              <a:t>: </a:t>
            </a:r>
            <a:r>
              <a:rPr lang="en-US" sz="3400" dirty="0" smtClean="0"/>
              <a:t>facilitates </a:t>
            </a:r>
            <a:r>
              <a:rPr lang="en-US" sz="3400" dirty="0"/>
              <a:t>communication</a:t>
            </a:r>
            <a:r>
              <a:rPr lang="en-US" sz="3400" dirty="0" smtClean="0"/>
              <a:t>. </a:t>
            </a:r>
          </a:p>
          <a:p>
            <a:r>
              <a:rPr lang="en-US" sz="3400" b="1" dirty="0" smtClean="0"/>
              <a:t>Theoretical definition</a:t>
            </a:r>
            <a:r>
              <a:rPr lang="en-US" sz="3400" dirty="0" smtClean="0"/>
              <a:t>: the </a:t>
            </a:r>
            <a:r>
              <a:rPr lang="en-US" sz="3400" dirty="0"/>
              <a:t>verbal </a:t>
            </a:r>
            <a:r>
              <a:rPr lang="en-US" sz="3400" i="1" dirty="0"/>
              <a:t>meaning </a:t>
            </a:r>
            <a:r>
              <a:rPr lang="en-US" sz="3400" dirty="0" smtClean="0"/>
              <a:t>attached </a:t>
            </a:r>
            <a:r>
              <a:rPr lang="en-US" sz="3400" dirty="0"/>
              <a:t>to the concept </a:t>
            </a:r>
            <a:r>
              <a:rPr lang="en-US" sz="3400" dirty="0" smtClean="0"/>
              <a:t>label.</a:t>
            </a:r>
            <a:endParaRPr lang="en-US" sz="3400" dirty="0"/>
          </a:p>
          <a:p>
            <a:r>
              <a:rPr lang="en-US" sz="3400" dirty="0" smtClean="0"/>
              <a:t>Example: “Income”,  refers to, the amount of money people receive in return for making labor or knowledge available to another.</a:t>
            </a:r>
          </a:p>
          <a:p>
            <a:r>
              <a:rPr lang="en-US" sz="3400" b="1" dirty="0" smtClean="0"/>
              <a:t>Operational Definition</a:t>
            </a:r>
            <a:r>
              <a:rPr lang="en-US" sz="3400" dirty="0" smtClean="0"/>
              <a:t>: translates </a:t>
            </a:r>
            <a:r>
              <a:rPr lang="en-US" sz="3400" dirty="0"/>
              <a:t>the verbal meaning provided by the theoretical </a:t>
            </a:r>
            <a:r>
              <a:rPr lang="en-US" sz="3400" dirty="0" smtClean="0"/>
              <a:t>definition </a:t>
            </a:r>
            <a:r>
              <a:rPr lang="en-US" sz="3400" dirty="0"/>
              <a:t>into a prescription for </a:t>
            </a:r>
            <a:r>
              <a:rPr lang="en-US" sz="3400" i="1" dirty="0"/>
              <a:t>measurement</a:t>
            </a:r>
            <a:r>
              <a:rPr lang="en-US" sz="3400" dirty="0"/>
              <a:t>. </a:t>
            </a:r>
          </a:p>
        </p:txBody>
      </p:sp>
      <p:sp>
        <p:nvSpPr>
          <p:cNvPr id="4" name="Slide Number Placeholder 3"/>
          <p:cNvSpPr>
            <a:spLocks noGrp="1"/>
          </p:cNvSpPr>
          <p:nvPr>
            <p:ph type="sldNum" sz="quarter" idx="12"/>
          </p:nvPr>
        </p:nvSpPr>
        <p:spPr/>
        <p:txBody>
          <a:bodyPr/>
          <a:lstStyle/>
          <a:p>
            <a:fld id="{B11E18CC-72AF-49C8-8497-2A62E57A25C5}" type="slidenum">
              <a:rPr lang="en-US" smtClean="0"/>
              <a:t>53</a:t>
            </a:fld>
            <a:endParaRPr lang="en-US"/>
          </a:p>
        </p:txBody>
      </p:sp>
    </p:spTree>
    <p:extLst>
      <p:ext uri="{BB962C8B-B14F-4D97-AF65-F5344CB8AC3E}">
        <p14:creationId xmlns:p14="http://schemas.microsoft.com/office/powerpoint/2010/main" val="31233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Operational Definition</a:t>
            </a:r>
          </a:p>
        </p:txBody>
      </p:sp>
      <p:sp>
        <p:nvSpPr>
          <p:cNvPr id="173059" name="Rectangle 3"/>
          <p:cNvSpPr>
            <a:spLocks noGrp="1" noChangeArrowheads="1"/>
          </p:cNvSpPr>
          <p:nvPr>
            <p:ph idx="1"/>
          </p:nvPr>
        </p:nvSpPr>
        <p:spPr/>
        <p:txBody>
          <a:bodyPr/>
          <a:lstStyle/>
          <a:p>
            <a:pPr algn="just"/>
            <a:r>
              <a:rPr lang="en-US" sz="2800"/>
              <a:t>Operationalizing, or operationally defining a concept so that it becomes measurable, is achieved by looking at the behavioral dimensions, facets, or properties denoted by the concept, and categorizing these into observable and measurable elements.</a:t>
            </a:r>
          </a:p>
        </p:txBody>
      </p:sp>
      <p:sp>
        <p:nvSpPr>
          <p:cNvPr id="2" name="Slide Number Placeholder 1"/>
          <p:cNvSpPr>
            <a:spLocks noGrp="1"/>
          </p:cNvSpPr>
          <p:nvPr>
            <p:ph type="sldNum" sz="quarter" idx="12"/>
          </p:nvPr>
        </p:nvSpPr>
        <p:spPr/>
        <p:txBody>
          <a:bodyPr/>
          <a:lstStyle/>
          <a:p>
            <a:fld id="{B11E18CC-72AF-49C8-8497-2A62E57A25C5}" type="slidenum">
              <a:rPr lang="en-US" smtClean="0"/>
              <a:t>54</a:t>
            </a:fld>
            <a:endParaRPr lang="en-US"/>
          </a:p>
        </p:txBody>
      </p:sp>
    </p:spTree>
    <p:extLst>
      <p:ext uri="{BB962C8B-B14F-4D97-AF65-F5344CB8AC3E}">
        <p14:creationId xmlns:p14="http://schemas.microsoft.com/office/powerpoint/2010/main" val="210654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GB" dirty="0" smtClean="0"/>
              <a:t>Operationalizing Concepts</a:t>
            </a:r>
            <a:endParaRPr lang="en-US" dirty="0" smtClean="0"/>
          </a:p>
        </p:txBody>
      </p:sp>
      <p:sp>
        <p:nvSpPr>
          <p:cNvPr id="178179" name="Rectangle 3"/>
          <p:cNvSpPr>
            <a:spLocks noGrp="1" noChangeAspect="1" noChangeArrowheads="1"/>
          </p:cNvSpPr>
          <p:nvPr>
            <p:ph idx="1"/>
          </p:nvPr>
        </p:nvSpPr>
        <p:spPr/>
        <p:txBody>
          <a:bodyPr/>
          <a:lstStyle/>
          <a:p>
            <a:r>
              <a:rPr lang="en-GB" dirty="0" smtClean="0"/>
              <a:t>Operationalizing concepts: reduction of abstract concepts to render them measurable in a tangible way.</a:t>
            </a:r>
          </a:p>
          <a:p>
            <a:r>
              <a:rPr lang="en-GB" dirty="0" smtClean="0"/>
              <a:t>Operationalizing is done by looking at the behavioural dimensions, facets, or properties denoted by the concept.</a:t>
            </a:r>
            <a:r>
              <a:rPr lang="en-US" dirty="0" smtClean="0"/>
              <a:t> </a:t>
            </a:r>
          </a:p>
        </p:txBody>
      </p:sp>
      <p:sp>
        <p:nvSpPr>
          <p:cNvPr id="2" name="Slide Number Placeholder 1"/>
          <p:cNvSpPr>
            <a:spLocks noGrp="1"/>
          </p:cNvSpPr>
          <p:nvPr>
            <p:ph type="sldNum" sz="quarter" idx="12"/>
          </p:nvPr>
        </p:nvSpPr>
        <p:spPr/>
        <p:txBody>
          <a:bodyPr/>
          <a:lstStyle/>
          <a:p>
            <a:fld id="{B11E18CC-72AF-49C8-8497-2A62E57A25C5}" type="slidenum">
              <a:rPr lang="en-US" smtClean="0"/>
              <a:t>55</a:t>
            </a:fld>
            <a:endParaRPr lang="en-US"/>
          </a:p>
        </p:txBody>
      </p:sp>
    </p:spTree>
    <p:extLst>
      <p:ext uri="{BB962C8B-B14F-4D97-AF65-F5344CB8AC3E}">
        <p14:creationId xmlns:p14="http://schemas.microsoft.com/office/powerpoint/2010/main" val="325737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Operationalization: </a:t>
            </a:r>
            <a:r>
              <a:rPr lang="en-US" dirty="0" smtClean="0"/>
              <a:t>Dimensions </a:t>
            </a:r>
            <a:r>
              <a:rPr lang="en-US" dirty="0"/>
              <a:t>and </a:t>
            </a:r>
            <a:r>
              <a:rPr lang="en-US" dirty="0" smtClean="0"/>
              <a:t>Elements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Example: Aggression </a:t>
            </a:r>
            <a:r>
              <a:rPr lang="en-US" dirty="0"/>
              <a:t>has at least two </a:t>
            </a:r>
            <a:r>
              <a:rPr lang="en-US" i="1" dirty="0"/>
              <a:t>dimensions</a:t>
            </a:r>
            <a:r>
              <a:rPr lang="en-US" dirty="0"/>
              <a:t>: </a:t>
            </a:r>
            <a:endParaRPr lang="en-US" dirty="0" smtClean="0"/>
          </a:p>
          <a:p>
            <a:r>
              <a:rPr lang="en-US" dirty="0"/>
              <a:t>Verbal aggression: shouting and swearing at a person </a:t>
            </a:r>
            <a:endParaRPr lang="en-US" dirty="0" smtClean="0"/>
          </a:p>
          <a:p>
            <a:r>
              <a:rPr lang="en-US" dirty="0"/>
              <a:t>Physical aggression: throwing objects, hitting a wall, and physically hurting others </a:t>
            </a:r>
            <a:endParaRPr lang="en-US" dirty="0" smtClean="0"/>
          </a:p>
          <a:p>
            <a:r>
              <a:rPr lang="en-US" dirty="0" smtClean="0"/>
              <a:t>A </a:t>
            </a:r>
            <a:r>
              <a:rPr lang="en-US" dirty="0"/>
              <a:t>valid measurement scale of aggression would have to include </a:t>
            </a:r>
            <a:r>
              <a:rPr lang="en-US" dirty="0" smtClean="0"/>
              <a:t>“</a:t>
            </a:r>
            <a:r>
              <a:rPr lang="en-US" b="1" dirty="0" smtClean="0"/>
              <a:t>Elements</a:t>
            </a:r>
            <a:r>
              <a:rPr lang="en-US" dirty="0" smtClean="0"/>
              <a:t>” that </a:t>
            </a:r>
            <a:r>
              <a:rPr lang="en-US" dirty="0"/>
              <a:t>measure </a:t>
            </a:r>
            <a:r>
              <a:rPr lang="en-US" dirty="0" smtClean="0"/>
              <a:t>verbal aggression </a:t>
            </a:r>
            <a:r>
              <a:rPr lang="en-US" dirty="0"/>
              <a:t>and “</a:t>
            </a:r>
            <a:r>
              <a:rPr lang="en-US" b="1" dirty="0"/>
              <a:t>Elements</a:t>
            </a:r>
            <a:r>
              <a:rPr lang="en-US" dirty="0"/>
              <a:t>” that measure physical aggression. </a:t>
            </a:r>
            <a:endParaRPr lang="en-US" dirty="0" smtClean="0"/>
          </a:p>
          <a:p>
            <a:r>
              <a:rPr lang="en-US" dirty="0" smtClean="0"/>
              <a:t>A </a:t>
            </a:r>
            <a:r>
              <a:rPr lang="en-US" dirty="0"/>
              <a:t>measurement scale that </a:t>
            </a:r>
            <a:r>
              <a:rPr lang="en-US" dirty="0" smtClean="0"/>
              <a:t>only includes items measuring </a:t>
            </a:r>
            <a:r>
              <a:rPr lang="en-US" dirty="0"/>
              <a:t>physical aggression would not be valid if our aim were to measure aggression. </a:t>
            </a:r>
            <a:endParaRPr lang="en-US" dirty="0" smtClean="0"/>
          </a:p>
        </p:txBody>
      </p:sp>
      <p:sp>
        <p:nvSpPr>
          <p:cNvPr id="4" name="Slide Number Placeholder 3"/>
          <p:cNvSpPr>
            <a:spLocks noGrp="1"/>
          </p:cNvSpPr>
          <p:nvPr>
            <p:ph type="sldNum" sz="quarter" idx="12"/>
          </p:nvPr>
        </p:nvSpPr>
        <p:spPr/>
        <p:txBody>
          <a:bodyPr/>
          <a:lstStyle/>
          <a:p>
            <a:fld id="{B11E18CC-72AF-49C8-8497-2A62E57A25C5}" type="slidenum">
              <a:rPr lang="en-US" smtClean="0"/>
              <a:t>56</a:t>
            </a:fld>
            <a:endParaRPr lang="en-US"/>
          </a:p>
        </p:txBody>
      </p:sp>
    </p:spTree>
    <p:extLst>
      <p:ext uri="{BB962C8B-B14F-4D97-AF65-F5344CB8AC3E}">
        <p14:creationId xmlns:p14="http://schemas.microsoft.com/office/powerpoint/2010/main" val="7057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Operationalization</a:t>
            </a:r>
          </a:p>
        </p:txBody>
      </p:sp>
      <p:sp>
        <p:nvSpPr>
          <p:cNvPr id="3" name="Content Placeholder 2"/>
          <p:cNvSpPr>
            <a:spLocks noGrp="1"/>
          </p:cNvSpPr>
          <p:nvPr>
            <p:ph idx="1"/>
          </p:nvPr>
        </p:nvSpPr>
        <p:spPr/>
        <p:txBody>
          <a:bodyPr/>
          <a:lstStyle/>
          <a:p>
            <a:r>
              <a:rPr lang="en-US" dirty="0"/>
              <a:t>Scale handbooks, such as the </a:t>
            </a:r>
            <a:r>
              <a:rPr lang="en-US" i="1" dirty="0"/>
              <a:t>Marketing Scales Handbook </a:t>
            </a:r>
            <a:r>
              <a:rPr lang="en-US" dirty="0"/>
              <a:t>or the </a:t>
            </a:r>
            <a:r>
              <a:rPr lang="en-US" i="1" dirty="0"/>
              <a:t>Handbook of Organizational Measurement</a:t>
            </a:r>
            <a:r>
              <a:rPr lang="en-US" dirty="0"/>
              <a:t>, provide an exhaustive overview of </a:t>
            </a:r>
            <a:r>
              <a:rPr lang="en-US" b="1" dirty="0"/>
              <a:t>measurement scales </a:t>
            </a:r>
            <a:r>
              <a:rPr lang="en-US" dirty="0"/>
              <a:t>that have appeared in the academic literature</a:t>
            </a:r>
            <a:r>
              <a:rPr lang="en-US" dirty="0" smtClean="0"/>
              <a:t>.</a:t>
            </a:r>
          </a:p>
        </p:txBody>
      </p:sp>
      <p:sp>
        <p:nvSpPr>
          <p:cNvPr id="4" name="Slide Number Placeholder 3"/>
          <p:cNvSpPr>
            <a:spLocks noGrp="1"/>
          </p:cNvSpPr>
          <p:nvPr>
            <p:ph type="sldNum" sz="quarter" idx="12"/>
          </p:nvPr>
        </p:nvSpPr>
        <p:spPr/>
        <p:txBody>
          <a:bodyPr/>
          <a:lstStyle/>
          <a:p>
            <a:fld id="{B11E18CC-72AF-49C8-8497-2A62E57A25C5}" type="slidenum">
              <a:rPr lang="en-US" smtClean="0"/>
              <a:t>57</a:t>
            </a:fld>
            <a:endParaRPr lang="en-US"/>
          </a:p>
        </p:txBody>
      </p:sp>
    </p:spTree>
    <p:extLst>
      <p:ext uri="{BB962C8B-B14F-4D97-AF65-F5344CB8AC3E}">
        <p14:creationId xmlns:p14="http://schemas.microsoft.com/office/powerpoint/2010/main" val="258702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7772400" cy="685800"/>
          </a:xfrm>
        </p:spPr>
        <p:txBody>
          <a:bodyPr anchor="b">
            <a:normAutofit fontScale="90000"/>
          </a:bodyPr>
          <a:lstStyle/>
          <a:p>
            <a:pPr>
              <a:defRPr/>
            </a:pPr>
            <a:r>
              <a:rPr lang="en-US" sz="4800" dirty="0" smtClean="0">
                <a:solidFill>
                  <a:srgbClr val="3333CC"/>
                </a:solidFill>
              </a:rPr>
              <a:t>Achievement Motivation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990600"/>
            <a:ext cx="68008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11E18CC-72AF-49C8-8497-2A62E57A25C5}" type="slidenum">
              <a:rPr lang="en-US" smtClean="0"/>
              <a:t>58</a:t>
            </a:fld>
            <a:endParaRPr lang="en-US"/>
          </a:p>
        </p:txBody>
      </p:sp>
    </p:spTree>
    <p:extLst>
      <p:ext uri="{BB962C8B-B14F-4D97-AF65-F5344CB8AC3E}">
        <p14:creationId xmlns:p14="http://schemas.microsoft.com/office/powerpoint/2010/main" val="294049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Literature Review</a:t>
            </a:r>
          </a:p>
        </p:txBody>
      </p:sp>
      <p:sp>
        <p:nvSpPr>
          <p:cNvPr id="64515" name="Rectangle 3"/>
          <p:cNvSpPr>
            <a:spLocks noGrp="1" noChangeAspect="1" noChangeArrowheads="1"/>
          </p:cNvSpPr>
          <p:nvPr>
            <p:ph idx="1"/>
          </p:nvPr>
        </p:nvSpPr>
        <p:spPr/>
        <p:txBody>
          <a:bodyPr>
            <a:normAutofit fontScale="92500" lnSpcReduction="10000"/>
          </a:bodyPr>
          <a:lstStyle/>
          <a:p>
            <a:pPr>
              <a:lnSpc>
                <a:spcPct val="90000"/>
              </a:lnSpc>
            </a:pPr>
            <a:r>
              <a:rPr lang="en-US" dirty="0" smtClean="0"/>
              <a:t>A good literature survey: </a:t>
            </a:r>
          </a:p>
          <a:p>
            <a:pPr lvl="1">
              <a:lnSpc>
                <a:spcPct val="90000"/>
              </a:lnSpc>
            </a:pPr>
            <a:r>
              <a:rPr lang="en-US" dirty="0" smtClean="0"/>
              <a:t>Ensures that </a:t>
            </a:r>
            <a:r>
              <a:rPr lang="en-US" b="1" dirty="0" smtClean="0"/>
              <a:t>important variables are not left out </a:t>
            </a:r>
            <a:r>
              <a:rPr lang="en-US" dirty="0" smtClean="0"/>
              <a:t>of the study. </a:t>
            </a:r>
          </a:p>
          <a:p>
            <a:pPr lvl="1">
              <a:lnSpc>
                <a:spcPct val="90000"/>
              </a:lnSpc>
            </a:pPr>
            <a:r>
              <a:rPr lang="en-US" dirty="0" smtClean="0"/>
              <a:t>Helps the </a:t>
            </a:r>
            <a:r>
              <a:rPr lang="en-US" b="1" dirty="0" smtClean="0"/>
              <a:t>development of the theoretical framework </a:t>
            </a:r>
            <a:r>
              <a:rPr lang="en-US" dirty="0" smtClean="0"/>
              <a:t>and </a:t>
            </a:r>
            <a:r>
              <a:rPr lang="en-US" b="1" dirty="0" smtClean="0"/>
              <a:t>hypotheses</a:t>
            </a:r>
            <a:r>
              <a:rPr lang="en-US" dirty="0" smtClean="0"/>
              <a:t> for testing. </a:t>
            </a:r>
          </a:p>
          <a:p>
            <a:pPr lvl="1">
              <a:lnSpc>
                <a:spcPct val="90000"/>
              </a:lnSpc>
            </a:pPr>
            <a:r>
              <a:rPr lang="en-US" dirty="0" smtClean="0"/>
              <a:t>Ensures that the </a:t>
            </a:r>
            <a:r>
              <a:rPr lang="en-US" b="1" dirty="0" smtClean="0"/>
              <a:t>problem statement is precise </a:t>
            </a:r>
            <a:r>
              <a:rPr lang="en-US" dirty="0" smtClean="0"/>
              <a:t>and clear. </a:t>
            </a:r>
          </a:p>
          <a:p>
            <a:pPr lvl="1">
              <a:lnSpc>
                <a:spcPct val="90000"/>
              </a:lnSpc>
            </a:pPr>
            <a:r>
              <a:rPr lang="en-US" dirty="0" smtClean="0"/>
              <a:t>Enhances testability and replicability of the findings. </a:t>
            </a:r>
          </a:p>
          <a:p>
            <a:pPr lvl="1">
              <a:lnSpc>
                <a:spcPct val="90000"/>
              </a:lnSpc>
            </a:pPr>
            <a:r>
              <a:rPr lang="en-US" dirty="0" smtClean="0"/>
              <a:t>Reduces the risk of “</a:t>
            </a:r>
            <a:r>
              <a:rPr lang="en-US" b="1" dirty="0" smtClean="0"/>
              <a:t>reinventing the wheel</a:t>
            </a:r>
            <a:r>
              <a:rPr lang="en-US" dirty="0" smtClean="0"/>
              <a:t>”. </a:t>
            </a:r>
          </a:p>
          <a:p>
            <a:pPr lvl="1">
              <a:lnSpc>
                <a:spcPct val="90000"/>
              </a:lnSpc>
            </a:pPr>
            <a:r>
              <a:rPr lang="en-US" dirty="0" smtClean="0"/>
              <a:t>Confirms that the </a:t>
            </a:r>
            <a:r>
              <a:rPr lang="en-US" b="1" dirty="0" smtClean="0"/>
              <a:t>problem is perceived as relevant and significant</a:t>
            </a:r>
            <a:r>
              <a:rPr lang="en-US" dirty="0" smtClean="0"/>
              <a:t>.</a:t>
            </a:r>
          </a:p>
        </p:txBody>
      </p:sp>
      <p:sp>
        <p:nvSpPr>
          <p:cNvPr id="2" name="Slide Number Placeholder 1"/>
          <p:cNvSpPr>
            <a:spLocks noGrp="1"/>
          </p:cNvSpPr>
          <p:nvPr>
            <p:ph type="sldNum" sz="quarter" idx="12"/>
          </p:nvPr>
        </p:nvSpPr>
        <p:spPr/>
        <p:txBody>
          <a:bodyPr/>
          <a:lstStyle/>
          <a:p>
            <a:fld id="{B11E18CC-72AF-49C8-8497-2A62E57A25C5}" type="slidenum">
              <a:rPr lang="en-US" smtClean="0"/>
              <a:t>6</a:t>
            </a:fld>
            <a:endParaRPr lang="en-US"/>
          </a:p>
        </p:txBody>
      </p:sp>
    </p:spTree>
    <p:extLst>
      <p:ext uri="{BB962C8B-B14F-4D97-AF65-F5344CB8AC3E}">
        <p14:creationId xmlns:p14="http://schemas.microsoft.com/office/powerpoint/2010/main" val="165217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Data sources</a:t>
            </a:r>
          </a:p>
        </p:txBody>
      </p:sp>
      <p:sp>
        <p:nvSpPr>
          <p:cNvPr id="65539" name="Rectangle 3"/>
          <p:cNvSpPr>
            <a:spLocks noGrp="1" noChangeAspect="1" noChangeArrowheads="1"/>
          </p:cNvSpPr>
          <p:nvPr>
            <p:ph idx="1"/>
          </p:nvPr>
        </p:nvSpPr>
        <p:spPr/>
        <p:txBody>
          <a:bodyPr>
            <a:normAutofit fontScale="92500" lnSpcReduction="10000"/>
          </a:bodyPr>
          <a:lstStyle/>
          <a:p>
            <a:r>
              <a:rPr lang="en-US" dirty="0" smtClean="0"/>
              <a:t>Textbooks</a:t>
            </a:r>
          </a:p>
          <a:p>
            <a:r>
              <a:rPr lang="en-US" dirty="0" smtClean="0"/>
              <a:t>Academic and professional journals</a:t>
            </a:r>
          </a:p>
          <a:p>
            <a:r>
              <a:rPr lang="en-US" dirty="0" smtClean="0"/>
              <a:t>Thesis</a:t>
            </a:r>
          </a:p>
          <a:p>
            <a:r>
              <a:rPr lang="en-US" dirty="0" smtClean="0"/>
              <a:t>Conference proceedings </a:t>
            </a:r>
          </a:p>
          <a:p>
            <a:r>
              <a:rPr lang="en-US" dirty="0" smtClean="0"/>
              <a:t>Unpublished manuscripts</a:t>
            </a:r>
          </a:p>
          <a:p>
            <a:r>
              <a:rPr lang="en-US" dirty="0" smtClean="0"/>
              <a:t>Reports of </a:t>
            </a:r>
            <a:r>
              <a:rPr lang="en-US" dirty="0"/>
              <a:t>g</a:t>
            </a:r>
            <a:r>
              <a:rPr lang="en-US" dirty="0" smtClean="0"/>
              <a:t>o</a:t>
            </a:r>
            <a:r>
              <a:rPr lang="en-GB" dirty="0" err="1" smtClean="0"/>
              <a:t>vernmenta</a:t>
            </a:r>
            <a:r>
              <a:rPr lang="en-GB" dirty="0" err="1"/>
              <a:t>l</a:t>
            </a:r>
            <a:r>
              <a:rPr lang="en-GB" dirty="0" smtClean="0"/>
              <a:t> departments and corporations</a:t>
            </a:r>
            <a:endParaRPr lang="en-US" dirty="0" smtClean="0"/>
          </a:p>
          <a:p>
            <a:r>
              <a:rPr lang="en-US" dirty="0" smtClean="0"/>
              <a:t>Newspapers </a:t>
            </a:r>
          </a:p>
          <a:p>
            <a:r>
              <a:rPr lang="en-US" dirty="0" smtClean="0"/>
              <a:t>The Internet </a:t>
            </a:r>
          </a:p>
        </p:txBody>
      </p:sp>
      <p:sp>
        <p:nvSpPr>
          <p:cNvPr id="2" name="Slide Number Placeholder 1"/>
          <p:cNvSpPr>
            <a:spLocks noGrp="1"/>
          </p:cNvSpPr>
          <p:nvPr>
            <p:ph type="sldNum" sz="quarter" idx="12"/>
          </p:nvPr>
        </p:nvSpPr>
        <p:spPr/>
        <p:txBody>
          <a:bodyPr/>
          <a:lstStyle/>
          <a:p>
            <a:fld id="{B11E18CC-72AF-49C8-8497-2A62E57A25C5}" type="slidenum">
              <a:rPr lang="en-US" smtClean="0"/>
              <a:t>7</a:t>
            </a:fld>
            <a:endParaRPr lang="en-US"/>
          </a:p>
        </p:txBody>
      </p:sp>
    </p:spTree>
    <p:extLst>
      <p:ext uri="{BB962C8B-B14F-4D97-AF65-F5344CB8AC3E}">
        <p14:creationId xmlns:p14="http://schemas.microsoft.com/office/powerpoint/2010/main" val="32579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Searching for Literature</a:t>
            </a:r>
          </a:p>
        </p:txBody>
      </p:sp>
      <p:sp>
        <p:nvSpPr>
          <p:cNvPr id="66563" name="Rectangle 3"/>
          <p:cNvSpPr>
            <a:spLocks noGrp="1" noChangeAspect="1" noChangeArrowheads="1"/>
          </p:cNvSpPr>
          <p:nvPr>
            <p:ph idx="1"/>
          </p:nvPr>
        </p:nvSpPr>
        <p:spPr/>
        <p:txBody>
          <a:bodyPr/>
          <a:lstStyle/>
          <a:p>
            <a:r>
              <a:rPr lang="en-US" smtClean="0"/>
              <a:t>Most libraries have the following electronic resources at their disposal:</a:t>
            </a:r>
          </a:p>
          <a:p>
            <a:pPr lvl="1"/>
            <a:r>
              <a:rPr lang="en-US" smtClean="0"/>
              <a:t>Electronic journals</a:t>
            </a:r>
          </a:p>
          <a:p>
            <a:pPr lvl="1"/>
            <a:r>
              <a:rPr lang="en-US" smtClean="0"/>
              <a:t>Full-text databases</a:t>
            </a:r>
          </a:p>
          <a:p>
            <a:pPr lvl="1"/>
            <a:r>
              <a:rPr lang="en-US" smtClean="0"/>
              <a:t>Bibliographic databases</a:t>
            </a:r>
          </a:p>
          <a:p>
            <a:pPr lvl="1"/>
            <a:r>
              <a:rPr lang="en-US" smtClean="0"/>
              <a:t>Abstract databases</a:t>
            </a:r>
          </a:p>
        </p:txBody>
      </p:sp>
      <p:sp>
        <p:nvSpPr>
          <p:cNvPr id="2" name="Slide Number Placeholder 1"/>
          <p:cNvSpPr>
            <a:spLocks noGrp="1"/>
          </p:cNvSpPr>
          <p:nvPr>
            <p:ph type="sldNum" sz="quarter" idx="12"/>
          </p:nvPr>
        </p:nvSpPr>
        <p:spPr/>
        <p:txBody>
          <a:bodyPr/>
          <a:lstStyle/>
          <a:p>
            <a:fld id="{B11E18CC-72AF-49C8-8497-2A62E57A25C5}" type="slidenum">
              <a:rPr lang="en-US" smtClean="0"/>
              <a:t>8</a:t>
            </a:fld>
            <a:endParaRPr lang="en-US"/>
          </a:p>
        </p:txBody>
      </p:sp>
    </p:spTree>
    <p:extLst>
      <p:ext uri="{BB962C8B-B14F-4D97-AF65-F5344CB8AC3E}">
        <p14:creationId xmlns:p14="http://schemas.microsoft.com/office/powerpoint/2010/main" val="11205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t>
            </a:r>
            <a:r>
              <a:rPr lang="en-US" dirty="0" smtClean="0"/>
              <a:t>Scholar</a:t>
            </a:r>
            <a:endParaRPr lang="en-US" dirty="0"/>
          </a:p>
        </p:txBody>
      </p:sp>
      <p:sp>
        <p:nvSpPr>
          <p:cNvPr id="3" name="Content Placeholder 2"/>
          <p:cNvSpPr>
            <a:spLocks noGrp="1"/>
          </p:cNvSpPr>
          <p:nvPr>
            <p:ph idx="1"/>
          </p:nvPr>
        </p:nvSpPr>
        <p:spPr/>
        <p:txBody>
          <a:bodyPr/>
          <a:lstStyle/>
          <a:p>
            <a:r>
              <a:rPr lang="en-US" dirty="0" smtClean="0"/>
              <a:t>Search on Google Scholar</a:t>
            </a:r>
          </a:p>
          <a:p>
            <a:r>
              <a:rPr lang="en-US" dirty="0">
                <a:hlinkClick r:id="rId2"/>
              </a:rPr>
              <a:t>https://scholar.google.com</a:t>
            </a:r>
            <a:r>
              <a:rPr lang="en-US" dirty="0" smtClean="0">
                <a:hlinkClick r:id="rId2"/>
              </a:rPr>
              <a:t>/</a:t>
            </a:r>
            <a:endParaRPr lang="en-US" dirty="0" smtClean="0"/>
          </a:p>
        </p:txBody>
      </p:sp>
      <p:sp>
        <p:nvSpPr>
          <p:cNvPr id="4" name="Slide Number Placeholder 3"/>
          <p:cNvSpPr>
            <a:spLocks noGrp="1"/>
          </p:cNvSpPr>
          <p:nvPr>
            <p:ph type="sldNum" sz="quarter" idx="12"/>
          </p:nvPr>
        </p:nvSpPr>
        <p:spPr/>
        <p:txBody>
          <a:bodyPr/>
          <a:lstStyle/>
          <a:p>
            <a:fld id="{B11E18CC-72AF-49C8-8497-2A62E57A25C5}" type="slidenum">
              <a:rPr lang="en-US" smtClean="0"/>
              <a:t>9</a:t>
            </a:fld>
            <a:endParaRPr lang="en-US"/>
          </a:p>
        </p:txBody>
      </p:sp>
    </p:spTree>
    <p:extLst>
      <p:ext uri="{BB962C8B-B14F-4D97-AF65-F5344CB8AC3E}">
        <p14:creationId xmlns:p14="http://schemas.microsoft.com/office/powerpoint/2010/main" val="199948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2059</Words>
  <Application>Microsoft Office PowerPoint</Application>
  <PresentationFormat>On-screen Show (4:3)</PresentationFormat>
  <Paragraphs>297</Paragraphs>
  <Slides>58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Times New Roman</vt:lpstr>
      <vt:lpstr>Wingdings</vt:lpstr>
      <vt:lpstr>Office Theme</vt:lpstr>
      <vt:lpstr>PowerPoint Presentation</vt:lpstr>
      <vt:lpstr>Business Research Methodology By: Dr. Ashraf Shaarawy</vt:lpstr>
      <vt:lpstr>Chapter 3</vt:lpstr>
      <vt:lpstr>The Broad Problem Area</vt:lpstr>
      <vt:lpstr>Preliminary Information Gathering</vt:lpstr>
      <vt:lpstr>Literature Review</vt:lpstr>
      <vt:lpstr>Data sources</vt:lpstr>
      <vt:lpstr>Searching for Literature</vt:lpstr>
      <vt:lpstr>Google Scholar</vt:lpstr>
      <vt:lpstr>APA Format</vt:lpstr>
      <vt:lpstr>PowerPoint Presentation</vt:lpstr>
      <vt:lpstr>The Problem Statement</vt:lpstr>
      <vt:lpstr>Stage 1:  Clarifying the Research Question</vt:lpstr>
      <vt:lpstr>Formulating the Research Question</vt:lpstr>
      <vt:lpstr>Chapter 4</vt:lpstr>
      <vt:lpstr>PowerPoint Presentation</vt:lpstr>
      <vt:lpstr>Theoretical Framework</vt:lpstr>
      <vt:lpstr>Theoretical Framework</vt:lpstr>
      <vt:lpstr>Example of Theoretical Framework</vt:lpstr>
      <vt:lpstr>Example of Theoretical Framework</vt:lpstr>
      <vt:lpstr>TPB in Marketing</vt:lpstr>
      <vt:lpstr>Variable </vt:lpstr>
      <vt:lpstr>(In)dependent Variables</vt:lpstr>
      <vt:lpstr>Moderators</vt:lpstr>
      <vt:lpstr>Mediating Variable</vt:lpstr>
      <vt:lpstr>Theoretical Framework Example </vt:lpstr>
      <vt:lpstr>Hypothesis</vt:lpstr>
      <vt:lpstr>Hypothesis</vt:lpstr>
      <vt:lpstr>Independent and Dependent Variable Synonyms</vt:lpstr>
      <vt:lpstr>Control Variables</vt:lpstr>
      <vt:lpstr>Control Variables</vt:lpstr>
      <vt:lpstr>Chapter 5</vt:lpstr>
      <vt:lpstr>Research Design</vt:lpstr>
      <vt:lpstr>Purpose of the Study</vt:lpstr>
      <vt:lpstr>Exploratory study:</vt:lpstr>
      <vt:lpstr>Descriptive study:</vt:lpstr>
      <vt:lpstr>Descriptive study:</vt:lpstr>
      <vt:lpstr>Hypothesis testing (Explanatory)</vt:lpstr>
      <vt:lpstr>Type of Investigation</vt:lpstr>
      <vt:lpstr>Study Setting</vt:lpstr>
      <vt:lpstr>Extent of Researcher Interference </vt:lpstr>
      <vt:lpstr>The Field Study</vt:lpstr>
      <vt:lpstr>The Field Experiment </vt:lpstr>
      <vt:lpstr>The Laboratory (Lab) Experiment and The Field Experiment</vt:lpstr>
      <vt:lpstr>Unit of analysis</vt:lpstr>
      <vt:lpstr>Time Horizon</vt:lpstr>
      <vt:lpstr>Ethical Issues in Research and Lab Experiments</vt:lpstr>
      <vt:lpstr>Chapter 6</vt:lpstr>
      <vt:lpstr>Measurement</vt:lpstr>
      <vt:lpstr>How Variables Are Measured</vt:lpstr>
      <vt:lpstr>Objects and Characteristics</vt:lpstr>
      <vt:lpstr>Types of Variables</vt:lpstr>
      <vt:lpstr>Concepts &amp; Constructs</vt:lpstr>
      <vt:lpstr>Operational Definition</vt:lpstr>
      <vt:lpstr>Operationalizing Concepts</vt:lpstr>
      <vt:lpstr>Operationalization: Dimensions and Elements</vt:lpstr>
      <vt:lpstr>Operationalization</vt:lpstr>
      <vt:lpstr>Achievement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Ashraf</cp:lastModifiedBy>
  <cp:revision>110</cp:revision>
  <cp:lastPrinted>2019-09-27T22:26:11Z</cp:lastPrinted>
  <dcterms:created xsi:type="dcterms:W3CDTF">2019-09-25T18:21:27Z</dcterms:created>
  <dcterms:modified xsi:type="dcterms:W3CDTF">2022-10-14T07:29:01Z</dcterms:modified>
</cp:coreProperties>
</file>